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325" r:id="rId2"/>
    <p:sldId id="7303" r:id="rId3"/>
    <p:sldId id="7309" r:id="rId4"/>
    <p:sldId id="7310" r:id="rId5"/>
    <p:sldId id="7311" r:id="rId6"/>
    <p:sldId id="3326" r:id="rId7"/>
    <p:sldId id="7306" r:id="rId8"/>
    <p:sldId id="7305" r:id="rId9"/>
    <p:sldId id="262" r:id="rId10"/>
    <p:sldId id="263" r:id="rId11"/>
    <p:sldId id="7308" r:id="rId12"/>
    <p:sldId id="332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30" autoAdjust="0"/>
    <p:restoredTop sz="94660"/>
  </p:normalViewPr>
  <p:slideViewPr>
    <p:cSldViewPr snapToGrid="0" showGuides="1">
      <p:cViewPr varScale="1">
        <p:scale>
          <a:sx n="71" d="100"/>
          <a:sy n="71" d="100"/>
        </p:scale>
        <p:origin x="432" y="66"/>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2024/5/13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3C602-FB4D-4771-8879-364BBE288E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8F267D-DD76-4863-9A0F-4DA14E66AC0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C33E0F-FAA5-4848-8BB8-030F78A17002}"/>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CC12BA86-9757-4C9B-8797-B2B303069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0AE684-FD90-4CDE-8BE1-D8AC7451A69A}"/>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2098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17BB5-B9C2-449E-A81B-2F4166692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41E018-0341-417F-A1DB-172609D18C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2A53226-5147-4AB9-A4CC-B2EA80664141}"/>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F752F83D-B20C-4833-8CC1-B881284A07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282CF59-332D-4614-983B-D862B3AE3EE3}"/>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047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1A887-34A3-4F0F-AE1C-EBF24383ED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80BA12-942D-4CEB-8688-C40341F2FD9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026222-BA0D-41B2-99FC-C41F4BE982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32EFFE-8F35-4D3F-9319-1EB796FF39F8}"/>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DD06F104-01A8-40F4-824A-28DDE75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87B6C3-0136-4064-A0A9-D1C10C51BBE6}"/>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7841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780F4-A41F-4A58-98F4-3EB51DBCCAA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71E4F6C-9C6C-47A9-B38D-3750654A3F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8EDB66-ABD8-40A3-9EC1-54CB1C28ABA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556170-1234-464D-BF7D-19C917D05B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B14FE-FDB8-43E5-8066-3FEF2B9423A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A617958-329E-4F24-9F62-C8E2BCE6A75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8" name="页脚占位符 7">
            <a:extLst>
              <a:ext uri="{FF2B5EF4-FFF2-40B4-BE49-F238E27FC236}">
                <a16:creationId xmlns:a16="http://schemas.microsoft.com/office/drawing/2014/main" id="{3C669AA3-3B39-4271-A3E1-18D12A2F95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D49D463-D0B7-458B-AEC7-F3281CFEC790}"/>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27898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F55CF-BB34-46DB-9E23-2F4AA0B507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AD049-ECAF-4C5E-89A0-099C5A67930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4" name="页脚占位符 3">
            <a:extLst>
              <a:ext uri="{FF2B5EF4-FFF2-40B4-BE49-F238E27FC236}">
                <a16:creationId xmlns:a16="http://schemas.microsoft.com/office/drawing/2014/main" id="{CEC4DB63-C588-4DA4-B15C-F9027193A3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C69DB1-E72B-4BD3-85A7-DA3942169F2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8777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114C4A-DACB-47F2-9A41-A36EC9631603}"/>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3" name="页脚占位符 2">
            <a:extLst>
              <a:ext uri="{FF2B5EF4-FFF2-40B4-BE49-F238E27FC236}">
                <a16:creationId xmlns:a16="http://schemas.microsoft.com/office/drawing/2014/main" id="{6750F1D5-BB0C-44A4-BF4C-87C140C212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35E9DAB-EF4F-4ED7-AB3F-13A785B6E91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9270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1000" b="-21000"/>
          </a:stretch>
        </a:blip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11B4EB1-802B-40FB-BA2C-432D90C930A3}"/>
              </a:ext>
            </a:extLst>
          </p:cNvPr>
          <p:cNvGrpSpPr/>
          <p:nvPr userDrawn="1"/>
        </p:nvGrpSpPr>
        <p:grpSpPr>
          <a:xfrm>
            <a:off x="0" y="3429000"/>
            <a:ext cx="12573000" cy="3638550"/>
            <a:chOff x="-22499" y="3288862"/>
            <a:chExt cx="12214497" cy="3569138"/>
          </a:xfrm>
        </p:grpSpPr>
        <p:pic>
          <p:nvPicPr>
            <p:cNvPr id="4" name="图片 3">
              <a:extLst>
                <a:ext uri="{FF2B5EF4-FFF2-40B4-BE49-F238E27FC236}">
                  <a16:creationId xmlns:a16="http://schemas.microsoft.com/office/drawing/2014/main" id="{04D3C291-8B81-4A6F-85C9-DBF0BEC6FAAF}"/>
                </a:ext>
              </a:extLst>
            </p:cNvPr>
            <p:cNvPicPr>
              <a:picLocks noChangeAspect="1"/>
            </p:cNvPicPr>
            <p:nvPr/>
          </p:nvPicPr>
          <p:blipFill>
            <a:blip r:embed="rId15"/>
            <a:stretch>
              <a:fillRect/>
            </a:stretch>
          </p:blipFill>
          <p:spPr>
            <a:xfrm>
              <a:off x="-22499" y="3288862"/>
              <a:ext cx="3984898" cy="3569138"/>
            </a:xfrm>
            <a:prstGeom prst="rect">
              <a:avLst/>
            </a:prstGeom>
          </p:spPr>
        </p:pic>
        <p:pic>
          <p:nvPicPr>
            <p:cNvPr id="5" name="图片 4">
              <a:extLst>
                <a:ext uri="{FF2B5EF4-FFF2-40B4-BE49-F238E27FC236}">
                  <a16:creationId xmlns:a16="http://schemas.microsoft.com/office/drawing/2014/main" id="{E4C428E4-774D-47CF-BFB1-2C2C4FD9972A}"/>
                </a:ext>
              </a:extLst>
            </p:cNvPr>
            <p:cNvPicPr>
              <a:picLocks noChangeAspect="1"/>
            </p:cNvPicPr>
            <p:nvPr/>
          </p:nvPicPr>
          <p:blipFill rotWithShape="1">
            <a:blip r:embed="rId15"/>
            <a:srcRect l="22648" t="75841" r="1"/>
            <a:stretch/>
          </p:blipFill>
          <p:spPr>
            <a:xfrm flipH="1">
              <a:off x="3886869" y="5943600"/>
              <a:ext cx="4495127" cy="914400"/>
            </a:xfrm>
            <a:prstGeom prst="rect">
              <a:avLst/>
            </a:prstGeom>
          </p:spPr>
        </p:pic>
        <p:pic>
          <p:nvPicPr>
            <p:cNvPr id="6" name="图片 5">
              <a:extLst>
                <a:ext uri="{FF2B5EF4-FFF2-40B4-BE49-F238E27FC236}">
                  <a16:creationId xmlns:a16="http://schemas.microsoft.com/office/drawing/2014/main" id="{5433AD48-1162-4941-BAC5-D7057FCAC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图片 9">
            <a:extLst>
              <a:ext uri="{FF2B5EF4-FFF2-40B4-BE49-F238E27FC236}">
                <a16:creationId xmlns:a16="http://schemas.microsoft.com/office/drawing/2014/main" id="{1691B174-0E08-4A73-A3B4-CF58004EC18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8" name="图片 17">
            <a:extLst>
              <a:ext uri="{FF2B5EF4-FFF2-40B4-BE49-F238E27FC236}">
                <a16:creationId xmlns:a16="http://schemas.microsoft.com/office/drawing/2014/main" id="{225D6F33-67A9-432B-B02A-DFD2B4E5655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a:off x="8294686" y="1"/>
            <a:ext cx="3897314" cy="1527323"/>
          </a:xfrm>
          <a:prstGeom prst="rect">
            <a:avLst/>
          </a:prstGeom>
        </p:spPr>
      </p:pic>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3" name="Picture 12">
            <a:extLst>
              <a:ext uri="{FF2B5EF4-FFF2-40B4-BE49-F238E27FC236}">
                <a16:creationId xmlns:a16="http://schemas.microsoft.com/office/drawing/2014/main" id="{3F7C77D6-1B67-4755-87F5-F745E0093D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288430" y="5939488"/>
            <a:ext cx="1094071" cy="1128062"/>
          </a:xfrm>
          <a:prstGeom prst="rect">
            <a:avLst/>
          </a:prstGeom>
        </p:spPr>
      </p:pic>
      <p:pic>
        <p:nvPicPr>
          <p:cNvPr id="14" name="Picture 13">
            <a:extLst>
              <a:ext uri="{FF2B5EF4-FFF2-40B4-BE49-F238E27FC236}">
                <a16:creationId xmlns:a16="http://schemas.microsoft.com/office/drawing/2014/main" id="{ABDAC5DB-7C6F-4620-8AAC-9B757CEF52B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0808" y="5926606"/>
            <a:ext cx="1094071" cy="1128062"/>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33" y="1024282"/>
            <a:ext cx="4386058" cy="6130236"/>
          </a:xfrm>
          <a:prstGeom prst="rect">
            <a:avLst/>
          </a:prstGeom>
        </p:spPr>
      </p:pic>
      <p:pic>
        <p:nvPicPr>
          <p:cNvPr id="15" name="图片 24">
            <a:extLst>
              <a:ext uri="{FF2B5EF4-FFF2-40B4-BE49-F238E27FC236}">
                <a16:creationId xmlns:a16="http://schemas.microsoft.com/office/drawing/2014/main" id="{EE39728B-B78F-4DFC-9572-4011A502B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31172" y="3801278"/>
            <a:ext cx="4334961" cy="3275465"/>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67"/>
          <a:stretch/>
        </p:blipFill>
        <p:spPr>
          <a:xfrm>
            <a:off x="4047190" y="4893680"/>
            <a:ext cx="1078184" cy="1142867"/>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2" y="-143037"/>
            <a:ext cx="2116589" cy="2116589"/>
          </a:xfrm>
          <a:prstGeom prst="rect">
            <a:avLst/>
          </a:prstGeom>
        </p:spPr>
      </p:pic>
      <p:pic>
        <p:nvPicPr>
          <p:cNvPr id="19" name="Picture 18">
            <a:extLst>
              <a:ext uri="{FF2B5EF4-FFF2-40B4-BE49-F238E27FC236}">
                <a16:creationId xmlns:a16="http://schemas.microsoft.com/office/drawing/2014/main" id="{136F8D23-960B-6B22-7435-D70A03B87995}"/>
              </a:ext>
            </a:extLst>
          </p:cNvPr>
          <p:cNvPicPr>
            <a:picLocks noChangeAspect="1"/>
          </p:cNvPicPr>
          <p:nvPr/>
        </p:nvPicPr>
        <p:blipFill>
          <a:blip r:embed="rId6"/>
          <a:stretch>
            <a:fillRect/>
          </a:stretch>
        </p:blipFill>
        <p:spPr>
          <a:xfrm>
            <a:off x="1865643" y="2497799"/>
            <a:ext cx="10571380" cy="1871634"/>
          </a:xfrm>
          <a:prstGeom prst="rect">
            <a:avLst/>
          </a:prstGeom>
        </p:spPr>
      </p:pic>
      <p:pic>
        <p:nvPicPr>
          <p:cNvPr id="22" name="Picture 21">
            <a:extLst>
              <a:ext uri="{FF2B5EF4-FFF2-40B4-BE49-F238E27FC236}">
                <a16:creationId xmlns:a16="http://schemas.microsoft.com/office/drawing/2014/main" id="{0BCC8A5D-B805-52DD-FE15-FDEEA92AE0DB}"/>
              </a:ext>
            </a:extLst>
          </p:cNvPr>
          <p:cNvPicPr>
            <a:picLocks noChangeAspect="1"/>
          </p:cNvPicPr>
          <p:nvPr/>
        </p:nvPicPr>
        <p:blipFill>
          <a:blip r:embed="rId7"/>
          <a:stretch>
            <a:fillRect/>
          </a:stretch>
        </p:blipFill>
        <p:spPr>
          <a:xfrm>
            <a:off x="3999277" y="781124"/>
            <a:ext cx="7035620" cy="2273616"/>
          </a:xfrm>
          <a:prstGeom prst="rect">
            <a:avLst/>
          </a:prstGeom>
        </p:spPr>
      </p:pic>
      <p:pic>
        <p:nvPicPr>
          <p:cNvPr id="2" name="Picture 1"/>
          <p:cNvPicPr>
            <a:picLocks noChangeAspect="1"/>
          </p:cNvPicPr>
          <p:nvPr/>
        </p:nvPicPr>
        <p:blipFill>
          <a:blip r:embed="rId8"/>
          <a:stretch>
            <a:fillRect/>
          </a:stretch>
        </p:blipFill>
        <p:spPr>
          <a:xfrm>
            <a:off x="5917611" y="3618646"/>
            <a:ext cx="3511600" cy="1072989"/>
          </a:xfrm>
          <a:prstGeom prst="rect">
            <a:avLst/>
          </a:prstGeom>
        </p:spPr>
      </p:pic>
      <p:sp>
        <p:nvSpPr>
          <p:cNvPr id="3" name="Rectangle 2"/>
          <p:cNvSpPr/>
          <p:nvPr/>
        </p:nvSpPr>
        <p:spPr>
          <a:xfrm>
            <a:off x="2216812" y="411792"/>
            <a:ext cx="7915821" cy="769441"/>
          </a:xfrm>
          <a:prstGeom prst="rect">
            <a:avLst/>
          </a:prstGeom>
        </p:spPr>
        <p:txBody>
          <a:bodyPr wrap="none">
            <a:spAutoFit/>
          </a:bodyPr>
          <a:lstStyle/>
          <a:p>
            <a:pPr algn="ctr"/>
            <a:r>
              <a:rPr lang="en-US" sz="4400" b="1" dirty="0">
                <a:ln w="22225">
                  <a:solidFill>
                    <a:schemeClr val="accent2"/>
                  </a:solidFill>
                  <a:prstDash val="solid"/>
                </a:ln>
                <a:solidFill>
                  <a:schemeClr val="accent2">
                    <a:lumMod val="40000"/>
                    <a:lumOff val="60000"/>
                  </a:schemeClr>
                </a:solidFill>
              </a:rPr>
              <a:t>TRƯỜNG TIỂU HỌC ÁI MỘ A</a:t>
            </a:r>
            <a:endParaRPr lang="en-US"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536056" y="1922099"/>
            <a:ext cx="7399311" cy="3605145"/>
          </a:xfrm>
          <a:prstGeom prst="rect">
            <a:avLst/>
          </a:prstGeom>
        </p:spPr>
      </p:pic>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195758" y="242150"/>
            <a:ext cx="10878557" cy="746879"/>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Đặt</a:t>
            </a:r>
            <a:r>
              <a:rPr lang="en-SG" sz="3500" b="1" dirty="0">
                <a:solidFill>
                  <a:srgbClr val="C00000"/>
                </a:solidFill>
                <a:latin typeface="Cambria" panose="02040503050406030204" pitchFamily="18" charset="0"/>
                <a:ea typeface="Cambria" panose="02040503050406030204" pitchFamily="18" charset="0"/>
              </a:rPr>
              <a:t> 1 – 2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có</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một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trong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dấu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sau</a:t>
            </a:r>
            <a:r>
              <a:rPr lang="en-SG" sz="3500" b="1" dirty="0">
                <a:solidFill>
                  <a:srgbClr val="C00000"/>
                </a:solidFill>
                <a:latin typeface="Cambria" panose="02040503050406030204" pitchFamily="18" charset="0"/>
                <a:ea typeface="Cambria" panose="02040503050406030204" pitchFamily="18" charset="0"/>
              </a:rPr>
              <a:t>: </a:t>
            </a:r>
            <a:endParaRPr lang="vi-VN" sz="3500" b="1" dirty="0">
              <a:solidFill>
                <a:srgbClr val="C00000"/>
              </a:solidFill>
              <a:latin typeface="Cambria" panose="02040503050406030204" pitchFamily="18" charset="0"/>
              <a:ea typeface="Cambria" panose="02040503050406030204" pitchFamily="18" charset="0"/>
            </a:endParaRPr>
          </a:p>
        </p:txBody>
      </p:sp>
      <p:sp>
        <p:nvSpPr>
          <p:cNvPr id="20" name="Rounded Rectangle 2">
            <a:extLst>
              <a:ext uri="{FF2B5EF4-FFF2-40B4-BE49-F238E27FC236}">
                <a16:creationId xmlns:a16="http://schemas.microsoft.com/office/drawing/2014/main" id="{BC43C681-9E17-4F8A-8E6E-D3E6E4FC7396}"/>
              </a:ext>
            </a:extLst>
          </p:cNvPr>
          <p:cNvSpPr/>
          <p:nvPr/>
        </p:nvSpPr>
        <p:spPr>
          <a:xfrm>
            <a:off x="112039" y="1330756"/>
            <a:ext cx="8891753" cy="746880"/>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gạch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ngang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để</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các</a:t>
            </a:r>
            <a:r>
              <a:rPr lang="en-SG" sz="3500" b="1" dirty="0">
                <a:solidFill>
                  <a:srgbClr val="002060"/>
                </a:solidFill>
                <a:latin typeface="Cambria" panose="02040503050406030204" pitchFamily="18" charset="0"/>
                <a:ea typeface="Cambria" panose="02040503050406030204" pitchFamily="18" charset="0"/>
              </a:rPr>
              <a:t> ý </a:t>
            </a:r>
            <a:r>
              <a:rPr lang="en-SG" sz="3500" b="1" dirty="0" err="1">
                <a:solidFill>
                  <a:srgbClr val="002060"/>
                </a:solidFill>
                <a:latin typeface="Cambria" panose="02040503050406030204" pitchFamily="18" charset="0"/>
                <a:ea typeface="Cambria" panose="02040503050406030204" pitchFamily="18" charset="0"/>
              </a:rPr>
              <a:t>liệt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kê</a:t>
            </a:r>
            <a:r>
              <a:rPr lang="en-SG" sz="3500" b="1" dirty="0">
                <a:solidFill>
                  <a:srgbClr val="002060"/>
                </a:solidFill>
                <a:latin typeface="Cambria" panose="02040503050406030204" pitchFamily="18" charset="0"/>
                <a:ea typeface="Cambria" panose="02040503050406030204" pitchFamily="18" charset="0"/>
              </a:rPr>
              <a:t>.</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6968358" y="2301265"/>
            <a:ext cx="5223642" cy="9848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kép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tác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phẩm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liệu</a:t>
            </a:r>
            <a:r>
              <a:rPr lang="en-SG" sz="3000" b="1" dirty="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70024DDC-D92A-0301-2100-239F24BC0D49}"/>
              </a:ext>
            </a:extLst>
          </p:cNvPr>
          <p:cNvSpPr/>
          <p:nvPr/>
        </p:nvSpPr>
        <p:spPr>
          <a:xfrm>
            <a:off x="128682" y="5285524"/>
            <a:ext cx="9291366"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2060"/>
                </a:solidFill>
                <a:latin typeface="Cambria" panose="02040503050406030204" pitchFamily="18" charset="0"/>
                <a:ea typeface="Cambria" panose="02040503050406030204" pitchFamily="18" charset="0"/>
              </a:rPr>
              <a:t>Dấu ngoặc đơn để đánh dấu phần chú thích.</a:t>
            </a:r>
            <a:endParaRPr lang="en-US" sz="35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826C511-DF50-8CC0-88BD-17F0111CBE59}"/>
              </a:ext>
            </a:extLst>
          </p:cNvPr>
          <p:cNvSpPr txBox="1"/>
          <p:nvPr/>
        </p:nvSpPr>
        <p:spPr>
          <a:xfrm>
            <a:off x="64742" y="0"/>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54160BC0-DBA9-7808-5B4C-6E9D772B2770}"/>
              </a:ext>
            </a:extLst>
          </p:cNvPr>
          <p:cNvSpPr txBox="1"/>
          <p:nvPr/>
        </p:nvSpPr>
        <p:spPr>
          <a:xfrm>
            <a:off x="452013" y="2850080"/>
            <a:ext cx="9869212" cy="2385268"/>
          </a:xfrm>
          <a:prstGeom prst="rect">
            <a:avLst/>
          </a:prstGeom>
          <a:noFill/>
        </p:spPr>
        <p:txBody>
          <a:bodyPr wrap="square">
            <a:spAutoFit/>
          </a:bodyPr>
          <a:lstStyle/>
          <a:p>
            <a:pPr algn="just" rtl="0" latinLnBrk="0"/>
            <a:r>
              <a:rPr lang="vi-VN" sz="3200" b="1" i="0" dirty="0">
                <a:effectLst/>
                <a:highlight>
                  <a:srgbClr val="FFFFFF"/>
                </a:highlight>
                <a:latin typeface="Cambria" panose="02040503050406030204" pitchFamily="18" charset="0"/>
                <a:ea typeface="Cambria" panose="02040503050406030204" pitchFamily="18" charset="0"/>
              </a:rPr>
              <a:t>Nội quy của </a:t>
            </a:r>
            <a:r>
              <a:rPr lang="vi-VN" sz="3200" b="1" dirty="0">
                <a:highlight>
                  <a:srgbClr val="FFFFFF"/>
                </a:highlight>
                <a:latin typeface="Cambria" panose="02040503050406030204" pitchFamily="18" charset="0"/>
                <a:ea typeface="Cambria" panose="02040503050406030204" pitchFamily="18" charset="0"/>
              </a:rPr>
              <a:t>lớp</a:t>
            </a:r>
            <a:r>
              <a:rPr lang="vi-VN" sz="3200" b="1" i="0" dirty="0">
                <a:effectLst/>
                <a:highlight>
                  <a:srgbClr val="FFFFFF"/>
                </a:highlight>
                <a:latin typeface="Cambria" panose="02040503050406030204" pitchFamily="18" charset="0"/>
                <a:ea typeface="Cambria" panose="02040503050406030204" pitchFamily="18" charset="0"/>
              </a:rPr>
              <a:t> học:</a:t>
            </a:r>
          </a:p>
          <a:p>
            <a:pPr algn="just" rtl="0" latinLnBrk="0"/>
            <a:r>
              <a:rPr lang="vi-VN" sz="3200" b="1" dirty="0">
                <a:highlight>
                  <a:srgbClr val="FFFFFF"/>
                </a:highlight>
                <a:latin typeface="Cambria" panose="02040503050406030204" pitchFamily="18" charset="0"/>
                <a:ea typeface="Cambria" panose="02040503050406030204" pitchFamily="18" charset="0"/>
              </a:rPr>
              <a:t>- Đi học đúng giờ.</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 Không vứt rác bừa bãi.</a:t>
            </a:r>
          </a:p>
          <a:p>
            <a:pPr algn="just" rtl="0" latinLnBrk="0"/>
            <a:r>
              <a:rPr lang="vi-VN" sz="3200" b="1" i="0" dirty="0">
                <a:effectLst/>
                <a:highlight>
                  <a:srgbClr val="FFFFFF"/>
                </a:highlight>
                <a:latin typeface="Cambria" panose="02040503050406030204" pitchFamily="18" charset="0"/>
                <a:ea typeface="Cambria" panose="02040503050406030204" pitchFamily="18" charset="0"/>
              </a:rPr>
              <a:t>-Không nói tục, đánh nhau</a:t>
            </a:r>
            <a:r>
              <a:rPr lang="vi-VN" sz="3500" b="1" i="0" dirty="0">
                <a:effectLst/>
                <a:highlight>
                  <a:srgbClr val="FFFFFF"/>
                </a:highlight>
                <a:latin typeface="Cambria" panose="02040503050406030204" pitchFamily="18" charset="0"/>
                <a:ea typeface="Cambria" panose="02040503050406030204" pitchFamily="18" charset="0"/>
              </a:rPr>
              <a:t>.</a:t>
            </a:r>
          </a:p>
          <a:p>
            <a:pPr algn="just" rtl="0" latinLnBrk="0"/>
            <a:endParaRPr lang="vi-VN" b="0" i="0" dirty="0">
              <a:solidFill>
                <a:srgbClr val="333333"/>
              </a:solidFill>
              <a:effectLst/>
              <a:highlight>
                <a:srgbClr val="FFFFFF"/>
              </a:highlight>
              <a:latin typeface="OpenSans"/>
            </a:endParaRPr>
          </a:p>
        </p:txBody>
      </p:sp>
      <p:sp>
        <p:nvSpPr>
          <p:cNvPr id="45" name="Rounded Rectangle 44"/>
          <p:cNvSpPr/>
          <p:nvPr/>
        </p:nvSpPr>
        <p:spPr>
          <a:xfrm>
            <a:off x="6096000" y="3339700"/>
            <a:ext cx="6096000" cy="19963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Bài thơ “Trong lời mẹ hát” là bài thơ rất hay của nhà thơ Trương Nam Hương viết về 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2" name="Rounded Rectangle 44">
            <a:extLst>
              <a:ext uri="{FF2B5EF4-FFF2-40B4-BE49-F238E27FC236}">
                <a16:creationId xmlns:a16="http://schemas.microsoft.com/office/drawing/2014/main" id="{9A115889-1116-61FB-D5C9-0C7BBF945BF9}"/>
              </a:ext>
            </a:extLst>
          </p:cNvPr>
          <p:cNvSpPr/>
          <p:nvPr/>
        </p:nvSpPr>
        <p:spPr>
          <a:xfrm>
            <a:off x="452013" y="6192013"/>
            <a:ext cx="11447362" cy="665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343A40"/>
                </a:solidFill>
                <a:effectLst/>
                <a:highlight>
                  <a:srgbClr val="F7F7F8"/>
                </a:highlight>
                <a:latin typeface="Muli"/>
              </a:rPr>
              <a:t> </a:t>
            </a:r>
            <a:r>
              <a:rPr lang="vi-VN" sz="3200" b="1" i="0" dirty="0">
                <a:solidFill>
                  <a:schemeClr val="tx1"/>
                </a:solidFill>
                <a:effectLst/>
                <a:highlight>
                  <a:srgbClr val="F7F7F8"/>
                </a:highlight>
                <a:latin typeface="Cambria" panose="02040503050406030204" pitchFamily="18" charset="0"/>
                <a:ea typeface="Cambria" panose="02040503050406030204" pitchFamily="18" charset="0"/>
              </a:rPr>
              <a:t>Milu (chú chó nhà tôi nuôi) năm nay đã được năm tuổi rồi. </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CEE5533C-DADC-AE6C-21C6-34AFF1E7F060}"/>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984124" y="1349094"/>
            <a:ext cx="10493784" cy="5924773"/>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006441" y="2579297"/>
            <a:ext cx="10201435" cy="3970318"/>
          </a:xfrm>
          <a:prstGeom prst="rect">
            <a:avLst/>
          </a:prstGeom>
          <a:noFill/>
        </p:spPr>
        <p:txBody>
          <a:bodyPr wrap="square">
            <a:spAutoFit/>
          </a:bodyPr>
          <a:lstStyle/>
          <a:p>
            <a:pPr algn="ctr"/>
            <a:r>
              <a:rPr lang="vi-VN" sz="6300" b="1" dirty="0">
                <a:solidFill>
                  <a:srgbClr val="002060"/>
                </a:solidFill>
                <a:latin typeface="Cambria" panose="02040503050406030204" pitchFamily="18" charset="0"/>
                <a:ea typeface="Cambria" panose="02040503050406030204" pitchFamily="18" charset="0"/>
              </a:rPr>
              <a:t>Em hãy vận dụng </a:t>
            </a:r>
          </a:p>
          <a:p>
            <a:pPr algn="ctr"/>
            <a:r>
              <a:rPr lang="vi-VN" sz="6300" b="1" dirty="0">
                <a:solidFill>
                  <a:srgbClr val="002060"/>
                </a:solidFill>
                <a:latin typeface="Cambria" panose="02040503050406030204" pitchFamily="18" charset="0"/>
                <a:ea typeface="Cambria" panose="02040503050406030204" pitchFamily="18" charset="0"/>
              </a:rPr>
              <a:t>dấu gạch ngang, </a:t>
            </a:r>
          </a:p>
          <a:p>
            <a:pPr algn="ctr"/>
            <a:r>
              <a:rPr lang="vi-VN" sz="6300" b="1" dirty="0">
                <a:solidFill>
                  <a:srgbClr val="002060"/>
                </a:solidFill>
                <a:latin typeface="Cambria" panose="02040503050406030204" pitchFamily="18" charset="0"/>
                <a:ea typeface="Cambria" panose="02040503050406030204" pitchFamily="18" charset="0"/>
              </a:rPr>
              <a:t>dấu ngoặc đơn </a:t>
            </a:r>
          </a:p>
          <a:p>
            <a:pPr algn="ctr"/>
            <a:r>
              <a:rPr lang="vi-VN" sz="6300" b="1" dirty="0">
                <a:solidFill>
                  <a:srgbClr val="002060"/>
                </a:solidFill>
                <a:latin typeface="Cambria" panose="02040503050406030204" pitchFamily="18" charset="0"/>
                <a:ea typeface="Cambria" panose="02040503050406030204" pitchFamily="18" charset="0"/>
              </a:rPr>
              <a:t>trong viết văn.</a:t>
            </a:r>
            <a:endParaRPr lang="en-SG" sz="6300" dirty="0"/>
          </a:p>
        </p:txBody>
      </p:sp>
      <p:pic>
        <p:nvPicPr>
          <p:cNvPr id="3" name="Picture 2">
            <a:extLst>
              <a:ext uri="{FF2B5EF4-FFF2-40B4-BE49-F238E27FC236}">
                <a16:creationId xmlns:a16="http://schemas.microsoft.com/office/drawing/2014/main" id="{B7EB181B-E10B-6FA6-9EB5-0E391ED223DB}"/>
              </a:ext>
            </a:extLst>
          </p:cNvPr>
          <p:cNvPicPr>
            <a:picLocks noChangeAspect="1"/>
          </p:cNvPicPr>
          <p:nvPr/>
        </p:nvPicPr>
        <p:blipFill>
          <a:blip r:embed="rId3"/>
          <a:stretch>
            <a:fillRect/>
          </a:stretch>
        </p:blipFill>
        <p:spPr>
          <a:xfrm>
            <a:off x="1325977" y="-516779"/>
            <a:ext cx="9540046" cy="3945779"/>
          </a:xfrm>
          <a:prstGeom prst="rect">
            <a:avLst/>
          </a:prstGeom>
        </p:spPr>
      </p:pic>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4"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34400" y="3209805"/>
            <a:ext cx="3657600" cy="3836410"/>
          </a:xfrm>
          <a:prstGeom prst="rect">
            <a:avLst/>
          </a:prstGeom>
        </p:spPr>
      </p:pic>
      <p:sp>
        <p:nvSpPr>
          <p:cNvPr id="13" name="Text Box 7">
            <a:extLst>
              <a:ext uri="{FF2B5EF4-FFF2-40B4-BE49-F238E27FC236}">
                <a16:creationId xmlns:a16="http://schemas.microsoft.com/office/drawing/2014/main" id="{40B5E92F-3519-442B-BEA1-EA172478F65E}"/>
              </a:ext>
            </a:extLst>
          </p:cNvPr>
          <p:cNvSpPr txBox="1">
            <a:spLocks noChangeArrowheads="1"/>
          </p:cNvSpPr>
          <p:nvPr/>
        </p:nvSpPr>
        <p:spPr bwMode="auto">
          <a:xfrm>
            <a:off x="2773419" y="1812971"/>
            <a:ext cx="634316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896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2" name="Picture 1"/>
          <p:cNvPicPr>
            <a:picLocks noChangeAspect="1"/>
          </p:cNvPicPr>
          <p:nvPr/>
        </p:nvPicPr>
        <p:blipFill>
          <a:blip r:embed="rId4"/>
          <a:stretch>
            <a:fillRect/>
          </a:stretch>
        </p:blipFill>
        <p:spPr>
          <a:xfrm>
            <a:off x="2695411" y="1228834"/>
            <a:ext cx="6370872" cy="5243014"/>
          </a:xfrm>
          <a:prstGeom prst="rect">
            <a:avLst/>
          </a:prstGeom>
        </p:spPr>
      </p:pic>
    </p:spTree>
    <p:extLst>
      <p:ext uri="{BB962C8B-B14F-4D97-AF65-F5344CB8AC3E}">
        <p14:creationId xmlns:p14="http://schemas.microsoft.com/office/powerpoint/2010/main" val="3691101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78A712-A920-F12A-1FD7-4F015E49E559}"/>
              </a:ext>
            </a:extLst>
          </p:cNvPr>
          <p:cNvGrpSpPr/>
          <p:nvPr/>
        </p:nvGrpSpPr>
        <p:grpSpPr>
          <a:xfrm>
            <a:off x="634960" y="3572499"/>
            <a:ext cx="10375257" cy="1081029"/>
            <a:chOff x="1538949" y="3698302"/>
            <a:chExt cx="9106090" cy="1171482"/>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9589385"/>
                <a:gd name="connsiteY0" fmla="*/ 162556 h 975317"/>
                <a:gd name="connsiteX1" fmla="*/ 162556 w 9589385"/>
                <a:gd name="connsiteY1" fmla="*/ 0 h 975317"/>
                <a:gd name="connsiteX2" fmla="*/ 9426829 w 9589385"/>
                <a:gd name="connsiteY2" fmla="*/ 0 h 975317"/>
                <a:gd name="connsiteX3" fmla="*/ 9589385 w 9589385"/>
                <a:gd name="connsiteY3" fmla="*/ 162556 h 975317"/>
                <a:gd name="connsiteX4" fmla="*/ 9589385 w 9589385"/>
                <a:gd name="connsiteY4" fmla="*/ 812761 h 975317"/>
                <a:gd name="connsiteX5" fmla="*/ 9426829 w 9589385"/>
                <a:gd name="connsiteY5" fmla="*/ 975317 h 975317"/>
                <a:gd name="connsiteX6" fmla="*/ 162556 w 9589385"/>
                <a:gd name="connsiteY6" fmla="*/ 975317 h 975317"/>
                <a:gd name="connsiteX7" fmla="*/ 0 w 9589385"/>
                <a:gd name="connsiteY7" fmla="*/ 812761 h 975317"/>
                <a:gd name="connsiteX8" fmla="*/ 0 w 9589385"/>
                <a:gd name="connsiteY8" fmla="*/ 162556 h 9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385" h="975317" fill="none" extrusionOk="0">
                  <a:moveTo>
                    <a:pt x="0" y="162556"/>
                  </a:moveTo>
                  <a:cubicBezTo>
                    <a:pt x="1839" y="74466"/>
                    <a:pt x="81330" y="12135"/>
                    <a:pt x="162556" y="0"/>
                  </a:cubicBezTo>
                  <a:cubicBezTo>
                    <a:pt x="3752384" y="-168267"/>
                    <a:pt x="6424482" y="-42953"/>
                    <a:pt x="9426829" y="0"/>
                  </a:cubicBezTo>
                  <a:cubicBezTo>
                    <a:pt x="9522185" y="6331"/>
                    <a:pt x="9588515" y="60994"/>
                    <a:pt x="9589385" y="162556"/>
                  </a:cubicBezTo>
                  <a:cubicBezTo>
                    <a:pt x="9600327" y="364246"/>
                    <a:pt x="9557371" y="671170"/>
                    <a:pt x="9589385" y="812761"/>
                  </a:cubicBezTo>
                  <a:cubicBezTo>
                    <a:pt x="9600702" y="891897"/>
                    <a:pt x="9519668" y="982102"/>
                    <a:pt x="9426829" y="975317"/>
                  </a:cubicBezTo>
                  <a:cubicBezTo>
                    <a:pt x="6510435" y="1043542"/>
                    <a:pt x="4118777" y="986193"/>
                    <a:pt x="162556" y="975317"/>
                  </a:cubicBezTo>
                  <a:cubicBezTo>
                    <a:pt x="81425" y="989153"/>
                    <a:pt x="3697" y="900635"/>
                    <a:pt x="0" y="812761"/>
                  </a:cubicBezTo>
                  <a:cubicBezTo>
                    <a:pt x="-46070" y="498582"/>
                    <a:pt x="30143" y="430010"/>
                    <a:pt x="0" y="162556"/>
                  </a:cubicBezTo>
                  <a:close/>
                </a:path>
                <a:path w="9589385" h="975317" stroke="0" extrusionOk="0">
                  <a:moveTo>
                    <a:pt x="0" y="162556"/>
                  </a:moveTo>
                  <a:cubicBezTo>
                    <a:pt x="-2072" y="63650"/>
                    <a:pt x="65973" y="16167"/>
                    <a:pt x="162556" y="0"/>
                  </a:cubicBezTo>
                  <a:cubicBezTo>
                    <a:pt x="2794056" y="163917"/>
                    <a:pt x="6170923" y="128764"/>
                    <a:pt x="9426829" y="0"/>
                  </a:cubicBezTo>
                  <a:cubicBezTo>
                    <a:pt x="9530789" y="9466"/>
                    <a:pt x="9590018" y="75198"/>
                    <a:pt x="9589385" y="162556"/>
                  </a:cubicBezTo>
                  <a:cubicBezTo>
                    <a:pt x="9613924" y="420573"/>
                    <a:pt x="9620223" y="745507"/>
                    <a:pt x="9589385" y="812761"/>
                  </a:cubicBezTo>
                  <a:cubicBezTo>
                    <a:pt x="9584551" y="911562"/>
                    <a:pt x="9516729" y="983778"/>
                    <a:pt x="9426829" y="975317"/>
                  </a:cubicBezTo>
                  <a:cubicBezTo>
                    <a:pt x="7339435" y="953335"/>
                    <a:pt x="2603559" y="900429"/>
                    <a:pt x="162556" y="975317"/>
                  </a:cubicBezTo>
                  <a:cubicBezTo>
                    <a:pt x="89422" y="968847"/>
                    <a:pt x="-2747" y="907333"/>
                    <a:pt x="0" y="812761"/>
                  </a:cubicBezTo>
                  <a:cubicBezTo>
                    <a:pt x="-40876" y="634150"/>
                    <a:pt x="8827" y="347928"/>
                    <a:pt x="0" y="162556"/>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538949" y="3698302"/>
              <a:ext cx="1560333" cy="1171482"/>
              <a:chOff x="2509058" y="1392746"/>
              <a:chExt cx="724262"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644573" y="3915367"/>
              <a:ext cx="7754606"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 của nhân vật.</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827094" y="1605282"/>
            <a:ext cx="9627669" cy="1464230"/>
            <a:chOff x="1861723" y="1974134"/>
            <a:chExt cx="8819884" cy="152293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098789"/>
              <a:ext cx="8416351" cy="1306821"/>
            </a:xfrm>
            <a:custGeom>
              <a:avLst/>
              <a:gdLst>
                <a:gd name="connsiteX0" fmla="*/ 0 w 9187178"/>
                <a:gd name="connsiteY0" fmla="*/ 209412 h 1256446"/>
                <a:gd name="connsiteX1" fmla="*/ 209412 w 9187178"/>
                <a:gd name="connsiteY1" fmla="*/ 0 h 1256446"/>
                <a:gd name="connsiteX2" fmla="*/ 8977766 w 9187178"/>
                <a:gd name="connsiteY2" fmla="*/ 0 h 1256446"/>
                <a:gd name="connsiteX3" fmla="*/ 9187178 w 9187178"/>
                <a:gd name="connsiteY3" fmla="*/ 209412 h 1256446"/>
                <a:gd name="connsiteX4" fmla="*/ 9187178 w 9187178"/>
                <a:gd name="connsiteY4" fmla="*/ 1047034 h 1256446"/>
                <a:gd name="connsiteX5" fmla="*/ 8977766 w 9187178"/>
                <a:gd name="connsiteY5" fmla="*/ 1256446 h 1256446"/>
                <a:gd name="connsiteX6" fmla="*/ 209412 w 9187178"/>
                <a:gd name="connsiteY6" fmla="*/ 1256446 h 1256446"/>
                <a:gd name="connsiteX7" fmla="*/ 0 w 9187178"/>
                <a:gd name="connsiteY7" fmla="*/ 1047034 h 1256446"/>
                <a:gd name="connsiteX8" fmla="*/ 0 w 9187178"/>
                <a:gd name="connsiteY8" fmla="*/ 209412 h 125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7178" h="1256446" fill="none" extrusionOk="0">
                  <a:moveTo>
                    <a:pt x="0" y="209412"/>
                  </a:moveTo>
                  <a:cubicBezTo>
                    <a:pt x="15585" y="108056"/>
                    <a:pt x="103546" y="13892"/>
                    <a:pt x="209412" y="0"/>
                  </a:cubicBezTo>
                  <a:cubicBezTo>
                    <a:pt x="1355606" y="-168267"/>
                    <a:pt x="7020308" y="-42953"/>
                    <a:pt x="8977766" y="0"/>
                  </a:cubicBezTo>
                  <a:cubicBezTo>
                    <a:pt x="9107954" y="16493"/>
                    <a:pt x="9186798" y="88607"/>
                    <a:pt x="9187178" y="209412"/>
                  </a:cubicBezTo>
                  <a:cubicBezTo>
                    <a:pt x="9136647" y="313128"/>
                    <a:pt x="9170804" y="908404"/>
                    <a:pt x="9187178" y="1047034"/>
                  </a:cubicBezTo>
                  <a:cubicBezTo>
                    <a:pt x="9192171" y="1157994"/>
                    <a:pt x="9096728" y="1263775"/>
                    <a:pt x="8977766" y="1256446"/>
                  </a:cubicBezTo>
                  <a:cubicBezTo>
                    <a:pt x="6466600" y="1324671"/>
                    <a:pt x="3259296" y="1267322"/>
                    <a:pt x="209412" y="1256446"/>
                  </a:cubicBezTo>
                  <a:cubicBezTo>
                    <a:pt x="98570" y="1264148"/>
                    <a:pt x="17718" y="1153567"/>
                    <a:pt x="0" y="1047034"/>
                  </a:cubicBezTo>
                  <a:cubicBezTo>
                    <a:pt x="-74495" y="636590"/>
                    <a:pt x="37767" y="402716"/>
                    <a:pt x="0" y="209412"/>
                  </a:cubicBezTo>
                  <a:close/>
                </a:path>
                <a:path w="9187178" h="1256446" stroke="0" extrusionOk="0">
                  <a:moveTo>
                    <a:pt x="0" y="209412"/>
                  </a:moveTo>
                  <a:cubicBezTo>
                    <a:pt x="-2718" y="81785"/>
                    <a:pt x="89281" y="10632"/>
                    <a:pt x="209412" y="0"/>
                  </a:cubicBezTo>
                  <a:cubicBezTo>
                    <a:pt x="1621664" y="163917"/>
                    <a:pt x="5085813" y="128764"/>
                    <a:pt x="8977766" y="0"/>
                  </a:cubicBezTo>
                  <a:cubicBezTo>
                    <a:pt x="9101937" y="5683"/>
                    <a:pt x="9191384" y="109821"/>
                    <a:pt x="9187178" y="209412"/>
                  </a:cubicBezTo>
                  <a:cubicBezTo>
                    <a:pt x="9215117" y="614577"/>
                    <a:pt x="9222139" y="631493"/>
                    <a:pt x="9187178" y="1047034"/>
                  </a:cubicBezTo>
                  <a:cubicBezTo>
                    <a:pt x="9176683" y="1182281"/>
                    <a:pt x="9093740" y="1278392"/>
                    <a:pt x="8977766" y="1256446"/>
                  </a:cubicBezTo>
                  <a:cubicBezTo>
                    <a:pt x="5464108" y="1234464"/>
                    <a:pt x="4293763" y="1181558"/>
                    <a:pt x="209412" y="1256446"/>
                  </a:cubicBezTo>
                  <a:cubicBezTo>
                    <a:pt x="111361" y="1249603"/>
                    <a:pt x="-3579" y="1168937"/>
                    <a:pt x="0" y="1047034"/>
                  </a:cubicBezTo>
                  <a:cubicBezTo>
                    <a:pt x="66340" y="947723"/>
                    <a:pt x="3074" y="603310"/>
                    <a:pt x="0" y="209412"/>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955213" cy="1248645"/>
              <a:chOff x="1702688" y="1359262"/>
              <a:chExt cx="362038"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695020" y="1974134"/>
              <a:ext cx="7805679" cy="15229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chú thích </a:t>
              </a:r>
            </a:p>
            <a:p>
              <a:pPr algn="ctr" defTabSz="914446">
                <a:defRPr/>
              </a:pPr>
              <a:r>
                <a:rPr lang="vi-VN" sz="4000" b="1" dirty="0">
                  <a:solidFill>
                    <a:schemeClr val="tx1"/>
                  </a:solidFill>
                  <a:latin typeface="Cambria" panose="02040503050406030204" pitchFamily="18" charset="0"/>
                  <a:ea typeface="Cambria" panose="02040503050406030204" pitchFamily="18" charset="0"/>
                </a:rPr>
                <a:t>(giải thích, bổ sung, thuyết minh,...)</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951190" y="4648244"/>
            <a:ext cx="9901799"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9286738"/>
                <a:gd name="connsiteY0" fmla="*/ 164749 h 988475"/>
                <a:gd name="connsiteX1" fmla="*/ 164749 w 9286738"/>
                <a:gd name="connsiteY1" fmla="*/ 0 h 988475"/>
                <a:gd name="connsiteX2" fmla="*/ 9121989 w 9286738"/>
                <a:gd name="connsiteY2" fmla="*/ 0 h 988475"/>
                <a:gd name="connsiteX3" fmla="*/ 9286738 w 9286738"/>
                <a:gd name="connsiteY3" fmla="*/ 164749 h 988475"/>
                <a:gd name="connsiteX4" fmla="*/ 9286738 w 9286738"/>
                <a:gd name="connsiteY4" fmla="*/ 823726 h 988475"/>
                <a:gd name="connsiteX5" fmla="*/ 9121989 w 9286738"/>
                <a:gd name="connsiteY5" fmla="*/ 988475 h 988475"/>
                <a:gd name="connsiteX6" fmla="*/ 164749 w 9286738"/>
                <a:gd name="connsiteY6" fmla="*/ 988475 h 988475"/>
                <a:gd name="connsiteX7" fmla="*/ 0 w 9286738"/>
                <a:gd name="connsiteY7" fmla="*/ 823726 h 988475"/>
                <a:gd name="connsiteX8" fmla="*/ 0 w 9286738"/>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738" h="988475" fill="none" extrusionOk="0">
                  <a:moveTo>
                    <a:pt x="0" y="164749"/>
                  </a:moveTo>
                  <a:cubicBezTo>
                    <a:pt x="13191" y="85864"/>
                    <a:pt x="79810" y="8584"/>
                    <a:pt x="164749" y="0"/>
                  </a:cubicBezTo>
                  <a:cubicBezTo>
                    <a:pt x="2133400" y="-168267"/>
                    <a:pt x="7961085" y="-42953"/>
                    <a:pt x="9121989" y="0"/>
                  </a:cubicBezTo>
                  <a:cubicBezTo>
                    <a:pt x="9222210" y="10478"/>
                    <a:pt x="9286490" y="70401"/>
                    <a:pt x="9286738" y="164749"/>
                  </a:cubicBezTo>
                  <a:cubicBezTo>
                    <a:pt x="9243403" y="353060"/>
                    <a:pt x="9316668" y="526054"/>
                    <a:pt x="9286738" y="823726"/>
                  </a:cubicBezTo>
                  <a:cubicBezTo>
                    <a:pt x="9291050" y="910660"/>
                    <a:pt x="9219297" y="1002480"/>
                    <a:pt x="9121989" y="988475"/>
                  </a:cubicBezTo>
                  <a:cubicBezTo>
                    <a:pt x="5044696" y="1056700"/>
                    <a:pt x="1388376" y="999351"/>
                    <a:pt x="164749" y="988475"/>
                  </a:cubicBezTo>
                  <a:cubicBezTo>
                    <a:pt x="78996" y="996853"/>
                    <a:pt x="3056" y="913141"/>
                    <a:pt x="0" y="823726"/>
                  </a:cubicBezTo>
                  <a:cubicBezTo>
                    <a:pt x="-41741" y="718769"/>
                    <a:pt x="42688" y="432281"/>
                    <a:pt x="0" y="164749"/>
                  </a:cubicBezTo>
                  <a:close/>
                </a:path>
                <a:path w="9286738" h="988475" stroke="0" extrusionOk="0">
                  <a:moveTo>
                    <a:pt x="0" y="164749"/>
                  </a:moveTo>
                  <a:cubicBezTo>
                    <a:pt x="-538" y="71391"/>
                    <a:pt x="72065" y="4028"/>
                    <a:pt x="164749" y="0"/>
                  </a:cubicBezTo>
                  <a:cubicBezTo>
                    <a:pt x="4538729" y="163917"/>
                    <a:pt x="6667176" y="128764"/>
                    <a:pt x="9121989" y="0"/>
                  </a:cubicBezTo>
                  <a:cubicBezTo>
                    <a:pt x="9223456" y="6994"/>
                    <a:pt x="9288204" y="79360"/>
                    <a:pt x="9286738" y="164749"/>
                  </a:cubicBezTo>
                  <a:cubicBezTo>
                    <a:pt x="9293194" y="400533"/>
                    <a:pt x="9233924" y="696047"/>
                    <a:pt x="9286738" y="823726"/>
                  </a:cubicBezTo>
                  <a:cubicBezTo>
                    <a:pt x="9284458" y="918970"/>
                    <a:pt x="9213177" y="1002254"/>
                    <a:pt x="9121989" y="988475"/>
                  </a:cubicBezTo>
                  <a:cubicBezTo>
                    <a:pt x="7454026" y="966493"/>
                    <a:pt x="1885870" y="913587"/>
                    <a:pt x="164749" y="988475"/>
                  </a:cubicBezTo>
                  <a:cubicBezTo>
                    <a:pt x="90303" y="982044"/>
                    <a:pt x="-3989" y="921676"/>
                    <a:pt x="0" y="823726"/>
                  </a:cubicBezTo>
                  <a:cubicBezTo>
                    <a:pt x="3254" y="692558"/>
                    <a:pt x="4981" y="262475"/>
                    <a:pt x="0" y="164749"/>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337134" y="5645617"/>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290187" y="329901"/>
            <a:ext cx="10342370" cy="953453"/>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bg1"/>
                </a:solidFill>
                <a:latin typeface="Cambria" panose="02040503050406030204" pitchFamily="18" charset="0"/>
                <a:ea typeface="Cambria" panose="02040503050406030204" pitchFamily="18" charset="0"/>
              </a:rPr>
              <a:t> </a:t>
            </a:r>
            <a:r>
              <a:rPr lang="vi-VN" sz="5000" b="1" dirty="0">
                <a:solidFill>
                  <a:schemeClr val="bg1"/>
                </a:solidFill>
                <a:latin typeface="Cambria" panose="02040503050406030204" pitchFamily="18" charset="0"/>
                <a:ea typeface="Cambria" panose="02040503050406030204" pitchFamily="18" charset="0"/>
              </a:rPr>
              <a:t>Tác dụng của dấu ngoặc đơn là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64979" y="18302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492588" y="3552842"/>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69418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400" y="3153483"/>
            <a:ext cx="8988914" cy="1380372"/>
            <a:chOff x="2098496" y="3659454"/>
            <a:chExt cx="8546543" cy="1485370"/>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279870"/>
            </a:xfrm>
            <a:custGeom>
              <a:avLst/>
              <a:gdLst>
                <a:gd name="connsiteX0" fmla="*/ 0 w 8851983"/>
                <a:gd name="connsiteY0" fmla="*/ 198237 h 1189398"/>
                <a:gd name="connsiteX1" fmla="*/ 198237 w 8851983"/>
                <a:gd name="connsiteY1" fmla="*/ 0 h 1189398"/>
                <a:gd name="connsiteX2" fmla="*/ 8653746 w 8851983"/>
                <a:gd name="connsiteY2" fmla="*/ 0 h 1189398"/>
                <a:gd name="connsiteX3" fmla="*/ 8851983 w 8851983"/>
                <a:gd name="connsiteY3" fmla="*/ 198237 h 1189398"/>
                <a:gd name="connsiteX4" fmla="*/ 8851983 w 8851983"/>
                <a:gd name="connsiteY4" fmla="*/ 991161 h 1189398"/>
                <a:gd name="connsiteX5" fmla="*/ 8653746 w 8851983"/>
                <a:gd name="connsiteY5" fmla="*/ 1189398 h 1189398"/>
                <a:gd name="connsiteX6" fmla="*/ 198237 w 8851983"/>
                <a:gd name="connsiteY6" fmla="*/ 1189398 h 1189398"/>
                <a:gd name="connsiteX7" fmla="*/ 0 w 8851983"/>
                <a:gd name="connsiteY7" fmla="*/ 991161 h 1189398"/>
                <a:gd name="connsiteX8" fmla="*/ 0 w 8851983"/>
                <a:gd name="connsiteY8" fmla="*/ 198237 h 11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1983" h="1189398" fill="none" extrusionOk="0">
                  <a:moveTo>
                    <a:pt x="0" y="198237"/>
                  </a:moveTo>
                  <a:cubicBezTo>
                    <a:pt x="6949" y="95129"/>
                    <a:pt x="99920" y="15846"/>
                    <a:pt x="198237" y="0"/>
                  </a:cubicBezTo>
                  <a:cubicBezTo>
                    <a:pt x="4378981" y="-168267"/>
                    <a:pt x="4669707" y="-42953"/>
                    <a:pt x="8653746" y="0"/>
                  </a:cubicBezTo>
                  <a:cubicBezTo>
                    <a:pt x="8773012" y="11102"/>
                    <a:pt x="8851259" y="78949"/>
                    <a:pt x="8851983" y="198237"/>
                  </a:cubicBezTo>
                  <a:cubicBezTo>
                    <a:pt x="8864564" y="316334"/>
                    <a:pt x="8791801" y="666807"/>
                    <a:pt x="8851983" y="991161"/>
                  </a:cubicBezTo>
                  <a:cubicBezTo>
                    <a:pt x="8857682" y="1095286"/>
                    <a:pt x="8769128" y="1202470"/>
                    <a:pt x="8653746" y="1189398"/>
                  </a:cubicBezTo>
                  <a:cubicBezTo>
                    <a:pt x="6000118" y="1257623"/>
                    <a:pt x="3720867" y="1200274"/>
                    <a:pt x="198237" y="1189398"/>
                  </a:cubicBezTo>
                  <a:cubicBezTo>
                    <a:pt x="95464" y="1200135"/>
                    <a:pt x="5427" y="1097850"/>
                    <a:pt x="0" y="991161"/>
                  </a:cubicBezTo>
                  <a:cubicBezTo>
                    <a:pt x="-44583" y="723235"/>
                    <a:pt x="-15390" y="432099"/>
                    <a:pt x="0" y="198237"/>
                  </a:cubicBezTo>
                  <a:close/>
                </a:path>
                <a:path w="8851983" h="1189398" stroke="0" extrusionOk="0">
                  <a:moveTo>
                    <a:pt x="0" y="198237"/>
                  </a:moveTo>
                  <a:cubicBezTo>
                    <a:pt x="-3096" y="75114"/>
                    <a:pt x="83756" y="11871"/>
                    <a:pt x="198237" y="0"/>
                  </a:cubicBezTo>
                  <a:cubicBezTo>
                    <a:pt x="4422592" y="163917"/>
                    <a:pt x="7792819" y="128764"/>
                    <a:pt x="8653746" y="0"/>
                  </a:cubicBezTo>
                  <a:cubicBezTo>
                    <a:pt x="8772669" y="6301"/>
                    <a:pt x="8853791" y="95662"/>
                    <a:pt x="8851983" y="198237"/>
                  </a:cubicBezTo>
                  <a:cubicBezTo>
                    <a:pt x="8922523" y="464278"/>
                    <a:pt x="8824447" y="752345"/>
                    <a:pt x="8851983" y="991161"/>
                  </a:cubicBezTo>
                  <a:cubicBezTo>
                    <a:pt x="8850032" y="1104287"/>
                    <a:pt x="8763382" y="1199923"/>
                    <a:pt x="8653746" y="1189398"/>
                  </a:cubicBezTo>
                  <a:cubicBezTo>
                    <a:pt x="7771534" y="1167416"/>
                    <a:pt x="3031231" y="1114510"/>
                    <a:pt x="198237" y="1189398"/>
                  </a:cubicBezTo>
                  <a:cubicBezTo>
                    <a:pt x="107436" y="1182135"/>
                    <a:pt x="-3929" y="1107503"/>
                    <a:pt x="0" y="991161"/>
                  </a:cubicBezTo>
                  <a:cubicBezTo>
                    <a:pt x="62134" y="632336"/>
                    <a:pt x="61058" y="542887"/>
                    <a:pt x="0" y="198237"/>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456901" y="3752427"/>
              <a:ext cx="5813854" cy="13923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lời đối thoại;</a:t>
              </a:r>
            </a:p>
            <a:p>
              <a:pPr algn="ctr" defTabSz="914446">
                <a:defRPr/>
              </a:pPr>
              <a:r>
                <a:rPr lang="vi-VN" sz="3500" b="1" dirty="0">
                  <a:solidFill>
                    <a:schemeClr val="tx1"/>
                  </a:solidFill>
                  <a:latin typeface="Cambria" panose="02040503050406030204" pitchFamily="18" charset="0"/>
                  <a:ea typeface="Cambria" panose="02040503050406030204" pitchFamily="18" charset="0"/>
                </a:rPr>
                <a:t> phần trích dẫn trực tiếp</a:t>
              </a: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177145" y="1782805"/>
            <a:ext cx="9837709" cy="1221865"/>
            <a:chOff x="1161828" y="2134893"/>
            <a:chExt cx="10450245" cy="1261932"/>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1742676" y="2246691"/>
              <a:ext cx="9869397" cy="1107298"/>
            </a:xfrm>
            <a:custGeom>
              <a:avLst/>
              <a:gdLst>
                <a:gd name="connsiteX0" fmla="*/ 0 w 9290907"/>
                <a:gd name="connsiteY0" fmla="*/ 178694 h 1072141"/>
                <a:gd name="connsiteX1" fmla="*/ 178694 w 9290907"/>
                <a:gd name="connsiteY1" fmla="*/ 0 h 1072141"/>
                <a:gd name="connsiteX2" fmla="*/ 9112213 w 9290907"/>
                <a:gd name="connsiteY2" fmla="*/ 0 h 1072141"/>
                <a:gd name="connsiteX3" fmla="*/ 9290907 w 9290907"/>
                <a:gd name="connsiteY3" fmla="*/ 178694 h 1072141"/>
                <a:gd name="connsiteX4" fmla="*/ 9290907 w 9290907"/>
                <a:gd name="connsiteY4" fmla="*/ 893447 h 1072141"/>
                <a:gd name="connsiteX5" fmla="*/ 9112213 w 9290907"/>
                <a:gd name="connsiteY5" fmla="*/ 1072141 h 1072141"/>
                <a:gd name="connsiteX6" fmla="*/ 178694 w 9290907"/>
                <a:gd name="connsiteY6" fmla="*/ 1072141 h 1072141"/>
                <a:gd name="connsiteX7" fmla="*/ 0 w 9290907"/>
                <a:gd name="connsiteY7" fmla="*/ 893447 h 1072141"/>
                <a:gd name="connsiteX8" fmla="*/ 0 w 9290907"/>
                <a:gd name="connsiteY8" fmla="*/ 178694 h 10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0907" h="1072141" fill="none" extrusionOk="0">
                  <a:moveTo>
                    <a:pt x="0" y="178694"/>
                  </a:moveTo>
                  <a:cubicBezTo>
                    <a:pt x="2315" y="82128"/>
                    <a:pt x="83993" y="5661"/>
                    <a:pt x="178694" y="0"/>
                  </a:cubicBezTo>
                  <a:cubicBezTo>
                    <a:pt x="3315764" y="-168267"/>
                    <a:pt x="4668643" y="-42953"/>
                    <a:pt x="9112213" y="0"/>
                  </a:cubicBezTo>
                  <a:cubicBezTo>
                    <a:pt x="9213638" y="3104"/>
                    <a:pt x="9290360" y="72601"/>
                    <a:pt x="9290907" y="178694"/>
                  </a:cubicBezTo>
                  <a:cubicBezTo>
                    <a:pt x="9277486" y="262699"/>
                    <a:pt x="9317899" y="717267"/>
                    <a:pt x="9290907" y="893447"/>
                  </a:cubicBezTo>
                  <a:cubicBezTo>
                    <a:pt x="9301396" y="982275"/>
                    <a:pt x="9217229" y="1086162"/>
                    <a:pt x="9112213" y="1072141"/>
                  </a:cubicBezTo>
                  <a:cubicBezTo>
                    <a:pt x="6652372" y="1140366"/>
                    <a:pt x="1191204" y="1083017"/>
                    <a:pt x="178694" y="1072141"/>
                  </a:cubicBezTo>
                  <a:cubicBezTo>
                    <a:pt x="81347" y="1074290"/>
                    <a:pt x="5576" y="989266"/>
                    <a:pt x="0" y="893447"/>
                  </a:cubicBezTo>
                  <a:cubicBezTo>
                    <a:pt x="-9943" y="619862"/>
                    <a:pt x="9337" y="378322"/>
                    <a:pt x="0" y="178694"/>
                  </a:cubicBezTo>
                  <a:close/>
                </a:path>
                <a:path w="9290907" h="1072141" stroke="0" extrusionOk="0">
                  <a:moveTo>
                    <a:pt x="0" y="178694"/>
                  </a:moveTo>
                  <a:cubicBezTo>
                    <a:pt x="-508" y="77766"/>
                    <a:pt x="73842" y="14635"/>
                    <a:pt x="178694" y="0"/>
                  </a:cubicBezTo>
                  <a:cubicBezTo>
                    <a:pt x="3690576" y="163917"/>
                    <a:pt x="5446923" y="128764"/>
                    <a:pt x="9112213" y="0"/>
                  </a:cubicBezTo>
                  <a:cubicBezTo>
                    <a:pt x="9216513" y="3744"/>
                    <a:pt x="9293369" y="89408"/>
                    <a:pt x="9290907" y="178694"/>
                  </a:cubicBezTo>
                  <a:cubicBezTo>
                    <a:pt x="9239207" y="422449"/>
                    <a:pt x="9353505" y="553485"/>
                    <a:pt x="9290907" y="893447"/>
                  </a:cubicBezTo>
                  <a:cubicBezTo>
                    <a:pt x="9289168" y="995384"/>
                    <a:pt x="9211097" y="1085508"/>
                    <a:pt x="9112213" y="1072141"/>
                  </a:cubicBezTo>
                  <a:cubicBezTo>
                    <a:pt x="7752303" y="1050159"/>
                    <a:pt x="3127217" y="997253"/>
                    <a:pt x="178694" y="1072141"/>
                  </a:cubicBezTo>
                  <a:cubicBezTo>
                    <a:pt x="81848" y="1071424"/>
                    <a:pt x="-8328" y="1006674"/>
                    <a:pt x="0" y="893447"/>
                  </a:cubicBezTo>
                  <a:cubicBezTo>
                    <a:pt x="-35320" y="717384"/>
                    <a:pt x="18793" y="516183"/>
                    <a:pt x="0" y="178694"/>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161828" y="2134893"/>
              <a:ext cx="1290751" cy="1261932"/>
              <a:chOff x="1437418" y="1359262"/>
              <a:chExt cx="489211" cy="655792"/>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437418" y="1465799"/>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498603" y="1479162"/>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250771" y="2581160"/>
              <a:ext cx="9088399" cy="72095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tên tác phẩm, tạp chí, tài liệu...</a:t>
              </a: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7" y="4304543"/>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81676" y="5667829"/>
              <a:ext cx="6921640" cy="7411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Cả đáp án A và B đều đúng.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98000" y="4451363"/>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10364287" y="1771087"/>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085030" y="3326517"/>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9" name="TextBox 98">
            <a:extLst>
              <a:ext uri="{FF2B5EF4-FFF2-40B4-BE49-F238E27FC236}">
                <a16:creationId xmlns:a16="http://schemas.microsoft.com/office/drawing/2014/main" id="{598F94FB-0DF1-8F15-172B-E40A0E96B477}"/>
              </a:ext>
            </a:extLst>
          </p:cNvPr>
          <p:cNvSpPr txBox="1"/>
          <p:nvPr/>
        </p:nvSpPr>
        <p:spPr>
          <a:xfrm>
            <a:off x="659043" y="723013"/>
            <a:ext cx="11532957" cy="919401"/>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4800" b="1" dirty="0" err="1">
                <a:solidFill>
                  <a:schemeClr val="bg1"/>
                </a:solidFill>
                <a:latin typeface="Cambria" panose="02040503050406030204" pitchFamily="18" charset="0"/>
                <a:ea typeface="Cambria" panose="02040503050406030204" pitchFamily="18" charset="0"/>
              </a:rPr>
              <a:t>Dấu</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ngoặc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kép</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có</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những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tác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dụng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nào</a:t>
            </a:r>
            <a:r>
              <a:rPr lang="en-SG" sz="4800" b="1" dirty="0">
                <a:solidFill>
                  <a:schemeClr val="bg1"/>
                </a:solidFill>
                <a:latin typeface="Cambria" panose="02040503050406030204" pitchFamily="18" charset="0"/>
                <a:ea typeface="Cambria" panose="02040503050406030204" pitchFamily="18" charset="0"/>
              </a:rPr>
              <a: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512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78A712-A920-F12A-1FD7-4F015E49E559}"/>
              </a:ext>
            </a:extLst>
          </p:cNvPr>
          <p:cNvGrpSpPr/>
          <p:nvPr/>
        </p:nvGrpSpPr>
        <p:grpSpPr>
          <a:xfrm>
            <a:off x="1986433" y="422446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84620" y="149960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18037" y="4009454"/>
              <a:ext cx="6604353"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tên tác phẩm.</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69049" y="2854602"/>
            <a:ext cx="8302911" cy="1221733"/>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81459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02790" y="5389436"/>
            <a:ext cx="10354590" cy="1324841"/>
            <a:chOff x="1148825" y="5197655"/>
            <a:chExt cx="9742356" cy="1416582"/>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945256"/>
                <a:gd name="connsiteY0" fmla="*/ 164749 h 988475"/>
                <a:gd name="connsiteX1" fmla="*/ 164749 w 8945256"/>
                <a:gd name="connsiteY1" fmla="*/ 0 h 988475"/>
                <a:gd name="connsiteX2" fmla="*/ 8780507 w 8945256"/>
                <a:gd name="connsiteY2" fmla="*/ 0 h 988475"/>
                <a:gd name="connsiteX3" fmla="*/ 8945256 w 8945256"/>
                <a:gd name="connsiteY3" fmla="*/ 164749 h 988475"/>
                <a:gd name="connsiteX4" fmla="*/ 8945256 w 8945256"/>
                <a:gd name="connsiteY4" fmla="*/ 823726 h 988475"/>
                <a:gd name="connsiteX5" fmla="*/ 8780507 w 8945256"/>
                <a:gd name="connsiteY5" fmla="*/ 988475 h 988475"/>
                <a:gd name="connsiteX6" fmla="*/ 164749 w 8945256"/>
                <a:gd name="connsiteY6" fmla="*/ 988475 h 988475"/>
                <a:gd name="connsiteX7" fmla="*/ 0 w 8945256"/>
                <a:gd name="connsiteY7" fmla="*/ 823726 h 988475"/>
                <a:gd name="connsiteX8" fmla="*/ 0 w 8945256"/>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56" h="988475" fill="none" extrusionOk="0">
                  <a:moveTo>
                    <a:pt x="0" y="164749"/>
                  </a:moveTo>
                  <a:cubicBezTo>
                    <a:pt x="13191" y="85864"/>
                    <a:pt x="79810" y="8584"/>
                    <a:pt x="164749" y="0"/>
                  </a:cubicBezTo>
                  <a:cubicBezTo>
                    <a:pt x="1469568" y="-168267"/>
                    <a:pt x="4659849" y="-42953"/>
                    <a:pt x="8780507" y="0"/>
                  </a:cubicBezTo>
                  <a:cubicBezTo>
                    <a:pt x="8880728" y="10478"/>
                    <a:pt x="8945008" y="70401"/>
                    <a:pt x="8945256" y="164749"/>
                  </a:cubicBezTo>
                  <a:cubicBezTo>
                    <a:pt x="8901921" y="353060"/>
                    <a:pt x="8975186" y="526054"/>
                    <a:pt x="8945256" y="823726"/>
                  </a:cubicBezTo>
                  <a:cubicBezTo>
                    <a:pt x="8949568" y="910660"/>
                    <a:pt x="8877815" y="1002480"/>
                    <a:pt x="8780507" y="988475"/>
                  </a:cubicBezTo>
                  <a:cubicBezTo>
                    <a:pt x="7815061" y="1056700"/>
                    <a:pt x="1795490" y="999351"/>
                    <a:pt x="164749" y="988475"/>
                  </a:cubicBezTo>
                  <a:cubicBezTo>
                    <a:pt x="78996" y="996853"/>
                    <a:pt x="3056" y="913141"/>
                    <a:pt x="0" y="823726"/>
                  </a:cubicBezTo>
                  <a:cubicBezTo>
                    <a:pt x="-41741" y="718769"/>
                    <a:pt x="42688" y="432281"/>
                    <a:pt x="0" y="164749"/>
                  </a:cubicBezTo>
                  <a:close/>
                </a:path>
                <a:path w="8945256" h="988475" stroke="0" extrusionOk="0">
                  <a:moveTo>
                    <a:pt x="0" y="164749"/>
                  </a:moveTo>
                  <a:cubicBezTo>
                    <a:pt x="-538" y="71391"/>
                    <a:pt x="72065" y="4028"/>
                    <a:pt x="164749" y="0"/>
                  </a:cubicBezTo>
                  <a:cubicBezTo>
                    <a:pt x="2214471" y="163917"/>
                    <a:pt x="5373660" y="128764"/>
                    <a:pt x="8780507" y="0"/>
                  </a:cubicBezTo>
                  <a:cubicBezTo>
                    <a:pt x="8881974" y="6994"/>
                    <a:pt x="8946722" y="79360"/>
                    <a:pt x="8945256" y="164749"/>
                  </a:cubicBezTo>
                  <a:cubicBezTo>
                    <a:pt x="8951712" y="400533"/>
                    <a:pt x="8892442" y="696047"/>
                    <a:pt x="8945256" y="823726"/>
                  </a:cubicBezTo>
                  <a:cubicBezTo>
                    <a:pt x="8942976" y="918970"/>
                    <a:pt x="8871695" y="1002254"/>
                    <a:pt x="8780507" y="988475"/>
                  </a:cubicBezTo>
                  <a:cubicBezTo>
                    <a:pt x="5159801" y="966493"/>
                    <a:pt x="2576342" y="913587"/>
                    <a:pt x="164749" y="988475"/>
                  </a:cubicBezTo>
                  <a:cubicBezTo>
                    <a:pt x="90303" y="982044"/>
                    <a:pt x="-3989" y="921676"/>
                    <a:pt x="0" y="823726"/>
                  </a:cubicBezTo>
                  <a:cubicBezTo>
                    <a:pt x="3254" y="692558"/>
                    <a:pt x="4981" y="262475"/>
                    <a:pt x="0" y="164749"/>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148825" y="5197655"/>
              <a:ext cx="2188864" cy="1416582"/>
              <a:chOff x="3463090" y="1404273"/>
              <a:chExt cx="1005800" cy="613750"/>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684007" y="1457350"/>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463090" y="1442482"/>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3972671" y="1503775"/>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2240250" y="5599278"/>
              <a:ext cx="865093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trích dẫn trực tiếp.</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75861" y="251974"/>
            <a:ext cx="11723230" cy="2485787"/>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bg1"/>
                </a:solidFill>
                <a:latin typeface="Cambria" panose="02040503050406030204" pitchFamily="18" charset="0"/>
                <a:ea typeface="Cambria" panose="02040503050406030204" pitchFamily="18" charset="0"/>
              </a:rPr>
              <a:t>Hãy chỉ ra tác dụng của dấu ngoặc kép trong câu sau:</a:t>
            </a:r>
          </a:p>
          <a:p>
            <a:pPr algn="ctr" defTabSz="914446">
              <a:defRPr/>
            </a:pPr>
            <a:r>
              <a:rPr lang="vi-VN" sz="3500" dirty="0">
                <a:solidFill>
                  <a:schemeClr val="bg1"/>
                </a:solidFill>
                <a:latin typeface="Cambria" panose="02040503050406030204" pitchFamily="18" charset="0"/>
                <a:ea typeface="Cambria" panose="02040503050406030204" pitchFamily="18" charset="0"/>
              </a:rPr>
              <a:t>Truyện ngắn "Cô bé bán diêm" của nhà văn An-đéc-xen đã làm nổi bật được sự vô tâm, lạnh lùng của con người thời bấy giờ. </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60576" y="422747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719188" y="569053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76710" y="290370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175227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D9C546B4-46C7-4FA1-B254-8F1A8173AF8B}"/>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910216" y="229316"/>
            <a:ext cx="9363077" cy="5286378"/>
          </a:xfrm>
          <a:prstGeom prst="rect">
            <a:avLst/>
          </a:prstGeom>
        </p:spPr>
      </p:pic>
      <p:pic>
        <p:nvPicPr>
          <p:cNvPr id="25" name="图片 24">
            <a:extLst>
              <a:ext uri="{FF2B5EF4-FFF2-40B4-BE49-F238E27FC236}">
                <a16:creationId xmlns:a16="http://schemas.microsoft.com/office/drawing/2014/main" id="{162C69C7-5C15-09DD-A552-1760555786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14" name="Picture 13">
            <a:extLst>
              <a:ext uri="{FF2B5EF4-FFF2-40B4-BE49-F238E27FC236}">
                <a16:creationId xmlns:a16="http://schemas.microsoft.com/office/drawing/2014/main" id="{027AD750-3CB2-46B2-9D75-69A5AFBF0BF4}"/>
              </a:ext>
            </a:extLst>
          </p:cNvPr>
          <p:cNvPicPr>
            <a:picLocks noChangeAspect="1"/>
          </p:cNvPicPr>
          <p:nvPr/>
        </p:nvPicPr>
        <p:blipFill>
          <a:blip r:embed="rId4"/>
          <a:stretch>
            <a:fillRect/>
          </a:stretch>
        </p:blipFill>
        <p:spPr>
          <a:xfrm>
            <a:off x="4097880" y="308975"/>
            <a:ext cx="7687160" cy="6306978"/>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36498" y="2050252"/>
            <a:ext cx="3657600" cy="3836410"/>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99244" y="1430383"/>
            <a:ext cx="9530524" cy="550919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42123"/>
            <a:ext cx="11242695"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Dùng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thích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hợp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thay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dụng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a:t>
            </a:r>
            <a:r>
              <a:rPr lang="en-SG" sz="4000" b="1" dirty="0">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99244" y="1460158"/>
            <a:ext cx="9530524" cy="5509200"/>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Qua biên giới Việt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Lào, chúng ta được đặt chân tới một đất nước có nhiều thắng cảnh độc đáo: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Cố đô Luông Pha Bang cổ kính và yên bình.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Cánh đồng Chum với hơn hai nghìn chiếc chum bằng đá đủ hình dạng, kích thước.</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Hồ thuỷ điện Nam Ngum thơ mộng bởi sự hoà hợp của trời nước cùng vô số hòn đảo lớn nhỏ.</a:t>
            </a:r>
          </a:p>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Ngoài ra, đến Lào, khó có thể bỏ qua những địa điểm hấp dẫn khác: thủ đô Viêng Chăn, thị trấn Vang Viêng, khu bảo tồn tự nhiên Bò Kẹo,...</a:t>
            </a:r>
          </a:p>
          <a:p>
            <a:pPr algn="just"/>
            <a:r>
              <a:rPr lang="vi-VN" sz="3200" b="1" dirty="0">
                <a:solidFill>
                  <a:srgbClr val="002060"/>
                </a:solidFill>
                <a:latin typeface="Cambria" panose="02040503050406030204" pitchFamily="18" charset="0"/>
                <a:ea typeface="Cambria" panose="02040503050406030204" pitchFamily="18" charset="0"/>
              </a:rPr>
              <a:t>					(Theo Tiến Dũng)</a:t>
            </a:r>
          </a:p>
        </p:txBody>
      </p:sp>
      <p:sp>
        <p:nvSpPr>
          <p:cNvPr id="14" name="Rounded Rectangle 2">
            <a:extLst>
              <a:ext uri="{FF2B5EF4-FFF2-40B4-BE49-F238E27FC236}">
                <a16:creationId xmlns:a16="http://schemas.microsoft.com/office/drawing/2014/main" id="{6A6E492A-509B-48D9-B9F9-14E4E5303168}"/>
              </a:ext>
            </a:extLst>
          </p:cNvPr>
          <p:cNvSpPr/>
          <p:nvPr/>
        </p:nvSpPr>
        <p:spPr>
          <a:xfrm>
            <a:off x="9629768" y="4258606"/>
            <a:ext cx="2462988" cy="181886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Cambria" panose="02040503050406030204" pitchFamily="18" charset="0"/>
                <a:ea typeface="Cambria" panose="02040503050406030204" pitchFamily="18" charset="0"/>
              </a:rPr>
              <a:t>Đánh</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dấu</a:t>
            </a:r>
            <a:r>
              <a:rPr lang="vi-VN" sz="2800" b="1" dirty="0">
                <a:solidFill>
                  <a:schemeClr val="tx1"/>
                </a:solidFill>
                <a:latin typeface="Cambria" panose="02040503050406030204" pitchFamily="18" charset="0"/>
                <a:ea typeface="Cambria" panose="02040503050406030204" pitchFamily="18" charset="0"/>
              </a:rPr>
              <a:t> </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các</a:t>
            </a:r>
            <a:r>
              <a:rPr lang="en-SG"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ý trong một đoạn liệt kê.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9662310" y="1987786"/>
            <a:ext cx="2430446" cy="171463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Nối các từ ngữ trong một liên danh.</a:t>
            </a:r>
            <a:endParaRPr lang="en-US" sz="2800" b="1"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29CE90D-AC81-729F-FBB9-66541752A6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3747146" y="1460158"/>
            <a:ext cx="633710" cy="624693"/>
          </a:xfrm>
          <a:prstGeom prst="rect">
            <a:avLst/>
          </a:prstGeom>
        </p:spPr>
      </p:pic>
      <p:pic>
        <p:nvPicPr>
          <p:cNvPr id="4" name="Picture 3">
            <a:extLst>
              <a:ext uri="{FF2B5EF4-FFF2-40B4-BE49-F238E27FC236}">
                <a16:creationId xmlns:a16="http://schemas.microsoft.com/office/drawing/2014/main" id="{21F3CAED-C3BF-1D81-9852-D2AB71C52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6" y="2420978"/>
            <a:ext cx="604023" cy="595428"/>
          </a:xfrm>
          <a:prstGeom prst="rect">
            <a:avLst/>
          </a:prstGeom>
        </p:spPr>
      </p:pic>
      <p:pic>
        <p:nvPicPr>
          <p:cNvPr id="5" name="Picture 4">
            <a:extLst>
              <a:ext uri="{FF2B5EF4-FFF2-40B4-BE49-F238E27FC236}">
                <a16:creationId xmlns:a16="http://schemas.microsoft.com/office/drawing/2014/main" id="{E15B117A-74B6-D230-094F-FA892501A3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43894" y="2944244"/>
            <a:ext cx="604023" cy="595428"/>
          </a:xfrm>
          <a:prstGeom prst="rect">
            <a:avLst/>
          </a:prstGeom>
        </p:spPr>
      </p:pic>
      <p:pic>
        <p:nvPicPr>
          <p:cNvPr id="6" name="Picture 5">
            <a:extLst>
              <a:ext uri="{FF2B5EF4-FFF2-40B4-BE49-F238E27FC236}">
                <a16:creationId xmlns:a16="http://schemas.microsoft.com/office/drawing/2014/main" id="{C30BDF7C-EDB8-B5AB-8DD8-449D4D238B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5" y="3898543"/>
            <a:ext cx="604023" cy="595428"/>
          </a:xfrm>
          <a:prstGeom prst="rect">
            <a:avLst/>
          </a:prstGeom>
        </p:spPr>
      </p:pic>
      <p:sp>
        <p:nvSpPr>
          <p:cNvPr id="7" name="TextBox 6">
            <a:extLst>
              <a:ext uri="{FF2B5EF4-FFF2-40B4-BE49-F238E27FC236}">
                <a16:creationId xmlns:a16="http://schemas.microsoft.com/office/drawing/2014/main" id="{A826C511-DF50-8CC0-88BD-17F0111CBE59}"/>
              </a:ext>
            </a:extLst>
          </p:cNvPr>
          <p:cNvSpPr txBox="1"/>
          <p:nvPr/>
        </p:nvSpPr>
        <p:spPr>
          <a:xfrm>
            <a:off x="59454" y="72377"/>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1</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630621" y="141353"/>
            <a:ext cx="11561378" cy="1092994"/>
          </a:xfrm>
          <a:prstGeom prst="roundRect">
            <a:avLst>
              <a:gd name="adj" fmla="val 27734"/>
            </a:avLst>
          </a:prstGeom>
          <a:solidFill>
            <a:schemeClr val="accent4">
              <a:lumMod val="20000"/>
              <a:lumOff val="80000"/>
            </a:schemeClr>
          </a:solidFill>
          <a:ln w="57150">
            <a:solidFill>
              <a:srgbClr val="566139"/>
            </a:solidFill>
            <a:prstDash val="dash"/>
          </a:ln>
        </p:spPr>
        <p:txBody>
          <a:bodyPr wrap="square" tIns="0" bIns="0">
            <a:spAutoFit/>
          </a:bodyPr>
          <a:lstStyle/>
          <a:p>
            <a:pPr algn="ctr"/>
            <a:r>
              <a:rPr lang="vi-VN" sz="3000" b="1" dirty="0">
                <a:solidFill>
                  <a:srgbClr val="C00000"/>
                </a:solidFill>
                <a:latin typeface="Cambria" panose="02040503050406030204" pitchFamily="18" charset="0"/>
                <a:ea typeface="Cambria" panose="02040503050406030204" pitchFamily="18" charset="0"/>
              </a:rPr>
              <a:t> Đoạn văn dưới đây đã bị lược bỏ dấu ngoặc kép và </a:t>
            </a:r>
          </a:p>
          <a:p>
            <a:pPr algn="ctr"/>
            <a:r>
              <a:rPr lang="vi-VN" sz="3000" b="1" dirty="0">
                <a:solidFill>
                  <a:srgbClr val="C00000"/>
                </a:solidFill>
                <a:latin typeface="Cambria" panose="02040503050406030204" pitchFamily="18" charset="0"/>
                <a:ea typeface="Cambria" panose="02040503050406030204" pitchFamily="18" charset="0"/>
              </a:rPr>
              <a:t>dấu ngoặc đơn. Hãy cho biết những dấu câu đó được đặt ở đâu.</a:t>
            </a:r>
            <a:endParaRPr lang="en-SG" sz="3000" b="1"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60914"/>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60372" y="1536760"/>
            <a:ext cx="8537903" cy="4832092"/>
          </a:xfrm>
          <a:prstGeom prst="rect">
            <a:avLst/>
          </a:prstGeom>
          <a:solidFill>
            <a:schemeClr val="bg1"/>
          </a:solidFill>
          <a:ln w="38100">
            <a:solidFill>
              <a:schemeClr val="tx1"/>
            </a:solidFill>
            <a:prstDash val="dash"/>
          </a:ln>
        </p:spPr>
        <p:txBody>
          <a:bodyPr wrap="square">
            <a:spAutoFit/>
          </a:bodyPr>
          <a:lstStyle/>
          <a:p>
            <a:pPr algn="just"/>
            <a:r>
              <a:rPr lang="vi-VN" sz="4400" b="1" dirty="0">
                <a:solidFill>
                  <a:srgbClr val="684125"/>
                </a:solidFill>
                <a:latin typeface="Cambria" panose="02040503050406030204" pitchFamily="18" charset="0"/>
                <a:ea typeface="Cambria" panose="02040503050406030204" pitchFamily="18" charset="0"/>
              </a:rPr>
              <a:t>a)  Nàng Bạch Tuyết và bảy chú lùn là phim hoạt hình nổi tiếng của Oan Đi-xni. Phim được chuyển thể từ câu chuyện Nàng Bạch Tuyết trong tập Truyện cổ Grim.</a:t>
            </a:r>
          </a:p>
          <a:p>
            <a:pPr algn="r"/>
            <a:r>
              <a:rPr lang="vi-VN" sz="4400" b="1" dirty="0">
                <a:solidFill>
                  <a:srgbClr val="684125"/>
                </a:solidFill>
                <a:latin typeface="Cambria" panose="02040503050406030204" pitchFamily="18" charset="0"/>
                <a:ea typeface="Cambria" panose="02040503050406030204" pitchFamily="18" charset="0"/>
              </a:rPr>
              <a:t>			(Theo Liên Vũ)</a:t>
            </a:r>
          </a:p>
        </p:txBody>
      </p:sp>
      <p:pic>
        <p:nvPicPr>
          <p:cNvPr id="3" name="Picture 2">
            <a:extLst>
              <a:ext uri="{FF2B5EF4-FFF2-40B4-BE49-F238E27FC236}">
                <a16:creationId xmlns:a16="http://schemas.microsoft.com/office/drawing/2014/main" id="{C0228EBD-78A5-B926-BC79-BC1A62F9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606" y="3983421"/>
            <a:ext cx="3721393" cy="2298507"/>
          </a:xfrm>
          <a:prstGeom prst="rect">
            <a:avLst/>
          </a:prstGeom>
        </p:spPr>
      </p:pic>
      <p:sp>
        <p:nvSpPr>
          <p:cNvPr id="2" name="TextBox 1">
            <a:extLst>
              <a:ext uri="{FF2B5EF4-FFF2-40B4-BE49-F238E27FC236}">
                <a16:creationId xmlns:a16="http://schemas.microsoft.com/office/drawing/2014/main" id="{06E7DF98-5F99-3DDF-6FE2-BFF4B0B3D470}"/>
              </a:ext>
            </a:extLst>
          </p:cNvPr>
          <p:cNvSpPr txBox="1"/>
          <p:nvPr/>
        </p:nvSpPr>
        <p:spPr>
          <a:xfrm>
            <a:off x="965200" y="1390293"/>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01B960-83E4-732D-04CD-DEC1665CBF41}"/>
              </a:ext>
            </a:extLst>
          </p:cNvPr>
          <p:cNvSpPr txBox="1"/>
          <p:nvPr/>
        </p:nvSpPr>
        <p:spPr>
          <a:xfrm>
            <a:off x="965200" y="206684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434A998-09A6-F504-32C9-68CC6E3E40E5}"/>
              </a:ext>
            </a:extLst>
          </p:cNvPr>
          <p:cNvSpPr txBox="1"/>
          <p:nvPr/>
        </p:nvSpPr>
        <p:spPr>
          <a:xfrm>
            <a:off x="7018866" y="341135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21D4717-0A4F-2EF4-9F08-EF52EAE81944}"/>
              </a:ext>
            </a:extLst>
          </p:cNvPr>
          <p:cNvSpPr txBox="1"/>
          <p:nvPr/>
        </p:nvSpPr>
        <p:spPr>
          <a:xfrm>
            <a:off x="3055242" y="4069014"/>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5EAA9BD-8CEE-9503-AA72-E4F4D0D2A4FB}"/>
              </a:ext>
            </a:extLst>
          </p:cNvPr>
          <p:cNvSpPr txBox="1"/>
          <p:nvPr/>
        </p:nvSpPr>
        <p:spPr>
          <a:xfrm>
            <a:off x="5693074" y="406901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FF393F7-59B8-3D73-3C8E-69745CFF37BA}"/>
              </a:ext>
            </a:extLst>
          </p:cNvPr>
          <p:cNvSpPr txBox="1"/>
          <p:nvPr/>
        </p:nvSpPr>
        <p:spPr>
          <a:xfrm>
            <a:off x="1610489" y="482223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64812" y="295675"/>
            <a:ext cx="965200" cy="995422"/>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p:bldP spid="5"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87206A7E-7380-437E-8AC6-E371F9EEED35}"/>
              </a:ext>
            </a:extLst>
          </p:cNvPr>
          <p:cNvSpPr/>
          <p:nvPr/>
        </p:nvSpPr>
        <p:spPr>
          <a:xfrm>
            <a:off x="73573" y="168166"/>
            <a:ext cx="9333186" cy="5938599"/>
          </a:xfrm>
          <a:prstGeom prst="roundRect">
            <a:avLst>
              <a:gd name="adj" fmla="val 27734"/>
            </a:avLst>
          </a:prstGeom>
          <a:solidFill>
            <a:schemeClr val="bg1"/>
          </a:solidFill>
          <a:ln w="57150">
            <a:solidFill>
              <a:srgbClr val="566139"/>
            </a:solidFill>
            <a:prstDash val="dash"/>
          </a:ln>
        </p:spPr>
        <p:txBody>
          <a:bodyPr wrap="square">
            <a:spAutoFit/>
          </a:bodyPr>
          <a:lstStyle/>
          <a:p>
            <a:pPr algn="just"/>
            <a:r>
              <a:rPr lang="vi-VN" sz="4000" b="1" dirty="0">
                <a:solidFill>
                  <a:srgbClr val="684125"/>
                </a:solidFill>
                <a:latin typeface="Cambria" panose="02040503050406030204" pitchFamily="18" charset="0"/>
                <a:ea typeface="Cambria" panose="02040503050406030204" pitchFamily="18"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 </a:t>
            </a:r>
          </a:p>
          <a:p>
            <a:pPr algn="just"/>
            <a:r>
              <a:rPr lang="vi-VN" sz="4000" b="1" dirty="0">
                <a:solidFill>
                  <a:srgbClr val="684125"/>
                </a:solidFill>
                <a:latin typeface="Cambria" panose="02040503050406030204" pitchFamily="18" charset="0"/>
                <a:ea typeface="Cambria" panose="02040503050406030204" pitchFamily="18" charset="0"/>
              </a:rPr>
              <a:t>                 </a:t>
            </a:r>
            <a:r>
              <a:rPr lang="vi-VN" sz="3000" b="1" dirty="0">
                <a:solidFill>
                  <a:srgbClr val="684125"/>
                </a:solidFill>
                <a:latin typeface="Cambria" panose="02040503050406030204" pitchFamily="18" charset="0"/>
                <a:ea typeface="Cambria" panose="02040503050406030204" pitchFamily="18" charset="0"/>
              </a:rPr>
              <a:t>(Theo Nguyễn Hoàng Anh)</a:t>
            </a:r>
          </a:p>
        </p:txBody>
      </p:sp>
      <p:pic>
        <p:nvPicPr>
          <p:cNvPr id="3" name="Picture 2">
            <a:extLst>
              <a:ext uri="{FF2B5EF4-FFF2-40B4-BE49-F238E27FC236}">
                <a16:creationId xmlns:a16="http://schemas.microsoft.com/office/drawing/2014/main" id="{29D9EE5D-97E3-3238-926F-8DA5AAF1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574" y="4151586"/>
            <a:ext cx="3755426" cy="2319528"/>
          </a:xfrm>
          <a:prstGeom prst="rect">
            <a:avLst/>
          </a:prstGeom>
        </p:spPr>
      </p:pic>
      <p:sp>
        <p:nvSpPr>
          <p:cNvPr id="4" name="TextBox 3">
            <a:extLst>
              <a:ext uri="{FF2B5EF4-FFF2-40B4-BE49-F238E27FC236}">
                <a16:creationId xmlns:a16="http://schemas.microsoft.com/office/drawing/2014/main" id="{B4AE58B4-229F-D42B-294B-DE7275A501BF}"/>
              </a:ext>
            </a:extLst>
          </p:cNvPr>
          <p:cNvSpPr txBox="1"/>
          <p:nvPr/>
        </p:nvSpPr>
        <p:spPr>
          <a:xfrm>
            <a:off x="4150272" y="490419"/>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116CD1F-4EB9-EA9E-0E58-2785CB18EBA3}"/>
              </a:ext>
            </a:extLst>
          </p:cNvPr>
          <p:cNvSpPr txBox="1"/>
          <p:nvPr/>
        </p:nvSpPr>
        <p:spPr>
          <a:xfrm>
            <a:off x="7138713" y="528519"/>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076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606</Words>
  <Application>Microsoft Office PowerPoint</Application>
  <PresentationFormat>Widescreen</PresentationFormat>
  <Paragraphs>57</Paragraphs>
  <Slides>12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#9Slide07 HoneyCream</vt:lpstr>
      <vt:lpstr>Arial</vt:lpstr>
      <vt:lpstr>Cambria</vt:lpstr>
      <vt:lpstr>等线</vt:lpstr>
      <vt:lpstr>Muli</vt:lpstr>
      <vt:lpstr>OpenSans</vt:lpstr>
      <vt:lpstr>SVN-Gretoon</vt:lpstr>
      <vt:lpstr>SVN-Newton</vt:lpstr>
      <vt:lpstr>Times New Roman</vt:lpstr>
      <vt:lpstr>UVF Blenda Script</vt:lpstr>
      <vt:lpstr>字体视界-狮子座体</vt:lpstr>
      <vt:lpstr>字魂70号-灵悦黑体</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MTC</cp:lastModifiedBy>
  <cp:revision>36</cp:revision>
  <dcterms:created xsi:type="dcterms:W3CDTF">2022-02-16T07:22:21Z</dcterms:created>
  <dcterms:modified xsi:type="dcterms:W3CDTF">2024-05-13T03:19:52Z</dcterms:modified>
</cp:coreProperties>
</file>