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0" r:id="rId2"/>
    <p:sldId id="294" r:id="rId3"/>
    <p:sldId id="285" r:id="rId4"/>
    <p:sldId id="310" r:id="rId5"/>
    <p:sldId id="312" r:id="rId6"/>
    <p:sldId id="4411" r:id="rId7"/>
    <p:sldId id="311" r:id="rId8"/>
    <p:sldId id="308" r:id="rId9"/>
    <p:sldId id="305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F0862-B1C3-42F5-99FA-E5FA3E66A7F0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E7B0-FEC4-4E0B-9F89-502C35267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0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61" descr="图片2">
            <a:extLst>
              <a:ext uri="{FF2B5EF4-FFF2-40B4-BE49-F238E27FC236}">
                <a16:creationId xmlns:a16="http://schemas.microsoft.com/office/drawing/2014/main" id="{2687FAE3-FEFD-4C18-A0AF-03FA2C96D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5206" y="0"/>
            <a:ext cx="12762413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527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CEB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00AC-D94B-45E3-8B1A-352B16A3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D3DEB-C5A3-480C-B8D5-105E7F37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26EE7-0644-43CE-B3EE-B8C78342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2B893813-A329-4079-ACF7-C7BD9C9B6AC9}"/>
              </a:ext>
            </a:extLst>
          </p:cNvPr>
          <p:cNvGrpSpPr/>
          <p:nvPr userDrawn="1"/>
        </p:nvGrpSpPr>
        <p:grpSpPr>
          <a:xfrm>
            <a:off x="-1872958" y="-2335474"/>
            <a:ext cx="15937916" cy="11528947"/>
            <a:chOff x="-2833" y="-2244"/>
            <a:chExt cx="24857" cy="16375"/>
          </a:xfrm>
        </p:grpSpPr>
        <p:pic>
          <p:nvPicPr>
            <p:cNvPr id="6" name="Google Shape;7152;p41">
              <a:extLst>
                <a:ext uri="{FF2B5EF4-FFF2-40B4-BE49-F238E27FC236}">
                  <a16:creationId xmlns:a16="http://schemas.microsoft.com/office/drawing/2014/main" id="{843AE9B3-2CF9-44A3-8FFB-88316286C44D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7248;p43">
              <a:extLst>
                <a:ext uri="{FF2B5EF4-FFF2-40B4-BE49-F238E27FC236}">
                  <a16:creationId xmlns:a16="http://schemas.microsoft.com/office/drawing/2014/main" id="{2607974B-341E-441F-8990-F6F84E8A7D6A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7152;p41">
              <a:extLst>
                <a:ext uri="{FF2B5EF4-FFF2-40B4-BE49-F238E27FC236}">
                  <a16:creationId xmlns:a16="http://schemas.microsoft.com/office/drawing/2014/main" id="{E081633D-D42F-43EB-A94C-A505B01E9D04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712;p77">
              <a:extLst>
                <a:ext uri="{FF2B5EF4-FFF2-40B4-BE49-F238E27FC236}">
                  <a16:creationId xmlns:a16="http://schemas.microsoft.com/office/drawing/2014/main" id="{D1B728CC-5EBB-4D59-B0A3-BCA2EA8BC4FB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云形 28">
            <a:extLst>
              <a:ext uri="{FF2B5EF4-FFF2-40B4-BE49-F238E27FC236}">
                <a16:creationId xmlns:a16="http://schemas.microsoft.com/office/drawing/2014/main" id="{DE26B7E3-7B7B-45FF-8C32-4707A98687A1}"/>
              </a:ext>
            </a:extLst>
          </p:cNvPr>
          <p:cNvSpPr/>
          <p:nvPr userDrawn="1"/>
        </p:nvSpPr>
        <p:spPr>
          <a:xfrm rot="234299">
            <a:off x="-20637" y="323850"/>
            <a:ext cx="12233275" cy="62103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0066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189D0DDC-5D1B-4A38-BAA0-2BBC5D650576}"/>
              </a:ext>
            </a:extLst>
          </p:cNvPr>
          <p:cNvGrpSpPr/>
          <p:nvPr userDrawn="1"/>
        </p:nvGrpSpPr>
        <p:grpSpPr>
          <a:xfrm>
            <a:off x="-1872958" y="-2335474"/>
            <a:ext cx="15937916" cy="11528947"/>
            <a:chOff x="-2833" y="-2244"/>
            <a:chExt cx="24857" cy="16375"/>
          </a:xfrm>
        </p:grpSpPr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77500DF3-FE2D-4541-B808-9B8610D66C4A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7248;p43">
              <a:extLst>
                <a:ext uri="{FF2B5EF4-FFF2-40B4-BE49-F238E27FC236}">
                  <a16:creationId xmlns:a16="http://schemas.microsoft.com/office/drawing/2014/main" id="{57545497-ABC4-4288-9B27-902AFDE1E52D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7152;p41">
              <a:extLst>
                <a:ext uri="{FF2B5EF4-FFF2-40B4-BE49-F238E27FC236}">
                  <a16:creationId xmlns:a16="http://schemas.microsoft.com/office/drawing/2014/main" id="{F20DA732-B011-44C9-BDC1-DA2BE5111D02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712;p77">
              <a:extLst>
                <a:ext uri="{FF2B5EF4-FFF2-40B4-BE49-F238E27FC236}">
                  <a16:creationId xmlns:a16="http://schemas.microsoft.com/office/drawing/2014/main" id="{75F25FA8-81D4-4E9C-808C-F9119EDFFC3E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2FBA0-07A4-4211-BF73-26FE35C505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58" y="-1445341"/>
            <a:ext cx="13216115" cy="104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832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1A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6">
            <a:extLst>
              <a:ext uri="{FF2B5EF4-FFF2-40B4-BE49-F238E27FC236}">
                <a16:creationId xmlns:a16="http://schemas.microsoft.com/office/drawing/2014/main" id="{0557A94E-E073-4346-A1E3-8AA1443D3454}"/>
              </a:ext>
            </a:extLst>
          </p:cNvPr>
          <p:cNvGrpSpPr/>
          <p:nvPr userDrawn="1"/>
        </p:nvGrpSpPr>
        <p:grpSpPr>
          <a:xfrm>
            <a:off x="-1872958" y="-2335474"/>
            <a:ext cx="15937916" cy="11528947"/>
            <a:chOff x="-2833" y="-2244"/>
            <a:chExt cx="24857" cy="16375"/>
          </a:xfrm>
        </p:grpSpPr>
        <p:pic>
          <p:nvPicPr>
            <p:cNvPr id="7" name="Google Shape;7152;p41">
              <a:extLst>
                <a:ext uri="{FF2B5EF4-FFF2-40B4-BE49-F238E27FC236}">
                  <a16:creationId xmlns:a16="http://schemas.microsoft.com/office/drawing/2014/main" id="{A006F3B8-14A3-48BC-9553-409E0E0479D6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7248;p43">
              <a:extLst>
                <a:ext uri="{FF2B5EF4-FFF2-40B4-BE49-F238E27FC236}">
                  <a16:creationId xmlns:a16="http://schemas.microsoft.com/office/drawing/2014/main" id="{995FF73D-377D-4D10-B280-252A06F61242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7152;p41">
              <a:extLst>
                <a:ext uri="{FF2B5EF4-FFF2-40B4-BE49-F238E27FC236}">
                  <a16:creationId xmlns:a16="http://schemas.microsoft.com/office/drawing/2014/main" id="{132E6358-EFD0-484C-BFE0-21DE1720C61E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9712;p77">
              <a:extLst>
                <a:ext uri="{FF2B5EF4-FFF2-40B4-BE49-F238E27FC236}">
                  <a16:creationId xmlns:a16="http://schemas.microsoft.com/office/drawing/2014/main" id="{32C2422E-09FD-454E-BC61-4072E0C21C2D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785E826-EB17-4571-963F-3D11717BB2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27" y="-38139"/>
            <a:ext cx="12329054" cy="6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061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E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F0389-0CD0-4412-A37D-E56B11F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C10EC-98B1-4016-BDF5-26CB528E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4114E-652C-41D3-9C78-8CEE8DAB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2EEAD-6C4F-4A9F-82B2-A58D95D3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03B18199-BB59-4530-B229-83B27D1EC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64177">
            <a:off x="163658" y="-328483"/>
            <a:ext cx="11858684" cy="7514967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7770BCA4-A10F-45F6-850D-5224396112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183" y="-114401"/>
            <a:ext cx="4896000" cy="6428801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E6C904BD-9FB3-4635-9DC8-5F553DCD84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506" y="226800"/>
            <a:ext cx="3071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01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:a16="http://schemas.microsoft.com/office/drawing/2014/main" id="{03B18199-BB59-4530-B229-83B27D1EC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64177">
            <a:off x="163658" y="-328483"/>
            <a:ext cx="11858684" cy="7514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508A1-5F93-4F57-A665-4CB2F227F7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183" y="5116324"/>
            <a:ext cx="3096676" cy="17416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77C88D-E8A0-460B-81CC-82CCC4B61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04" y="0"/>
            <a:ext cx="3486279" cy="19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74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9728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F7C0AE1-E57D-C3CC-A332-3D25564872E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266" y="171058"/>
            <a:ext cx="1426001" cy="1426001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88481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6">
            <a:extLst>
              <a:ext uri="{FF2B5EF4-FFF2-40B4-BE49-F238E27FC236}">
                <a16:creationId xmlns:a16="http://schemas.microsoft.com/office/drawing/2014/main" id="{23EB8B10-B375-462D-885D-2971FCCD245E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8" name="Google Shape;7152;p41">
              <a:extLst>
                <a:ext uri="{FF2B5EF4-FFF2-40B4-BE49-F238E27FC236}">
                  <a16:creationId xmlns:a16="http://schemas.microsoft.com/office/drawing/2014/main" id="{C35E357E-9EC7-48DA-876D-F2E83BFA1564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7248;p43">
              <a:extLst>
                <a:ext uri="{FF2B5EF4-FFF2-40B4-BE49-F238E27FC236}">
                  <a16:creationId xmlns:a16="http://schemas.microsoft.com/office/drawing/2014/main" id="{5B5F0D4D-AF4A-4C33-B612-C3B68EA45444}"/>
                </a:ext>
              </a:extLst>
            </p:cNvPr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7152;p41">
              <a:extLst>
                <a:ext uri="{FF2B5EF4-FFF2-40B4-BE49-F238E27FC236}">
                  <a16:creationId xmlns:a16="http://schemas.microsoft.com/office/drawing/2014/main" id="{228DDEE7-44D5-4124-9EE2-ED9D3834FA06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9712;p77">
              <a:extLst>
                <a:ext uri="{FF2B5EF4-FFF2-40B4-BE49-F238E27FC236}">
                  <a16:creationId xmlns:a16="http://schemas.microsoft.com/office/drawing/2014/main" id="{96B06581-86D8-4FAA-833A-6CD42F52092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图片 8">
            <a:extLst>
              <a:ext uri="{FF2B5EF4-FFF2-40B4-BE49-F238E27FC236}">
                <a16:creationId xmlns:a16="http://schemas.microsoft.com/office/drawing/2014/main" id="{E45AD501-1488-4302-B70E-E36744465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998" y="278013"/>
            <a:ext cx="4602133" cy="3652731"/>
          </a:xfrm>
          <a:prstGeom prst="rect">
            <a:avLst/>
          </a:prstGeom>
        </p:spPr>
      </p:pic>
      <p:pic>
        <p:nvPicPr>
          <p:cNvPr id="37" name="图片 7" descr="微信截图_20211013144348">
            <a:extLst>
              <a:ext uri="{FF2B5EF4-FFF2-40B4-BE49-F238E27FC236}">
                <a16:creationId xmlns:a16="http://schemas.microsoft.com/office/drawing/2014/main" id="{4EA8FD5F-78F2-49B0-B20B-C1B6F477B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7451" y="489279"/>
            <a:ext cx="1795817" cy="2437214"/>
          </a:xfrm>
          <a:prstGeom prst="rect">
            <a:avLst/>
          </a:prstGeom>
        </p:spPr>
      </p:pic>
      <p:pic>
        <p:nvPicPr>
          <p:cNvPr id="38" name="图片 8" descr="微信截图_20211013144355">
            <a:extLst>
              <a:ext uri="{FF2B5EF4-FFF2-40B4-BE49-F238E27FC236}">
                <a16:creationId xmlns:a16="http://schemas.microsoft.com/office/drawing/2014/main" id="{0D8BBEAA-4FD5-47A3-85C0-BB4ABDB19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00000">
            <a:off x="459735" y="3732025"/>
            <a:ext cx="1557056" cy="2875455"/>
          </a:xfrm>
          <a:prstGeom prst="rect">
            <a:avLst/>
          </a:prstGeom>
        </p:spPr>
      </p:pic>
      <p:pic>
        <p:nvPicPr>
          <p:cNvPr id="39" name="图片 10" descr="D:\PPT\包海外\微信截图_20211013151852.png微信截图_20211013151852">
            <a:extLst>
              <a:ext uri="{FF2B5EF4-FFF2-40B4-BE49-F238E27FC236}">
                <a16:creationId xmlns:a16="http://schemas.microsoft.com/office/drawing/2014/main" id="{5A017A26-D0DE-4FC2-B067-CE37769331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6915933">
            <a:off x="1049311" y="829737"/>
            <a:ext cx="2290445" cy="2203450"/>
          </a:xfrm>
          <a:prstGeom prst="rect">
            <a:avLst/>
          </a:prstGeom>
        </p:spPr>
      </p:pic>
      <p:pic>
        <p:nvPicPr>
          <p:cNvPr id="40" name="图片 63" descr="微信截图_20211013153446">
            <a:extLst>
              <a:ext uri="{FF2B5EF4-FFF2-40B4-BE49-F238E27FC236}">
                <a16:creationId xmlns:a16="http://schemas.microsoft.com/office/drawing/2014/main" id="{2A501431-94A1-40E1-A520-BE341DF3983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4380"/>
          <a:stretch>
            <a:fillRect/>
          </a:stretch>
        </p:blipFill>
        <p:spPr>
          <a:xfrm rot="2303846">
            <a:off x="9650777" y="4237465"/>
            <a:ext cx="2170151" cy="30576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3479D6-4DA3-4619-9B95-04BEC1B71D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67" y="1284586"/>
            <a:ext cx="2853175" cy="1999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EEC88-7582-4541-AA9D-2B2FCDB34B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26" y="3891003"/>
            <a:ext cx="9352075" cy="2987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8DFC39-6E07-8D4D-DC3C-3DE831F970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4295" y="5281744"/>
            <a:ext cx="2383743" cy="10729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0491" y="198134"/>
            <a:ext cx="967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 TIỂU HỌC ÁI MỘ 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826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6">
            <a:extLst>
              <a:ext uri="{FF2B5EF4-FFF2-40B4-BE49-F238E27FC236}">
                <a16:creationId xmlns:a16="http://schemas.microsoft.com/office/drawing/2014/main" id="{23EB8B10-B375-462D-885D-2971FCCD245E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8" name="Google Shape;7152;p41">
              <a:extLst>
                <a:ext uri="{FF2B5EF4-FFF2-40B4-BE49-F238E27FC236}">
                  <a16:creationId xmlns:a16="http://schemas.microsoft.com/office/drawing/2014/main" id="{C35E357E-9EC7-48DA-876D-F2E83BFA1564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7248;p43">
              <a:extLst>
                <a:ext uri="{FF2B5EF4-FFF2-40B4-BE49-F238E27FC236}">
                  <a16:creationId xmlns:a16="http://schemas.microsoft.com/office/drawing/2014/main" id="{5B5F0D4D-AF4A-4C33-B612-C3B68EA45444}"/>
                </a:ext>
              </a:extLst>
            </p:cNvPr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7152;p41">
              <a:extLst>
                <a:ext uri="{FF2B5EF4-FFF2-40B4-BE49-F238E27FC236}">
                  <a16:creationId xmlns:a16="http://schemas.microsoft.com/office/drawing/2014/main" id="{228DDEE7-44D5-4124-9EE2-ED9D3834FA06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9712;p77">
              <a:extLst>
                <a:ext uri="{FF2B5EF4-FFF2-40B4-BE49-F238E27FC236}">
                  <a16:creationId xmlns:a16="http://schemas.microsoft.com/office/drawing/2014/main" id="{96B06581-86D8-4FAA-833A-6CD42F52092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图片 7" descr="微信截图_20211013144348">
            <a:extLst>
              <a:ext uri="{FF2B5EF4-FFF2-40B4-BE49-F238E27FC236}">
                <a16:creationId xmlns:a16="http://schemas.microsoft.com/office/drawing/2014/main" id="{4EA8FD5F-78F2-49B0-B20B-C1B6F477B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7451" y="489279"/>
            <a:ext cx="1795817" cy="2437214"/>
          </a:xfrm>
          <a:prstGeom prst="rect">
            <a:avLst/>
          </a:prstGeom>
        </p:spPr>
      </p:pic>
      <p:pic>
        <p:nvPicPr>
          <p:cNvPr id="38" name="图片 8" descr="微信截图_20211013144355">
            <a:extLst>
              <a:ext uri="{FF2B5EF4-FFF2-40B4-BE49-F238E27FC236}">
                <a16:creationId xmlns:a16="http://schemas.microsoft.com/office/drawing/2014/main" id="{0D8BBEAA-4FD5-47A3-85C0-BB4ABDB19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0">
            <a:off x="459735" y="3732025"/>
            <a:ext cx="1557056" cy="2875455"/>
          </a:xfrm>
          <a:prstGeom prst="rect">
            <a:avLst/>
          </a:prstGeom>
        </p:spPr>
      </p:pic>
      <p:pic>
        <p:nvPicPr>
          <p:cNvPr id="39" name="图片 10" descr="D:\PPT\包海外\微信截图_20211013151852.png微信截图_20211013151852">
            <a:extLst>
              <a:ext uri="{FF2B5EF4-FFF2-40B4-BE49-F238E27FC236}">
                <a16:creationId xmlns:a16="http://schemas.microsoft.com/office/drawing/2014/main" id="{5A017A26-D0DE-4FC2-B067-CE37769331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6915933">
            <a:off x="1049311" y="829737"/>
            <a:ext cx="2290445" cy="2203450"/>
          </a:xfrm>
          <a:prstGeom prst="rect">
            <a:avLst/>
          </a:prstGeom>
        </p:spPr>
      </p:pic>
      <p:pic>
        <p:nvPicPr>
          <p:cNvPr id="40" name="图片 63" descr="微信截图_20211013153446">
            <a:extLst>
              <a:ext uri="{FF2B5EF4-FFF2-40B4-BE49-F238E27FC236}">
                <a16:creationId xmlns:a16="http://schemas.microsoft.com/office/drawing/2014/main" id="{2A501431-94A1-40E1-A520-BE341DF3983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380"/>
          <a:stretch>
            <a:fillRect/>
          </a:stretch>
        </p:blipFill>
        <p:spPr>
          <a:xfrm rot="2303846">
            <a:off x="9650777" y="4237465"/>
            <a:ext cx="2170151" cy="30576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A1452E-9D98-4BFB-90AD-5AD66BA249C7}"/>
              </a:ext>
            </a:extLst>
          </p:cNvPr>
          <p:cNvSpPr>
            <a:spLocks noChangeAspect="1"/>
          </p:cNvSpPr>
          <p:nvPr/>
        </p:nvSpPr>
        <p:spPr>
          <a:xfrm>
            <a:off x="2354952" y="4203476"/>
            <a:ext cx="83809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0"/>
                <a:solidFill>
                  <a:srgbClr val="E8290B"/>
                </a:solidFill>
                <a:effectLst/>
                <a:uLnTx/>
                <a:uFillTx/>
                <a:latin typeface="UTM Beautiful Caps" panose="02040603050506020204" pitchFamily="18" charset="0"/>
                <a:ea typeface="微软雅黑"/>
                <a:cs typeface="+mn-cs"/>
              </a:rPr>
              <a:t>Tạm biệt!</a:t>
            </a:r>
            <a:endParaRPr kumimoji="0" lang="vi-VN" sz="11500" b="1" i="0" u="none" strike="noStrike" kern="1200" cap="none" spc="0" normalizeH="0" baseline="0" noProof="0">
              <a:ln w="0"/>
              <a:solidFill>
                <a:srgbClr val="E8290B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19AF9-52A5-4548-AE56-AC791F6A3E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34" y="105551"/>
            <a:ext cx="4602879" cy="3651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5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7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27954B-6A9B-4B9F-9770-5EF35132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-1606880"/>
            <a:ext cx="9721239" cy="9721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12891-2185-441B-9BF5-AF2BDB684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91" y="3225373"/>
            <a:ext cx="2788919" cy="27889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8F99B-B5BE-4650-BEA9-8A7A21D0A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08" y="7750058"/>
            <a:ext cx="2468880" cy="24688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2732F1-8B28-4E27-9F1F-B3A807D09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8" y="10569459"/>
            <a:ext cx="2468880" cy="24688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092FDB-7BCE-4FAF-B145-49C7C38F6BAB}"/>
              </a:ext>
            </a:extLst>
          </p:cNvPr>
          <p:cNvSpPr/>
          <p:nvPr/>
        </p:nvSpPr>
        <p:spPr>
          <a:xfrm>
            <a:off x="3601780" y="11296067"/>
            <a:ext cx="2612511" cy="101566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Luyện tập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BA1DC-95E7-46C1-BF90-BBA167959002}"/>
              </a:ext>
            </a:extLst>
          </p:cNvPr>
          <p:cNvSpPr/>
          <p:nvPr/>
        </p:nvSpPr>
        <p:spPr>
          <a:xfrm>
            <a:off x="8649328" y="11369676"/>
            <a:ext cx="1882247" cy="101566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Dặn dò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85062-8F11-4EEA-A256-8430A80C0050}"/>
              </a:ext>
            </a:extLst>
          </p:cNvPr>
          <p:cNvSpPr/>
          <p:nvPr/>
        </p:nvSpPr>
        <p:spPr>
          <a:xfrm>
            <a:off x="10309753" y="8689549"/>
            <a:ext cx="1882247" cy="193899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D57C3D-C367-162B-A562-2D0ACA046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304" y="1866014"/>
            <a:ext cx="519424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76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3" grpId="0" build="allAtOnce" animBg="1"/>
      <p:bldP spid="9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607668F-2211-D113-CE7D-D9742947E089}"/>
              </a:ext>
            </a:extLst>
          </p:cNvPr>
          <p:cNvSpPr/>
          <p:nvPr/>
        </p:nvSpPr>
        <p:spPr>
          <a:xfrm>
            <a:off x="1115039" y="632644"/>
            <a:ext cx="619125" cy="5619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B3209E-0573-6602-4A28-C10F8BD11E18}"/>
                  </a:ext>
                </a:extLst>
              </p:cNvPr>
              <p:cNvSpPr txBox="1"/>
              <p:nvPr/>
            </p:nvSpPr>
            <p:spPr>
              <a:xfrm>
                <a:off x="1819889" y="585019"/>
                <a:ext cx="9556034" cy="178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Nhà chú Toàn thu hoạch được 660 kg cà phê. Chú Toàn đã bán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số cà phê đó.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chú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Toàn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cà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phê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B3209E-0573-6602-4A28-C10F8BD11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89" y="585019"/>
                <a:ext cx="9556034" cy="1788567"/>
              </a:xfrm>
              <a:prstGeom prst="rect">
                <a:avLst/>
              </a:prstGeom>
              <a:blipFill>
                <a:blip r:embed="rId2"/>
                <a:stretch>
                  <a:fillRect l="-1659" t="-4437" r="-1659" b="-10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3C86BE0-3BB5-55C4-C750-A96E9DED1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219" y="2455116"/>
            <a:ext cx="8014672" cy="35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EC16B3-F309-83E8-EFFF-D47B767C39C7}"/>
                  </a:ext>
                </a:extLst>
              </p:cNvPr>
              <p:cNvSpPr txBox="1"/>
              <p:nvPr/>
            </p:nvSpPr>
            <p:spPr>
              <a:xfrm>
                <a:off x="1111045" y="1061884"/>
                <a:ext cx="10382865" cy="5044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Chú Toàn đã bán được số ki-lô-gam cà phê là: </a:t>
                </a:r>
                <a:endPara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440 (kg)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Chú Toàn còn lại số ki-lô-gam cà phê là:           660 - 440 = 220 (kg)</a:t>
                </a:r>
                <a:endPara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220 kg cà phê</a:t>
                </a:r>
                <a:endPara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EC16B3-F309-83E8-EFFF-D47B767C3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5" y="1061884"/>
                <a:ext cx="10382865" cy="5044138"/>
              </a:xfrm>
              <a:prstGeom prst="rect">
                <a:avLst/>
              </a:prstGeom>
              <a:blipFill>
                <a:blip r:embed="rId2"/>
                <a:stretch>
                  <a:fillRect t="-2174" r="-5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7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607668F-2211-D113-CE7D-D9742947E089}"/>
              </a:ext>
            </a:extLst>
          </p:cNvPr>
          <p:cNvSpPr/>
          <p:nvPr/>
        </p:nvSpPr>
        <p:spPr>
          <a:xfrm>
            <a:off x="1115039" y="632644"/>
            <a:ext cx="619125" cy="5619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B3209E-0573-6602-4A28-C10F8BD11E18}"/>
                  </a:ext>
                </a:extLst>
              </p:cNvPr>
              <p:cNvSpPr txBox="1"/>
              <p:nvPr/>
            </p:nvSpPr>
            <p:spPr>
              <a:xfrm>
                <a:off x="1819888" y="585019"/>
                <a:ext cx="9605195" cy="2625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nhà vườn trồng rau sạch có tổng diện tích 360 m</a:t>
                </a:r>
                <a:r>
                  <a:rPr lang="vi-VN" sz="2800" b="1" baseline="30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Trong đó diện tích trồng cà rốt chiếm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tổng diện tích, diện tích trồng dưa chuột chiếm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l-NL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tổng diện tích.</a:t>
                </a:r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Tính diện tích trồng cà rốt.</a:t>
                </a:r>
              </a:p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Tính diện tích trồng dưa chuột.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B3209E-0573-6602-4A28-C10F8BD11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88" y="585019"/>
                <a:ext cx="9605195" cy="2625591"/>
              </a:xfrm>
              <a:prstGeom prst="rect">
                <a:avLst/>
              </a:prstGeom>
              <a:blipFill>
                <a:blip r:embed="rId2"/>
                <a:stretch>
                  <a:fillRect l="-1333" t="-2552" r="-1333" b="-5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9CE0D89-AAF0-6EAF-0B29-AB6E1F2C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64" y="3426070"/>
            <a:ext cx="5662766" cy="25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EC16B3-F309-83E8-EFFF-D47B767C39C7}"/>
                  </a:ext>
                </a:extLst>
              </p:cNvPr>
              <p:cNvSpPr txBox="1"/>
              <p:nvPr/>
            </p:nvSpPr>
            <p:spPr>
              <a:xfrm>
                <a:off x="963561" y="904568"/>
                <a:ext cx="10382865" cy="432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Diện tích trồng cà rốt là: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360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90 (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Diện tích trồng dưa chuột là: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360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180 (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a) 90 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b) 180 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EC16B3-F309-83E8-EFFF-D47B767C3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61" y="904568"/>
                <a:ext cx="10382865" cy="4326954"/>
              </a:xfrm>
              <a:prstGeom prst="rect">
                <a:avLst/>
              </a:prstGeom>
              <a:blipFill>
                <a:blip r:embed="rId2"/>
                <a:stretch>
                  <a:fillRect t="-2535" r="-1116" b="-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20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607668F-2211-D113-CE7D-D9742947E089}"/>
              </a:ext>
            </a:extLst>
          </p:cNvPr>
          <p:cNvSpPr/>
          <p:nvPr/>
        </p:nvSpPr>
        <p:spPr>
          <a:xfrm>
            <a:off x="1144536" y="632644"/>
            <a:ext cx="619125" cy="5619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B3209E-0573-6602-4A28-C10F8BD11E18}"/>
                  </a:ext>
                </a:extLst>
              </p:cNvPr>
              <p:cNvSpPr txBox="1"/>
              <p:nvPr/>
            </p:nvSpPr>
            <p:spPr>
              <a:xfrm>
                <a:off x="1819888" y="585019"/>
                <a:ext cx="9605195" cy="157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 dài 84 km, một ô tô đã đi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đường. Hỏi ô tô còn phải đi bao nhiêu ki-lô-mét nữa thì đi hết quãng đường đó?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B3209E-0573-6602-4A28-C10F8BD11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88" y="585019"/>
                <a:ext cx="9605195" cy="1574405"/>
              </a:xfrm>
              <a:prstGeom prst="rect">
                <a:avLst/>
              </a:prstGeom>
              <a:blipFill>
                <a:blip r:embed="rId2"/>
                <a:stretch>
                  <a:fillRect l="-1333" r="-1333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B951AC0-CA59-1D09-C6AB-2DC908484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72" y="2274608"/>
            <a:ext cx="4196990" cy="2914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26EF3-CBD9-91B3-9544-9979BE5630CE}"/>
                  </a:ext>
                </a:extLst>
              </p:cNvPr>
              <p:cNvSpPr txBox="1"/>
              <p:nvPr/>
            </p:nvSpPr>
            <p:spPr>
              <a:xfrm>
                <a:off x="747252" y="2251587"/>
                <a:ext cx="6744929" cy="3743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nl-NL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 ô tô đã đi là:  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84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63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km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 ô tô còn phải đi để hết quãng đường đó là: 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84 - 63 = 21 (km)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nl-NL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Đáp số: 21 km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26EF3-CBD9-91B3-9544-9979BE563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52" y="2251587"/>
                <a:ext cx="6744929" cy="3743397"/>
              </a:xfrm>
              <a:prstGeom prst="rect">
                <a:avLst/>
              </a:prstGeom>
              <a:blipFill>
                <a:blip r:embed="rId4"/>
                <a:stretch>
                  <a:fillRect l="-90" t="-2117" r="-2260" b="-4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45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27954B-6A9B-4B9F-9770-5EF35132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-1606880"/>
            <a:ext cx="9721239" cy="9721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12891-2185-441B-9BF5-AF2BDB684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91" y="3225373"/>
            <a:ext cx="2788919" cy="27889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8F99B-B5BE-4650-BEA9-8A7A21D0A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08" y="7750058"/>
            <a:ext cx="2468880" cy="24688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2732F1-8B28-4E27-9F1F-B3A807D09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8" y="10569459"/>
            <a:ext cx="2468880" cy="24688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092FDB-7BCE-4FAF-B145-49C7C38F6BAB}"/>
              </a:ext>
            </a:extLst>
          </p:cNvPr>
          <p:cNvSpPr/>
          <p:nvPr/>
        </p:nvSpPr>
        <p:spPr>
          <a:xfrm>
            <a:off x="3601780" y="11296067"/>
            <a:ext cx="2612511" cy="101566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Luyện tập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BA1DC-95E7-46C1-BF90-BBA167959002}"/>
              </a:ext>
            </a:extLst>
          </p:cNvPr>
          <p:cNvSpPr/>
          <p:nvPr/>
        </p:nvSpPr>
        <p:spPr>
          <a:xfrm>
            <a:off x="8649328" y="11369676"/>
            <a:ext cx="1882247" cy="193899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15F78D-8D60-5A86-0D9E-8A7E64FD4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195" y="1892194"/>
            <a:ext cx="4901609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38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CEEB5-991E-483B-8A85-B542238C61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-1606880"/>
            <a:ext cx="9721239" cy="97212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76039C-2322-41DB-8608-1C8367DA7DBB}"/>
              </a:ext>
            </a:extLst>
          </p:cNvPr>
          <p:cNvSpPr>
            <a:spLocks noChangeAspect="1"/>
          </p:cNvSpPr>
          <p:nvPr/>
        </p:nvSpPr>
        <p:spPr>
          <a:xfrm>
            <a:off x="3330100" y="1489652"/>
            <a:ext cx="59231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0"/>
                <a:solidFill>
                  <a:srgbClr val="16468D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Xem lại bài</a:t>
            </a:r>
            <a:endParaRPr kumimoji="0" lang="vi-VN" sz="6600" b="1" i="0" u="none" strike="noStrike" kern="1200" cap="none" spc="0" normalizeH="0" baseline="0" noProof="0">
              <a:ln w="0"/>
              <a:solidFill>
                <a:srgbClr val="16468D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74796-F448-4976-A654-07AC575E7173}"/>
              </a:ext>
            </a:extLst>
          </p:cNvPr>
          <p:cNvSpPr>
            <a:spLocks noChangeAspect="1"/>
          </p:cNvSpPr>
          <p:nvPr/>
        </p:nvSpPr>
        <p:spPr>
          <a:xfrm>
            <a:off x="3339933" y="3646678"/>
            <a:ext cx="59231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16468D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Chuẩn</a:t>
            </a: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16468D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16468D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bị</a:t>
            </a: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16468D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16468D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16468D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16468D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sau</a:t>
            </a:r>
            <a:endParaRPr kumimoji="0" lang="vi-VN" sz="6600" b="1" i="0" u="none" strike="noStrike" kern="1200" cap="none" spc="0" normalizeH="0" baseline="0" noProof="0" dirty="0">
              <a:ln w="0"/>
              <a:solidFill>
                <a:srgbClr val="16468D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7F7EAF-F474-4229-A6CA-62C7970FD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790793"/>
            <a:ext cx="2636837" cy="2636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80B61-FE7B-47D9-95B9-A7DC0BC5D1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2689481"/>
            <a:ext cx="2636837" cy="26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4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7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" presetClass="entr" presetSubtype="1" decel="7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340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Calibri</vt:lpstr>
      <vt:lpstr>Cambria</vt:lpstr>
      <vt:lpstr>Cambria Math</vt:lpstr>
      <vt:lpstr>UTM Avo</vt:lpstr>
      <vt:lpstr>UTM Beautiful Caps</vt:lpstr>
      <vt:lpstr>UTM Mabella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15</cp:revision>
  <dcterms:created xsi:type="dcterms:W3CDTF">2024-03-07T14:00:58Z</dcterms:created>
  <dcterms:modified xsi:type="dcterms:W3CDTF">2024-04-08T05:32:50Z</dcterms:modified>
</cp:coreProperties>
</file>