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55" r:id="rId3"/>
    <p:sldId id="284" r:id="rId4"/>
    <p:sldId id="281" r:id="rId5"/>
    <p:sldId id="337" r:id="rId6"/>
    <p:sldId id="4413" r:id="rId7"/>
    <p:sldId id="338" r:id="rId8"/>
    <p:sldId id="339" r:id="rId9"/>
    <p:sldId id="282" r:id="rId10"/>
    <p:sldId id="344" r:id="rId11"/>
    <p:sldId id="356" r:id="rId12"/>
    <p:sldId id="4414" r:id="rId13"/>
    <p:sldId id="299" r:id="rId14"/>
    <p:sldId id="348" r:id="rId15"/>
    <p:sldId id="283" r:id="rId16"/>
    <p:sldId id="324" r:id="rId17"/>
    <p:sldId id="291" r:id="rId18"/>
    <p:sldId id="44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96108-266B-4E00-826E-F4093881B468}" type="datetimeFigureOut">
              <a:rPr lang="en-US" smtClean="0"/>
              <a:t>08/04/2024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80A1A-89F0-445C-8A4C-2C510725608C}" type="slidenum">
              <a:rPr lang="en-US" smtClean="0"/>
              <a:t>‹#›</a:t>
            </a:fld>
            <a:endParaRPr lang="en-US"/>
          </a:p>
        </p:txBody>
      </p:sp>
    </p:spTree>
    <p:extLst>
      <p:ext uri="{BB962C8B-B14F-4D97-AF65-F5344CB8AC3E}">
        <p14:creationId xmlns:p14="http://schemas.microsoft.com/office/powerpoint/2010/main" val="129042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4171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954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991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169714618"/>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57687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2024/4/8</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6279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6755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61662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2024/4/8</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005327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2024/4/8</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21205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2024/4/8</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550989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2024/4/8</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5121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2024/4/8</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49420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872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2024/4/8</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89651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2024/4/8</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0819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2024/4/8</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55880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0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64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94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14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19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6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86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10D82F0F-CCFF-5505-019B-849FAEE2510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51495" y="105070"/>
            <a:ext cx="1365512" cy="1365512"/>
          </a:xfrm>
          <a:prstGeom prst="rect">
            <a:avLst/>
          </a:prstGeom>
        </p:spPr>
      </p:pic>
    </p:spTree>
    <p:extLst>
      <p:ext uri="{BB962C8B-B14F-4D97-AF65-F5344CB8AC3E}">
        <p14:creationId xmlns:p14="http://schemas.microsoft.com/office/powerpoint/2010/main" val="2154844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2024/4/8</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2794459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notesSlide" Target="../notesSlides/notesSlide10.xml"/><Relationship Id="rId7" Type="http://schemas.openxmlformats.org/officeDocument/2006/relationships/image" Target="../media/image42.png"/><Relationship Id="rId12" Type="http://schemas.openxmlformats.org/officeDocument/2006/relationships/image" Target="../media/image67.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20.emf"/><Relationship Id="rId11" Type="http://schemas.openxmlformats.org/officeDocument/2006/relationships/image" Target="../media/image66.png"/><Relationship Id="rId5" Type="http://schemas.openxmlformats.org/officeDocument/2006/relationships/image" Target="../media/image34.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29.png"/><Relationship Id="rId9" Type="http://schemas.openxmlformats.org/officeDocument/2006/relationships/image" Target="../media/image64.png"/><Relationship Id="rId14"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8.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9.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8.emf"/><Relationship Id="rId5" Type="http://schemas.openxmlformats.org/officeDocument/2006/relationships/image" Target="../media/image44.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53.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52.png"/><Relationship Id="rId2" Type="http://schemas.openxmlformats.org/officeDocument/2006/relationships/notesSlide" Target="../notesSlides/notesSlide13.xml"/><Relationship Id="rId16" Type="http://schemas.openxmlformats.org/officeDocument/2006/relationships/image" Target="../media/image51.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48.png"/><Relationship Id="rId15" Type="http://schemas.microsoft.com/office/2007/relationships/hdphoto" Target="../media/hdphoto2.wdp"/><Relationship Id="rId10" Type="http://schemas.openxmlformats.org/officeDocument/2006/relationships/image" Target="../media/image20.emf"/><Relationship Id="rId4" Type="http://schemas.openxmlformats.org/officeDocument/2006/relationships/audio" Target="../media/audio2.wav"/><Relationship Id="rId9" Type="http://schemas.openxmlformats.org/officeDocument/2006/relationships/image" Target="../media/image29.pn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4.emf"/><Relationship Id="rId5" Type="http://schemas.openxmlformats.org/officeDocument/2006/relationships/image" Target="../media/image8.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1.xml"/><Relationship Id="rId7" Type="http://schemas.openxmlformats.org/officeDocument/2006/relationships/image" Target="../media/image7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72.emf"/><Relationship Id="rId7"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2.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17.png"/><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29.png"/><Relationship Id="rId7" Type="http://schemas.openxmlformats.org/officeDocument/2006/relationships/image" Target="../media/image41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00.png"/><Relationship Id="rId11" Type="http://schemas.openxmlformats.org/officeDocument/2006/relationships/image" Target="../media/image45.png"/><Relationship Id="rId10" Type="http://schemas.openxmlformats.org/officeDocument/2006/relationships/image" Target="../media/image440.png"/><Relationship Id="rId4" Type="http://schemas.openxmlformats.org/officeDocument/2006/relationships/image" Target="../media/image20.emf"/><Relationship Id="rId9" Type="http://schemas.openxmlformats.org/officeDocument/2006/relationships/image" Target="../media/image430.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8.emf"/><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39.jpeg"/><Relationship Id="rId18" Type="http://schemas.openxmlformats.org/officeDocument/2006/relationships/image" Target="../media/image58.png"/><Relationship Id="rId3" Type="http://schemas.openxmlformats.org/officeDocument/2006/relationships/notesSlide" Target="../notesSlides/notesSlide9.xml"/><Relationship Id="rId21" Type="http://schemas.openxmlformats.org/officeDocument/2006/relationships/image" Target="../media/image61.png"/><Relationship Id="rId7" Type="http://schemas.openxmlformats.org/officeDocument/2006/relationships/image" Target="../media/image49.png"/><Relationship Id="rId12" Type="http://schemas.openxmlformats.org/officeDocument/2006/relationships/image" Target="../media/image38.jpeg"/><Relationship Id="rId17" Type="http://schemas.openxmlformats.org/officeDocument/2006/relationships/image" Target="../media/image57.png"/><Relationship Id="rId2" Type="http://schemas.openxmlformats.org/officeDocument/2006/relationships/slideLayout" Target="../slideLayouts/slideLayout10.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tags" Target="../tags/tag1.xml"/><Relationship Id="rId6" Type="http://schemas.openxmlformats.org/officeDocument/2006/relationships/image" Target="../media/image34.png"/><Relationship Id="rId11" Type="http://schemas.openxmlformats.org/officeDocument/2006/relationships/image" Target="../media/image37.jpeg"/><Relationship Id="rId5" Type="http://schemas.openxmlformats.org/officeDocument/2006/relationships/image" Target="../media/image29.png"/><Relationship Id="rId15" Type="http://schemas.openxmlformats.org/officeDocument/2006/relationships/image" Target="../media/image55.png"/><Relationship Id="rId10" Type="http://schemas.microsoft.com/office/2007/relationships/hdphoto" Target="../media/hdphoto1.wdp"/><Relationship Id="rId19" Type="http://schemas.openxmlformats.org/officeDocument/2006/relationships/image" Target="../media/image59.png"/><Relationship Id="rId4" Type="http://schemas.openxmlformats.org/officeDocument/2006/relationships/audio" Target="../media/audio1.wav"/><Relationship Id="rId9" Type="http://schemas.openxmlformats.org/officeDocument/2006/relationships/image" Target="../media/image36.pn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9"/>
          <a:stretch>
            <a:fillRect/>
          </a:stretch>
        </p:blipFill>
        <p:spPr>
          <a:xfrm>
            <a:off x="3124623" y="2088511"/>
            <a:ext cx="7809653" cy="3023878"/>
          </a:xfrm>
          <a:prstGeom prst="rect">
            <a:avLst/>
          </a:prstGeom>
        </p:spPr>
      </p:pic>
      <p:pic>
        <p:nvPicPr>
          <p:cNvPr id="5" name="Picture 4">
            <a:extLst>
              <a:ext uri="{FF2B5EF4-FFF2-40B4-BE49-F238E27FC236}">
                <a16:creationId xmlns:a16="http://schemas.microsoft.com/office/drawing/2014/main" id="{E424FBF7-DDD1-8FA6-6ED3-AA6937F2B494}"/>
              </a:ext>
            </a:extLst>
          </p:cNvPr>
          <p:cNvPicPr>
            <a:picLocks noChangeAspect="1"/>
          </p:cNvPicPr>
          <p:nvPr/>
        </p:nvPicPr>
        <p:blipFill>
          <a:blip r:embed="rId10"/>
          <a:stretch>
            <a:fillRect/>
          </a:stretch>
        </p:blipFill>
        <p:spPr>
          <a:xfrm>
            <a:off x="475364" y="662115"/>
            <a:ext cx="2859272" cy="1457070"/>
          </a:xfrm>
          <a:prstGeom prst="rect">
            <a:avLst/>
          </a:prstGeom>
        </p:spPr>
      </p:pic>
      <p:sp>
        <p:nvSpPr>
          <p:cNvPr id="14" name="Rectangle 13"/>
          <p:cNvSpPr/>
          <p:nvPr/>
        </p:nvSpPr>
        <p:spPr>
          <a:xfrm>
            <a:off x="2338073" y="1259288"/>
            <a:ext cx="9672777"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smtClean="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rPr>
              <a:t>TRƯỜNG TIỂU HỌC ÁI MỘ A</a:t>
            </a:r>
            <a:endParaRPr lang="en-US" sz="5400" b="1" cap="none" spc="0" dirty="0">
              <a:ln w="9525">
                <a:solidFill>
                  <a:schemeClr val="bg1"/>
                </a:solidFill>
                <a:prstDash val="solid"/>
              </a:ln>
              <a:solidFill>
                <a:schemeClr val="tx1">
                  <a:lumMod val="85000"/>
                  <a:lumOff val="1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pic>
        <p:nvPicPr>
          <p:cNvPr id="4" name="Picture 3">
            <a:extLst>
              <a:ext uri="{FF2B5EF4-FFF2-40B4-BE49-F238E27FC236}">
                <a16:creationId xmlns:a16="http://schemas.microsoft.com/office/drawing/2014/main" id="{D1219C2E-E284-671A-4196-F0619AFC963C}"/>
              </a:ext>
            </a:extLst>
          </p:cNvPr>
          <p:cNvPicPr>
            <a:picLocks noChangeAspect="1"/>
          </p:cNvPicPr>
          <p:nvPr/>
        </p:nvPicPr>
        <p:blipFill>
          <a:blip r:embed="rId7"/>
          <a:stretch>
            <a:fillRect/>
          </a:stretch>
        </p:blipFill>
        <p:spPr>
          <a:xfrm>
            <a:off x="552449" y="2226163"/>
            <a:ext cx="11172825" cy="1452302"/>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8328DE3-E5CE-F6E2-CAB8-9C33AC3F68A1}"/>
                  </a:ext>
                </a:extLst>
              </p:cNvPr>
              <p:cNvSpPr txBox="1"/>
              <p:nvPr/>
            </p:nvSpPr>
            <p:spPr>
              <a:xfrm>
                <a:off x="142875" y="3810000"/>
                <a:ext cx="2314575" cy="12464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7</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4</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4</m:t>
                          </m:r>
                        </m:num>
                        <m:den>
                          <m:r>
                            <a:rPr lang="en-US" sz="4000" b="0" i="0" smtClean="0">
                              <a:solidFill>
                                <a:srgbClr val="FF0000"/>
                              </a:solidFill>
                              <a:latin typeface="Cambria Math" panose="02040503050406030204" pitchFamily="18" charset="0"/>
                            </a:rPr>
                            <m:t>3</m:t>
                          </m:r>
                        </m:den>
                      </m:f>
                    </m:oMath>
                  </m:oMathPara>
                </a14:m>
                <a:endParaRPr lang="en-US" sz="4000" dirty="0">
                  <a:solidFill>
                    <a:srgbClr val="FF0000"/>
                  </a:solidFill>
                </a:endParaRPr>
              </a:p>
            </p:txBody>
          </p:sp>
        </mc:Choice>
        <mc:Fallback xmlns="">
          <p:sp>
            <p:nvSpPr>
              <p:cNvPr id="17" name="TextBox 16">
                <a:extLst>
                  <a:ext uri="{FF2B5EF4-FFF2-40B4-BE49-F238E27FC236}">
                    <a16:creationId xmlns:a16="http://schemas.microsoft.com/office/drawing/2014/main" id="{F8328DE3-E5CE-F6E2-CAB8-9C33AC3F68A1}"/>
                  </a:ext>
                </a:extLst>
              </p:cNvPr>
              <p:cNvSpPr txBox="1">
                <a:spLocks noRot="1" noChangeAspect="1" noMove="1" noResize="1" noEditPoints="1" noAdjustHandles="1" noChangeArrowheads="1" noChangeShapeType="1" noTextEdit="1"/>
              </p:cNvSpPr>
              <p:nvPr/>
            </p:nvSpPr>
            <p:spPr>
              <a:xfrm>
                <a:off x="142875" y="3810000"/>
                <a:ext cx="2314575" cy="124649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A21ECC7-D338-E4CE-338C-4FEE7C64B85A}"/>
                  </a:ext>
                </a:extLst>
              </p:cNvPr>
              <p:cNvSpPr txBox="1"/>
              <p:nvPr/>
            </p:nvSpPr>
            <p:spPr>
              <a:xfrm>
                <a:off x="219076" y="4953000"/>
                <a:ext cx="1600200"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16</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21</m:t>
                          </m:r>
                        </m:den>
                      </m:f>
                    </m:oMath>
                  </m:oMathPara>
                </a14:m>
                <a:endParaRPr lang="en-US" sz="4000" dirty="0">
                  <a:solidFill>
                    <a:srgbClr val="FF0000"/>
                  </a:solidFill>
                </a:endParaRPr>
              </a:p>
            </p:txBody>
          </p:sp>
        </mc:Choice>
        <mc:Fallback xmlns="">
          <p:sp>
            <p:nvSpPr>
              <p:cNvPr id="18" name="TextBox 17">
                <a:extLst>
                  <a:ext uri="{FF2B5EF4-FFF2-40B4-BE49-F238E27FC236}">
                    <a16:creationId xmlns:a16="http://schemas.microsoft.com/office/drawing/2014/main" id="{3A21ECC7-D338-E4CE-338C-4FEE7C64B85A}"/>
                  </a:ext>
                </a:extLst>
              </p:cNvPr>
              <p:cNvSpPr txBox="1">
                <a:spLocks noRot="1" noChangeAspect="1" noMove="1" noResize="1" noEditPoints="1" noAdjustHandles="1" noChangeArrowheads="1" noChangeShapeType="1" noTextEdit="1"/>
              </p:cNvSpPr>
              <p:nvPr/>
            </p:nvSpPr>
            <p:spPr>
              <a:xfrm>
                <a:off x="219076" y="4953000"/>
                <a:ext cx="1600200" cy="124880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900DB85-1F43-A5C0-B99B-9312A73F1F06}"/>
                  </a:ext>
                </a:extLst>
              </p:cNvPr>
              <p:cNvSpPr txBox="1"/>
              <p:nvPr/>
            </p:nvSpPr>
            <p:spPr>
              <a:xfrm>
                <a:off x="3390900" y="3629025"/>
                <a:ext cx="23145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10</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9</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3</m:t>
                          </m:r>
                        </m:num>
                        <m:den>
                          <m:r>
                            <a:rPr lang="en-US" sz="4000" b="0" i="0" smtClean="0">
                              <a:solidFill>
                                <a:srgbClr val="FF0000"/>
                              </a:solidFill>
                              <a:latin typeface="Cambria Math" panose="02040503050406030204" pitchFamily="18" charset="0"/>
                            </a:rPr>
                            <m:t>10</m:t>
                          </m:r>
                        </m:den>
                      </m:f>
                    </m:oMath>
                  </m:oMathPara>
                </a14:m>
                <a:endParaRPr lang="en-US" sz="4000" dirty="0">
                  <a:solidFill>
                    <a:srgbClr val="FF0000"/>
                  </a:solidFill>
                </a:endParaRPr>
              </a:p>
            </p:txBody>
          </p:sp>
        </mc:Choice>
        <mc:Fallback xmlns="">
          <p:sp>
            <p:nvSpPr>
              <p:cNvPr id="21" name="TextBox 20">
                <a:extLst>
                  <a:ext uri="{FF2B5EF4-FFF2-40B4-BE49-F238E27FC236}">
                    <a16:creationId xmlns:a16="http://schemas.microsoft.com/office/drawing/2014/main" id="{5900DB85-1F43-A5C0-B99B-9312A73F1F06}"/>
                  </a:ext>
                </a:extLst>
              </p:cNvPr>
              <p:cNvSpPr txBox="1">
                <a:spLocks noRot="1" noChangeAspect="1" noMove="1" noResize="1" noEditPoints="1" noAdjustHandles="1" noChangeArrowheads="1" noChangeShapeType="1" noTextEdit="1"/>
              </p:cNvSpPr>
              <p:nvPr/>
            </p:nvSpPr>
            <p:spPr>
              <a:xfrm>
                <a:off x="3390900" y="3629025"/>
                <a:ext cx="2314575" cy="1248803"/>
              </a:xfrm>
              <a:prstGeom prst="rect">
                <a:avLst/>
              </a:prstGeom>
              <a:blipFill>
                <a:blip r:embed="rId10"/>
                <a:stretch>
                  <a:fillRect r="-4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B82B074-6574-37E0-C5C8-0A0ED31D9840}"/>
                  </a:ext>
                </a:extLst>
              </p:cNvPr>
              <p:cNvSpPr txBox="1"/>
              <p:nvPr/>
            </p:nvSpPr>
            <p:spPr>
              <a:xfrm>
                <a:off x="3381375" y="4876800"/>
                <a:ext cx="3105150" cy="1141466"/>
              </a:xfrm>
              <a:prstGeom prst="rect">
                <a:avLst/>
              </a:prstGeom>
              <a:noFill/>
            </p:spPr>
            <p:txBody>
              <a:bodyPr wrap="square" rtlCol="0">
                <a:spAutoFit/>
              </a:bodyPr>
              <a:lstStyle/>
              <a:p>
                <a14:m>
                  <m:oMath xmlns:m="http://schemas.openxmlformats.org/officeDocument/2006/math">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8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30</m:t>
                        </m:r>
                      </m:num>
                      <m:den>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90</m:t>
                        </m:r>
                      </m:den>
                    </m:f>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m:t>
                    </m:r>
                  </m:oMath>
                </a14:m>
                <a:r>
                  <a:rPr lang="en-US" sz="4800" dirty="0">
                    <a:solidFill>
                      <a:srgbClr val="FF0000"/>
                    </a:solidFill>
                  </a:rPr>
                  <a:t> </a:t>
                </a:r>
                <a14:m>
                  <m:oMath xmlns:m="http://schemas.openxmlformats.org/officeDocument/2006/math">
                    <m:f>
                      <m:fPr>
                        <m:ctrlPr>
                          <a:rPr lang="en-US" sz="4800" i="1">
                            <a:solidFill>
                              <a:srgbClr val="FF0000"/>
                            </a:solidFill>
                            <a:latin typeface="Cambria Math" panose="02040503050406030204" pitchFamily="18" charset="0"/>
                          </a:rPr>
                        </m:ctrlPr>
                      </m:fPr>
                      <m:num>
                        <m:r>
                          <a:rPr lang="en-US" sz="4800">
                            <a:solidFill>
                              <a:srgbClr val="FF0000"/>
                            </a:solidFill>
                            <a:latin typeface="Cambria Math" panose="02040503050406030204" pitchFamily="18" charset="0"/>
                          </a:rPr>
                          <m:t>1</m:t>
                        </m:r>
                      </m:num>
                      <m:den>
                        <m:r>
                          <a:rPr lang="en-US" sz="4800" b="0" i="0" smtClean="0">
                            <a:solidFill>
                              <a:srgbClr val="FF0000"/>
                            </a:solidFill>
                            <a:latin typeface="Cambria Math" panose="02040503050406030204" pitchFamily="18" charset="0"/>
                          </a:rPr>
                          <m:t>3</m:t>
                        </m:r>
                      </m:den>
                    </m:f>
                    <m:r>
                      <a:rPr lang="en-US" sz="4800">
                        <a:solidFill>
                          <a:srgbClr val="FF0000"/>
                        </a:solidFill>
                        <a:latin typeface="Cambria Math" panose="02040503050406030204" pitchFamily="18" charset="0"/>
                      </a:rPr>
                      <m:t> </m:t>
                    </m:r>
                  </m:oMath>
                </a14:m>
                <a:endParaRPr lang="en-US" sz="4800" dirty="0">
                  <a:solidFill>
                    <a:srgbClr val="FF0000"/>
                  </a:solidFill>
                </a:endParaRPr>
              </a:p>
            </p:txBody>
          </p:sp>
        </mc:Choice>
        <mc:Fallback xmlns="">
          <p:sp>
            <p:nvSpPr>
              <p:cNvPr id="25" name="TextBox 24">
                <a:extLst>
                  <a:ext uri="{FF2B5EF4-FFF2-40B4-BE49-F238E27FC236}">
                    <a16:creationId xmlns:a16="http://schemas.microsoft.com/office/drawing/2014/main" id="{DB82B074-6574-37E0-C5C8-0A0ED31D9840}"/>
                  </a:ext>
                </a:extLst>
              </p:cNvPr>
              <p:cNvSpPr txBox="1">
                <a:spLocks noRot="1" noChangeAspect="1" noMove="1" noResize="1" noEditPoints="1" noAdjustHandles="1" noChangeArrowheads="1" noChangeShapeType="1" noTextEdit="1"/>
              </p:cNvSpPr>
              <p:nvPr/>
            </p:nvSpPr>
            <p:spPr>
              <a:xfrm>
                <a:off x="3381375" y="4876800"/>
                <a:ext cx="3105150" cy="114146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142F048-BBAF-8C61-0931-944485C979F7}"/>
                  </a:ext>
                </a:extLst>
              </p:cNvPr>
              <p:cNvSpPr txBox="1"/>
              <p:nvPr/>
            </p:nvSpPr>
            <p:spPr>
              <a:xfrm>
                <a:off x="6457950" y="3629025"/>
                <a:ext cx="2314575" cy="13018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6</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35</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5</m:t>
                          </m:r>
                        </m:num>
                        <m:den>
                          <m:r>
                            <a:rPr lang="en-US" sz="4000" b="0" i="0" smtClean="0">
                              <a:solidFill>
                                <a:srgbClr val="FF0000"/>
                              </a:solidFill>
                              <a:latin typeface="Cambria Math" panose="02040503050406030204" pitchFamily="18" charset="0"/>
                            </a:rPr>
                            <m:t>2</m:t>
                          </m:r>
                        </m:den>
                      </m:f>
                    </m:oMath>
                  </m:oMathPara>
                </a14:m>
                <a:endParaRPr lang="en-US" sz="4000" dirty="0">
                  <a:solidFill>
                    <a:srgbClr val="FF0000"/>
                  </a:solidFill>
                </a:endParaRPr>
              </a:p>
            </p:txBody>
          </p:sp>
        </mc:Choice>
        <mc:Fallback xmlns="">
          <p:sp>
            <p:nvSpPr>
              <p:cNvPr id="26" name="TextBox 25">
                <a:extLst>
                  <a:ext uri="{FF2B5EF4-FFF2-40B4-BE49-F238E27FC236}">
                    <a16:creationId xmlns:a16="http://schemas.microsoft.com/office/drawing/2014/main" id="{9142F048-BBAF-8C61-0931-944485C979F7}"/>
                  </a:ext>
                </a:extLst>
              </p:cNvPr>
              <p:cNvSpPr txBox="1">
                <a:spLocks noRot="1" noChangeAspect="1" noMove="1" noResize="1" noEditPoints="1" noAdjustHandles="1" noChangeArrowheads="1" noChangeShapeType="1" noTextEdit="1"/>
              </p:cNvSpPr>
              <p:nvPr/>
            </p:nvSpPr>
            <p:spPr>
              <a:xfrm>
                <a:off x="6457950" y="3629025"/>
                <a:ext cx="2314575" cy="130189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3689BF7-C17D-6D1D-27FB-1456C8E4A1D4}"/>
                  </a:ext>
                </a:extLst>
              </p:cNvPr>
              <p:cNvSpPr txBox="1"/>
              <p:nvPr/>
            </p:nvSpPr>
            <p:spPr>
              <a:xfrm>
                <a:off x="6467475" y="4972050"/>
                <a:ext cx="2705099" cy="1141466"/>
              </a:xfrm>
              <a:prstGeom prst="rect">
                <a:avLst/>
              </a:prstGeom>
              <a:noFill/>
            </p:spPr>
            <p:txBody>
              <a:bodyPr wrap="square" rtlCol="0">
                <a:spAutoFit/>
              </a:bodyPr>
              <a:lstStyle/>
              <a:p>
                <a14:m>
                  <m:oMath xmlns:m="http://schemas.openxmlformats.org/officeDocument/2006/math">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8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30</m:t>
                        </m:r>
                      </m:num>
                      <m:den>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70</m:t>
                        </m:r>
                      </m:den>
                    </m:f>
                  </m:oMath>
                </a14:m>
                <a:r>
                  <a:rPr lang="en-US" sz="4800" dirty="0">
                    <a:solidFill>
                      <a:srgbClr val="FF0000"/>
                    </a:solidFill>
                  </a:rPr>
                  <a:t> = </a:t>
                </a:r>
                <a14:m>
                  <m:oMath xmlns:m="http://schemas.openxmlformats.org/officeDocument/2006/math">
                    <m:f>
                      <m:fPr>
                        <m:ctrlPr>
                          <a:rPr lang="en-US" sz="4800" i="1">
                            <a:solidFill>
                              <a:srgbClr val="FF0000"/>
                            </a:solidFill>
                            <a:latin typeface="Cambria Math" panose="02040503050406030204" pitchFamily="18" charset="0"/>
                          </a:rPr>
                        </m:ctrlPr>
                      </m:fPr>
                      <m:num>
                        <m:r>
                          <a:rPr lang="en-US" sz="4800" b="0" i="0" smtClean="0">
                            <a:solidFill>
                              <a:srgbClr val="FF0000"/>
                            </a:solidFill>
                            <a:latin typeface="Cambria Math" panose="02040503050406030204" pitchFamily="18" charset="0"/>
                          </a:rPr>
                          <m:t>3</m:t>
                        </m:r>
                      </m:num>
                      <m:den>
                        <m:r>
                          <a:rPr lang="en-US" sz="4800" b="0" i="0" smtClean="0">
                            <a:solidFill>
                              <a:srgbClr val="FF0000"/>
                            </a:solidFill>
                            <a:latin typeface="Cambria Math" panose="02040503050406030204" pitchFamily="18" charset="0"/>
                          </a:rPr>
                          <m:t>7</m:t>
                        </m:r>
                      </m:den>
                    </m:f>
                    <m:r>
                      <a:rPr lang="en-US" sz="4800">
                        <a:solidFill>
                          <a:srgbClr val="FF0000"/>
                        </a:solidFill>
                        <a:latin typeface="Cambria Math" panose="02040503050406030204" pitchFamily="18" charset="0"/>
                      </a:rPr>
                      <m:t> </m:t>
                    </m:r>
                  </m:oMath>
                </a14:m>
                <a:endParaRPr lang="en-US" sz="4800" dirty="0">
                  <a:solidFill>
                    <a:srgbClr val="FF0000"/>
                  </a:solidFill>
                </a:endParaRPr>
              </a:p>
            </p:txBody>
          </p:sp>
        </mc:Choice>
        <mc:Fallback xmlns="">
          <p:sp>
            <p:nvSpPr>
              <p:cNvPr id="27" name="TextBox 26">
                <a:extLst>
                  <a:ext uri="{FF2B5EF4-FFF2-40B4-BE49-F238E27FC236}">
                    <a16:creationId xmlns:a16="http://schemas.microsoft.com/office/drawing/2014/main" id="{83689BF7-C17D-6D1D-27FB-1456C8E4A1D4}"/>
                  </a:ext>
                </a:extLst>
              </p:cNvPr>
              <p:cNvSpPr txBox="1">
                <a:spLocks noRot="1" noChangeAspect="1" noMove="1" noResize="1" noEditPoints="1" noAdjustHandles="1" noChangeArrowheads="1" noChangeShapeType="1" noTextEdit="1"/>
              </p:cNvSpPr>
              <p:nvPr/>
            </p:nvSpPr>
            <p:spPr>
              <a:xfrm>
                <a:off x="6467475" y="4972050"/>
                <a:ext cx="2705099" cy="1141466"/>
              </a:xfrm>
              <a:prstGeom prst="rect">
                <a:avLst/>
              </a:prstGeom>
              <a:blipFill>
                <a:blip r:embed="rId13"/>
                <a:stretch>
                  <a:fillRect b="-14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53EB29C-1CC1-FB31-D40F-6CCD7FE2DDFA}"/>
                  </a:ext>
                </a:extLst>
              </p:cNvPr>
              <p:cNvSpPr txBox="1"/>
              <p:nvPr/>
            </p:nvSpPr>
            <p:spPr>
              <a:xfrm>
                <a:off x="9277350" y="3629025"/>
                <a:ext cx="23145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0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1</m:t>
                          </m:r>
                        </m:num>
                        <m:den>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2</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0</m:t>
                          </m:r>
                        </m:den>
                      </m:f>
                      <m:r>
                        <a:rPr kumimoji="0" lang="en-US" sz="4000" b="0" i="0" u="none" strike="noStrike" kern="1200" cap="none" spc="0" normalizeH="0" baseline="0" noProof="0" smtClean="0">
                          <a:ln>
                            <a:noFill/>
                          </a:ln>
                          <a:solidFill>
                            <a:srgbClr val="FF0000"/>
                          </a:solidFill>
                          <a:effectLst/>
                          <a:uLnTx/>
                          <a:uFillTx/>
                          <a:latin typeface="Cambria Math" panose="02040503050406030204" pitchFamily="18" charset="0"/>
                        </a:rPr>
                        <m:t> </m:t>
                      </m:r>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rPr>
                        <m:t>𝑥</m:t>
                      </m:r>
                      <m:f>
                        <m:fPr>
                          <m:ctrlPr>
                            <a:rPr lang="en-US" sz="4000" i="1">
                              <a:solidFill>
                                <a:srgbClr val="FF0000"/>
                              </a:solidFill>
                              <a:latin typeface="Cambria Math" panose="02040503050406030204" pitchFamily="18" charset="0"/>
                            </a:rPr>
                          </m:ctrlPr>
                        </m:fPr>
                        <m:num>
                          <m:r>
                            <a:rPr lang="en-US" sz="4000" b="0" i="0" smtClean="0">
                              <a:solidFill>
                                <a:srgbClr val="FF0000"/>
                              </a:solidFill>
                              <a:latin typeface="Cambria Math" panose="02040503050406030204" pitchFamily="18" charset="0"/>
                            </a:rPr>
                            <m:t>4</m:t>
                          </m:r>
                        </m:num>
                        <m:den>
                          <m:r>
                            <a:rPr lang="en-US" sz="4000" b="0" i="0" smtClean="0">
                              <a:solidFill>
                                <a:srgbClr val="FF0000"/>
                              </a:solidFill>
                              <a:latin typeface="Cambria Math" panose="02040503050406030204" pitchFamily="18" charset="0"/>
                            </a:rPr>
                            <m:t>1</m:t>
                          </m:r>
                        </m:den>
                      </m:f>
                    </m:oMath>
                  </m:oMathPara>
                </a14:m>
                <a:endParaRPr lang="en-US" sz="4000" dirty="0">
                  <a:solidFill>
                    <a:srgbClr val="FF0000"/>
                  </a:solidFill>
                </a:endParaRPr>
              </a:p>
            </p:txBody>
          </p:sp>
        </mc:Choice>
        <mc:Fallback xmlns="">
          <p:sp>
            <p:nvSpPr>
              <p:cNvPr id="28" name="TextBox 27">
                <a:extLst>
                  <a:ext uri="{FF2B5EF4-FFF2-40B4-BE49-F238E27FC236}">
                    <a16:creationId xmlns:a16="http://schemas.microsoft.com/office/drawing/2014/main" id="{F53EB29C-1CC1-FB31-D40F-6CCD7FE2DDFA}"/>
                  </a:ext>
                </a:extLst>
              </p:cNvPr>
              <p:cNvSpPr txBox="1">
                <a:spLocks noRot="1" noChangeAspect="1" noMove="1" noResize="1" noEditPoints="1" noAdjustHandles="1" noChangeArrowheads="1" noChangeShapeType="1" noTextEdit="1"/>
              </p:cNvSpPr>
              <p:nvPr/>
            </p:nvSpPr>
            <p:spPr>
              <a:xfrm>
                <a:off x="9277350" y="3629025"/>
                <a:ext cx="2314575" cy="124880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5D65DDD-FDDF-53D2-0D06-659C726E7109}"/>
                  </a:ext>
                </a:extLst>
              </p:cNvPr>
              <p:cNvSpPr txBox="1"/>
              <p:nvPr/>
            </p:nvSpPr>
            <p:spPr>
              <a:xfrm>
                <a:off x="9286875" y="4972050"/>
                <a:ext cx="2705099" cy="1138389"/>
              </a:xfrm>
              <a:prstGeom prst="rect">
                <a:avLst/>
              </a:prstGeom>
              <a:noFill/>
            </p:spPr>
            <p:txBody>
              <a:bodyPr wrap="square" rtlCol="0">
                <a:spAutoFit/>
              </a:bodyPr>
              <a:lstStyle/>
              <a:p>
                <a14:m>
                  <m:oMath xmlns:m="http://schemas.openxmlformats.org/officeDocument/2006/math">
                    <m:r>
                      <a:rPr kumimoji="0" lang="en-US" sz="4800" b="0" i="1"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4800"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4</m:t>
                        </m:r>
                      </m:num>
                      <m:den>
                        <m:r>
                          <a:rPr kumimoji="0" lang="en-US" sz="4800" b="0" i="0" u="none" strike="noStrike" kern="1200" cap="none" spc="0" normalizeH="0" baseline="0" noProof="0" smtClean="0">
                            <a:ln>
                              <a:noFill/>
                            </a:ln>
                            <a:solidFill>
                              <a:srgbClr val="FF0000"/>
                            </a:solidFill>
                            <a:effectLst/>
                            <a:uLnTx/>
                            <a:uFillTx/>
                            <a:latin typeface="Cambria Math" panose="02040503050406030204" pitchFamily="18" charset="0"/>
                          </a:rPr>
                          <m:t>20</m:t>
                        </m:r>
                      </m:den>
                    </m:f>
                  </m:oMath>
                </a14:m>
                <a:r>
                  <a:rPr lang="en-US" sz="4800" dirty="0">
                    <a:solidFill>
                      <a:srgbClr val="FF0000"/>
                    </a:solidFill>
                  </a:rPr>
                  <a:t> = </a:t>
                </a:r>
                <a14:m>
                  <m:oMath xmlns:m="http://schemas.openxmlformats.org/officeDocument/2006/math">
                    <m:f>
                      <m:fPr>
                        <m:ctrlPr>
                          <a:rPr lang="en-US" sz="4800" i="1">
                            <a:solidFill>
                              <a:srgbClr val="FF0000"/>
                            </a:solidFill>
                            <a:latin typeface="Cambria Math" panose="02040503050406030204" pitchFamily="18" charset="0"/>
                          </a:rPr>
                        </m:ctrlPr>
                      </m:fPr>
                      <m:num>
                        <m:r>
                          <a:rPr lang="en-US" sz="4800" b="0" i="0" smtClean="0">
                            <a:solidFill>
                              <a:srgbClr val="FF0000"/>
                            </a:solidFill>
                            <a:latin typeface="Cambria Math" panose="02040503050406030204" pitchFamily="18" charset="0"/>
                          </a:rPr>
                          <m:t>1</m:t>
                        </m:r>
                      </m:num>
                      <m:den>
                        <m:r>
                          <a:rPr lang="en-US" sz="4800" b="0" i="0" smtClean="0">
                            <a:solidFill>
                              <a:srgbClr val="FF0000"/>
                            </a:solidFill>
                            <a:latin typeface="Cambria Math" panose="02040503050406030204" pitchFamily="18" charset="0"/>
                          </a:rPr>
                          <m:t>5</m:t>
                        </m:r>
                      </m:den>
                    </m:f>
                    <m:r>
                      <a:rPr lang="en-US" sz="4800">
                        <a:solidFill>
                          <a:srgbClr val="FF0000"/>
                        </a:solidFill>
                        <a:latin typeface="Cambria Math" panose="02040503050406030204" pitchFamily="18" charset="0"/>
                      </a:rPr>
                      <m:t> </m:t>
                    </m:r>
                  </m:oMath>
                </a14:m>
                <a:endParaRPr lang="en-US" sz="4800" dirty="0">
                  <a:solidFill>
                    <a:srgbClr val="FF0000"/>
                  </a:solidFill>
                </a:endParaRPr>
              </a:p>
            </p:txBody>
          </p:sp>
        </mc:Choice>
        <mc:Fallback xmlns="">
          <p:sp>
            <p:nvSpPr>
              <p:cNvPr id="29" name="TextBox 28">
                <a:extLst>
                  <a:ext uri="{FF2B5EF4-FFF2-40B4-BE49-F238E27FC236}">
                    <a16:creationId xmlns:a16="http://schemas.microsoft.com/office/drawing/2014/main" id="{25D65DDD-FDDF-53D2-0D06-659C726E7109}"/>
                  </a:ext>
                </a:extLst>
              </p:cNvPr>
              <p:cNvSpPr txBox="1">
                <a:spLocks noRot="1" noChangeAspect="1" noMove="1" noResize="1" noEditPoints="1" noAdjustHandles="1" noChangeArrowheads="1" noChangeShapeType="1" noTextEdit="1"/>
              </p:cNvSpPr>
              <p:nvPr/>
            </p:nvSpPr>
            <p:spPr>
              <a:xfrm>
                <a:off x="9286875" y="4972050"/>
                <a:ext cx="2705099" cy="1138389"/>
              </a:xfrm>
              <a:prstGeom prst="rect">
                <a:avLst/>
              </a:prstGeom>
              <a:blipFill>
                <a:blip r:embed="rId15"/>
                <a:stretch>
                  <a:fillRect b="-15054"/>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739819" y="-491587"/>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2762DC36-B223-2F0B-8F64-0B0A3564850C}"/>
              </a:ext>
            </a:extLst>
          </p:cNvPr>
          <p:cNvPicPr>
            <a:picLocks noChangeAspect="1"/>
          </p:cNvPicPr>
          <p:nvPr/>
        </p:nvPicPr>
        <p:blipFill>
          <a:blip r:embed="rId7"/>
          <a:stretch>
            <a:fillRect/>
          </a:stretch>
        </p:blipFill>
        <p:spPr>
          <a:xfrm>
            <a:off x="5639676" y="3913548"/>
            <a:ext cx="6151397" cy="1926503"/>
          </a:xfrm>
          <a:prstGeom prst="rect">
            <a:avLst/>
          </a:prstGeom>
        </p:spPr>
      </p:pic>
    </p:spTree>
    <p:extLst>
      <p:ext uri="{BB962C8B-B14F-4D97-AF65-F5344CB8AC3E}">
        <p14:creationId xmlns:p14="http://schemas.microsoft.com/office/powerpoint/2010/main" val="27648346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cs typeface="+mn-cs"/>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569660"/>
          </a:xfrm>
          <a:prstGeom prst="rect">
            <a:avLst/>
          </a:prstGeom>
          <a:noFill/>
        </p:spPr>
        <p:txBody>
          <a:bodyPr wrap="square">
            <a:spAutoFit/>
          </a:bodyPr>
          <a:lstStyle/>
          <a:p>
            <a:pPr lvl="0" algn="just"/>
            <a:r>
              <a:rPr lang="en-US" sz="3200" dirty="0">
                <a:solidFill>
                  <a:prstClr val="white"/>
                </a:solidFill>
                <a:latin typeface="Cambria" panose="02040503050406030204" pitchFamily="18" charset="0"/>
                <a:ea typeface="Cambria" panose="02040503050406030204" pitchFamily="18" charset="0"/>
              </a:rPr>
              <a:t>B</a:t>
            </a:r>
            <a:r>
              <a:rPr lang="vi-VN" sz="3200" dirty="0">
                <a:solidFill>
                  <a:prstClr val="white"/>
                </a:solidFill>
                <a:latin typeface="Cambria" panose="02040503050406030204" pitchFamily="18" charset="0"/>
                <a:ea typeface="Cambria" panose="02040503050406030204" pitchFamily="18" charset="0"/>
              </a:rPr>
              <a:t>iết cách chia hai phân số (lấy phân số thứ nhất nhân với phân số đả</a:t>
            </a:r>
            <a:r>
              <a:rPr lang="en-US" sz="3200" dirty="0">
                <a:solidFill>
                  <a:prstClr val="white"/>
                </a:solidFill>
                <a:latin typeface="Cambria" panose="02040503050406030204" pitchFamily="18" charset="0"/>
                <a:ea typeface="Cambria" panose="02040503050406030204" pitchFamily="18" charset="0"/>
              </a:rPr>
              <a:t>o</a:t>
            </a:r>
            <a:r>
              <a:rPr lang="vi-VN" sz="3200" dirty="0">
                <a:solidFill>
                  <a:prstClr val="white"/>
                </a:solidFill>
                <a:latin typeface="Cambria" panose="02040503050406030204" pitchFamily="18" charset="0"/>
                <a:ea typeface="Cambria" panose="02040503050406030204" pitchFamily="18" charset="0"/>
              </a:rPr>
              <a:t> ngược của phân số thứ hai).</a:t>
            </a:r>
            <a:endParaRPr kumimoji="0" lang="en-US" sz="32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4962982"/>
            <a:ext cx="6391275" cy="1569660"/>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Vận dụng cách chia hai phân số vừa học để vào giải quyết một số tình huống gắn với thực tế.</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228600"/>
            <a:ext cx="11605235" cy="75040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4" name="Picture 3">
            <a:extLst>
              <a:ext uri="{FF2B5EF4-FFF2-40B4-BE49-F238E27FC236}">
                <a16:creationId xmlns:a16="http://schemas.microsoft.com/office/drawing/2014/main" id="{0114CA48-9E31-B5CE-1721-88460C5C8447}"/>
              </a:ext>
            </a:extLst>
          </p:cNvPr>
          <p:cNvPicPr>
            <a:picLocks noChangeAspect="1"/>
          </p:cNvPicPr>
          <p:nvPr/>
        </p:nvPicPr>
        <p:blipFill>
          <a:blip r:embed="rId3"/>
          <a:stretch>
            <a:fillRect/>
          </a:stretch>
        </p:blipFill>
        <p:spPr>
          <a:xfrm>
            <a:off x="1557337" y="485775"/>
            <a:ext cx="2446867" cy="2438400"/>
          </a:xfrm>
          <a:prstGeom prst="rect">
            <a:avLst/>
          </a:prstGeom>
        </p:spPr>
      </p:pic>
      <p:sp>
        <p:nvSpPr>
          <p:cNvPr id="5" name="Arrow: Right 4">
            <a:extLst>
              <a:ext uri="{FF2B5EF4-FFF2-40B4-BE49-F238E27FC236}">
                <a16:creationId xmlns:a16="http://schemas.microsoft.com/office/drawing/2014/main" id="{734C443C-CDAA-8E7F-57DF-1E0985C6C496}"/>
              </a:ext>
            </a:extLst>
          </p:cNvPr>
          <p:cNvSpPr/>
          <p:nvPr/>
        </p:nvSpPr>
        <p:spPr>
          <a:xfrm>
            <a:off x="4152900" y="1371600"/>
            <a:ext cx="1514475" cy="7048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3DE86A1-D044-D604-48FA-74319B0E59B1}"/>
              </a:ext>
            </a:extLst>
          </p:cNvPr>
          <p:cNvPicPr>
            <a:picLocks noChangeAspect="1"/>
          </p:cNvPicPr>
          <p:nvPr/>
        </p:nvPicPr>
        <p:blipFill>
          <a:blip r:embed="rId4"/>
          <a:stretch>
            <a:fillRect/>
          </a:stretch>
        </p:blipFill>
        <p:spPr>
          <a:xfrm>
            <a:off x="5905500" y="381000"/>
            <a:ext cx="2643187" cy="2599856"/>
          </a:xfrm>
          <a:prstGeom prst="rect">
            <a:avLst/>
          </a:prstGeom>
        </p:spPr>
      </p:pic>
      <p:pic>
        <p:nvPicPr>
          <p:cNvPr id="12" name="Picture 11">
            <a:extLst>
              <a:ext uri="{FF2B5EF4-FFF2-40B4-BE49-F238E27FC236}">
                <a16:creationId xmlns:a16="http://schemas.microsoft.com/office/drawing/2014/main" id="{E9E90BBE-C740-4E50-E88A-D654E1EF8FD9}"/>
              </a:ext>
            </a:extLst>
          </p:cNvPr>
          <p:cNvPicPr>
            <a:picLocks noChangeAspect="1"/>
          </p:cNvPicPr>
          <p:nvPr/>
        </p:nvPicPr>
        <p:blipFill>
          <a:blip r:embed="rId5"/>
          <a:stretch>
            <a:fillRect/>
          </a:stretch>
        </p:blipFill>
        <p:spPr>
          <a:xfrm>
            <a:off x="6772275" y="3166158"/>
            <a:ext cx="4972050" cy="3272742"/>
          </a:xfrm>
          <a:prstGeom prst="rect">
            <a:avLst/>
          </a:prstGeom>
        </p:spPr>
      </p:pic>
      <p:sp>
        <p:nvSpPr>
          <p:cNvPr id="13" name="Rectangle: Diagonal Corners Snipped 12">
            <a:extLst>
              <a:ext uri="{FF2B5EF4-FFF2-40B4-BE49-F238E27FC236}">
                <a16:creationId xmlns:a16="http://schemas.microsoft.com/office/drawing/2014/main" id="{220850FB-E26C-F6FC-BB46-61DFF0D883BD}"/>
              </a:ext>
            </a:extLst>
          </p:cNvPr>
          <p:cNvSpPr/>
          <p:nvPr/>
        </p:nvSpPr>
        <p:spPr>
          <a:xfrm>
            <a:off x="228601" y="3343082"/>
            <a:ext cx="6400800" cy="128606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nl-NL" sz="3600" dirty="0">
                <a:solidFill>
                  <a:srgbClr val="002060"/>
                </a:solidFill>
                <a:latin typeface="Cambria" panose="02040503050406030204" pitchFamily="18" charset="0"/>
                <a:ea typeface="Cambria" panose="02040503050406030204" pitchFamily="18" charset="0"/>
              </a:rPr>
              <a:t>Nếu chia như trên thì chia được bao nhiêu phần như thế?</a:t>
            </a:r>
            <a:endParaRPr lang="en-US" sz="3600" dirty="0">
              <a:solidFill>
                <a:srgbClr val="002060"/>
              </a:solidFill>
              <a:latin typeface="Cambria" panose="02040503050406030204" pitchFamily="18" charset="0"/>
              <a:ea typeface="Cambria" panose="02040503050406030204" pitchFamily="18" charset="0"/>
            </a:endParaRPr>
          </a:p>
        </p:txBody>
      </p:sp>
      <p:sp>
        <p:nvSpPr>
          <p:cNvPr id="20" name="Rectangle: Diagonal Corners Snipped 19">
            <a:extLst>
              <a:ext uri="{FF2B5EF4-FFF2-40B4-BE49-F238E27FC236}">
                <a16:creationId xmlns:a16="http://schemas.microsoft.com/office/drawing/2014/main" id="{43659980-DBAA-95ED-EA95-FFEF91D5A8E9}"/>
              </a:ext>
            </a:extLst>
          </p:cNvPr>
          <p:cNvSpPr/>
          <p:nvPr/>
        </p:nvSpPr>
        <p:spPr>
          <a:xfrm>
            <a:off x="352426" y="5029007"/>
            <a:ext cx="6400800" cy="128606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vi-VN" sz="3600" dirty="0">
                <a:solidFill>
                  <a:srgbClr val="002060"/>
                </a:solidFill>
                <a:latin typeface="Cambria" panose="02040503050406030204" pitchFamily="18" charset="0"/>
                <a:ea typeface="Cambria" panose="02040503050406030204" pitchFamily="18" charset="0"/>
              </a:rPr>
              <a:t>Để biết chia được 6 phần như thế, ta có thể làm phép tính gì?</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228600"/>
            <a:ext cx="11605235" cy="75040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E60B340-53A3-4868-3492-06EA02C7C734}"/>
                  </a:ext>
                </a:extLst>
              </p:cNvPr>
              <p:cNvSpPr txBox="1"/>
              <p:nvPr/>
            </p:nvSpPr>
            <p:spPr>
              <a:xfrm>
                <a:off x="3819525" y="295275"/>
                <a:ext cx="6115050" cy="1159485"/>
              </a:xfrm>
              <a:prstGeom prst="rect">
                <a:avLst/>
              </a:prstGeom>
              <a:noFill/>
            </p:spPr>
            <p:txBody>
              <a:bodyPr wrap="square" rtlCol="0">
                <a:spAutoFit/>
              </a:bodyPr>
              <a:lstStyle/>
              <a:p>
                <a:r>
                  <a:rPr lang="en-US" sz="4800" dirty="0">
                    <a:latin typeface="Cambria" panose="02040503050406030204" pitchFamily="18" charset="0"/>
                    <a:ea typeface="Cambria" panose="02040503050406030204" pitchFamily="18" charset="0"/>
                  </a:rPr>
                  <a:t>1. </a:t>
                </a:r>
                <a:r>
                  <a:rPr lang="en-US" sz="4800" dirty="0" err="1">
                    <a:latin typeface="Cambria" panose="02040503050406030204" pitchFamily="18" charset="0"/>
                    <a:ea typeface="Cambria" panose="02040503050406030204" pitchFamily="18" charset="0"/>
                  </a:rPr>
                  <a:t>Tính</a:t>
                </a:r>
                <a:r>
                  <a:rPr lang="en-US" sz="4800" dirty="0">
                    <a:latin typeface="Cambria" panose="02040503050406030204" pitchFamily="18" charset="0"/>
                    <a:ea typeface="Cambria" panose="02040503050406030204" pitchFamily="18" charset="0"/>
                  </a:rPr>
                  <a:t> </a:t>
                </a:r>
                <a14:m>
                  <m:oMath xmlns:m="http://schemas.openxmlformats.org/officeDocument/2006/math">
                    <m:f>
                      <m:fPr>
                        <m:ctrlP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4800" b="1" i="1">
                            <a:solidFill>
                              <a:prstClr val="black"/>
                            </a:solidFill>
                            <a:latin typeface="Cambria Math" panose="02040503050406030204" pitchFamily="18" charset="0"/>
                          </a:rPr>
                        </m:ctrlPr>
                      </m:fPr>
                      <m:num>
                        <m:r>
                          <a:rPr lang="en-US" sz="4800" b="1" i="1" smtClean="0">
                            <a:solidFill>
                              <a:prstClr val="black"/>
                            </a:solidFill>
                            <a:latin typeface="Cambria Math" panose="02040503050406030204" pitchFamily="18" charset="0"/>
                          </a:rPr>
                          <m:t>𝟏</m:t>
                        </m:r>
                      </m:num>
                      <m:den>
                        <m:r>
                          <a:rPr lang="en-US" sz="4800" b="1" i="1" smtClean="0">
                            <a:solidFill>
                              <a:prstClr val="black"/>
                            </a:solidFill>
                            <a:latin typeface="Cambria Math" panose="02040503050406030204" pitchFamily="18" charset="0"/>
                          </a:rPr>
                          <m:t>𝟖</m:t>
                        </m:r>
                      </m:den>
                    </m:f>
                    <m:r>
                      <a:rPr lang="en-US" sz="4800" b="1" i="1" smtClean="0">
                        <a:solidFill>
                          <a:prstClr val="black"/>
                        </a:solidFill>
                        <a:latin typeface="Cambria Math" panose="02040503050406030204" pitchFamily="18" charset="0"/>
                      </a:rPr>
                      <m:t>= ?</m:t>
                    </m:r>
                  </m:oMath>
                </a14:m>
                <a:endParaRPr lang="en-US" sz="4800" dirty="0">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8E60B340-53A3-4868-3492-06EA02C7C734}"/>
                  </a:ext>
                </a:extLst>
              </p:cNvPr>
              <p:cNvSpPr txBox="1">
                <a:spLocks noRot="1" noChangeAspect="1" noMove="1" noResize="1" noEditPoints="1" noAdjustHandles="1" noChangeArrowheads="1" noChangeShapeType="1" noTextEdit="1"/>
              </p:cNvSpPr>
              <p:nvPr/>
            </p:nvSpPr>
            <p:spPr>
              <a:xfrm>
                <a:off x="3819525" y="295275"/>
                <a:ext cx="6115050" cy="1159485"/>
              </a:xfrm>
              <a:prstGeom prst="rect">
                <a:avLst/>
              </a:prstGeom>
              <a:blipFill>
                <a:blip r:embed="rId3"/>
                <a:stretch>
                  <a:fillRect l="-4586" b="-1151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DDB7D8B-031C-031D-FED4-954512CC39E3}"/>
              </a:ext>
            </a:extLst>
          </p:cNvPr>
          <p:cNvPicPr>
            <a:picLocks noChangeAspect="1"/>
          </p:cNvPicPr>
          <p:nvPr/>
        </p:nvPicPr>
        <p:blipFill>
          <a:blip r:embed="rId4"/>
          <a:stretch>
            <a:fillRect/>
          </a:stretch>
        </p:blipFill>
        <p:spPr>
          <a:xfrm>
            <a:off x="1366837" y="1781175"/>
            <a:ext cx="4352925" cy="476250"/>
          </a:xfrm>
          <a:prstGeom prst="rect">
            <a:avLst/>
          </a:prstGeom>
        </p:spPr>
      </p:pic>
      <p:sp>
        <p:nvSpPr>
          <p:cNvPr id="8" name="Arrow: Down 7">
            <a:extLst>
              <a:ext uri="{FF2B5EF4-FFF2-40B4-BE49-F238E27FC236}">
                <a16:creationId xmlns:a16="http://schemas.microsoft.com/office/drawing/2014/main" id="{B74A8937-8E00-DE1F-39E7-3D537096D733}"/>
              </a:ext>
            </a:extLst>
          </p:cNvPr>
          <p:cNvSpPr/>
          <p:nvPr/>
        </p:nvSpPr>
        <p:spPr>
          <a:xfrm>
            <a:off x="3152775" y="2219325"/>
            <a:ext cx="409575" cy="4381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3DFC8DB-F4C3-31C8-A851-084CEA2A3D4D}"/>
              </a:ext>
            </a:extLst>
          </p:cNvPr>
          <p:cNvPicPr>
            <a:picLocks noChangeAspect="1"/>
          </p:cNvPicPr>
          <p:nvPr/>
        </p:nvPicPr>
        <p:blipFill>
          <a:blip r:embed="rId5"/>
          <a:stretch>
            <a:fillRect/>
          </a:stretch>
        </p:blipFill>
        <p:spPr>
          <a:xfrm>
            <a:off x="1404937" y="2700337"/>
            <a:ext cx="4333875" cy="485775"/>
          </a:xfrm>
          <a:prstGeom prst="rect">
            <a:avLst/>
          </a:prstGeom>
        </p:spPr>
      </p:pic>
      <p:pic>
        <p:nvPicPr>
          <p:cNvPr id="19" name="Picture 18">
            <a:extLst>
              <a:ext uri="{FF2B5EF4-FFF2-40B4-BE49-F238E27FC236}">
                <a16:creationId xmlns:a16="http://schemas.microsoft.com/office/drawing/2014/main" id="{AB39CC46-4ED4-B19A-710B-3EE7BB6772F6}"/>
              </a:ext>
            </a:extLst>
          </p:cNvPr>
          <p:cNvPicPr>
            <a:picLocks noChangeAspect="1"/>
          </p:cNvPicPr>
          <p:nvPr/>
        </p:nvPicPr>
        <p:blipFill>
          <a:blip r:embed="rId6"/>
          <a:stretch>
            <a:fillRect/>
          </a:stretch>
        </p:blipFill>
        <p:spPr>
          <a:xfrm>
            <a:off x="7096126" y="1792800"/>
            <a:ext cx="3847478" cy="277511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8A18F15-60BD-1DE4-754D-1BAC5A4EFBE5}"/>
                  </a:ext>
                </a:extLst>
              </p:cNvPr>
              <p:cNvSpPr txBox="1"/>
              <p:nvPr/>
            </p:nvSpPr>
            <p:spPr>
              <a:xfrm>
                <a:off x="428625" y="3390900"/>
                <a:ext cx="7915275" cy="879600"/>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14:m>
                  <m:oMath xmlns:m="http://schemas.openxmlformats.org/officeDocument/2006/math">
                    <m:f>
                      <m:fPr>
                        <m:ctrlPr>
                          <a:rPr kumimoji="0" lang="en-US" sz="3600"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3</m:t>
                        </m:r>
                      </m:num>
                      <m:den>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4</m:t>
                        </m:r>
                      </m:den>
                    </m:f>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1</m:t>
                        </m:r>
                      </m:num>
                      <m:den>
                        <m:r>
                          <a:rPr lang="en-US" sz="3600" b="0" i="0" smtClean="0">
                            <a:solidFill>
                              <a:prstClr val="black"/>
                            </a:solidFill>
                            <a:latin typeface="Cambria Math" panose="02040503050406030204" pitchFamily="18" charset="0"/>
                          </a:rPr>
                          <m:t>8</m:t>
                        </m:r>
                      </m:den>
                    </m:f>
                    <m:r>
                      <a:rPr lang="en-US" sz="3600" b="0" i="0" smtClean="0">
                        <a:solidFill>
                          <a:prstClr val="black"/>
                        </a:solidFill>
                        <a:latin typeface="Cambria Math" panose="02040503050406030204" pitchFamily="18" charset="0"/>
                      </a:rPr>
                      <m:t>=6. </m:t>
                    </m:r>
                    <m:r>
                      <m:rPr>
                        <m:sty m:val="p"/>
                      </m:rPr>
                      <a:rPr lang="en-US" sz="3600" b="0" i="0" smtClean="0">
                        <a:solidFill>
                          <a:prstClr val="black"/>
                        </a:solidFill>
                        <a:latin typeface="Cambria Math" panose="02040503050406030204" pitchFamily="18" charset="0"/>
                      </a:rPr>
                      <m:t>M</m:t>
                    </m:r>
                    <m:r>
                      <a:rPr lang="en-US" sz="3600" b="0" i="0" smtClean="0">
                        <a:solidFill>
                          <a:prstClr val="black"/>
                        </a:solidFill>
                        <a:latin typeface="Cambria Math" panose="02040503050406030204" pitchFamily="18" charset="0"/>
                      </a:rPr>
                      <m:t>ặ</m:t>
                    </m:r>
                    <m:r>
                      <m:rPr>
                        <m:sty m:val="p"/>
                      </m:rPr>
                      <a:rPr lang="en-US" sz="3600" b="0" i="0" smtClean="0">
                        <a:solidFill>
                          <a:prstClr val="black"/>
                        </a:solidFill>
                        <a:latin typeface="Cambria Math" panose="02040503050406030204" pitchFamily="18" charset="0"/>
                      </a:rPr>
                      <m:t>t</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kh</m:t>
                    </m:r>
                    <m:r>
                      <a:rPr lang="en-US" sz="3600" b="0" i="0" smtClean="0">
                        <a:solidFill>
                          <a:prstClr val="black"/>
                        </a:solidFill>
                        <a:latin typeface="Cambria Math" panose="02040503050406030204" pitchFamily="18" charset="0"/>
                      </a:rPr>
                      <m:t>á</m:t>
                    </m:r>
                    <m:r>
                      <m:rPr>
                        <m:sty m:val="p"/>
                      </m:rPr>
                      <a:rPr lang="en-US" sz="3600" b="0" i="0" smtClean="0">
                        <a:solidFill>
                          <a:prstClr val="black"/>
                        </a:solidFill>
                        <a:latin typeface="Cambria Math" panose="02040503050406030204" pitchFamily="18" charset="0"/>
                      </a:rPr>
                      <m:t>c</m:t>
                    </m:r>
                    <m:f>
                      <m:fPr>
                        <m:ctrlPr>
                          <a:rPr lang="en-US" sz="3600" i="1">
                            <a:solidFill>
                              <a:prstClr val="black"/>
                            </a:solidFill>
                            <a:latin typeface="Cambria Math" panose="02040503050406030204" pitchFamily="18" charset="0"/>
                          </a:rPr>
                        </m:ctrlPr>
                      </m:fPr>
                      <m:num>
                        <m:r>
                          <a:rPr lang="en-US" sz="3600" b="0" i="0">
                            <a:solidFill>
                              <a:prstClr val="black"/>
                            </a:solidFill>
                            <a:latin typeface="Cambria Math" panose="02040503050406030204" pitchFamily="18" charset="0"/>
                          </a:rPr>
                          <m:t>3</m:t>
                        </m:r>
                      </m:num>
                      <m:den>
                        <m:r>
                          <a:rPr lang="en-US" sz="3600" b="0" i="0">
                            <a:solidFill>
                              <a:prstClr val="black"/>
                            </a:solidFill>
                            <a:latin typeface="Cambria Math" panose="02040503050406030204" pitchFamily="18" charset="0"/>
                          </a:rPr>
                          <m:t>4</m:t>
                        </m:r>
                      </m:den>
                    </m:f>
                    <m:r>
                      <a:rPr lang="en-US" sz="3600" b="0" i="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x</m:t>
                    </m:r>
                    <m:r>
                      <a:rPr lang="en-US" sz="3600" b="0" i="0" smtClean="0">
                        <a:solidFill>
                          <a:prstClr val="black"/>
                        </a:solidFill>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8</m:t>
                        </m:r>
                      </m:num>
                      <m:den>
                        <m:r>
                          <a:rPr lang="en-US" sz="3600" b="0" i="0" smtClean="0">
                            <a:solidFill>
                              <a:prstClr val="black"/>
                            </a:solidFill>
                            <a:latin typeface="Cambria Math" panose="02040503050406030204" pitchFamily="18" charset="0"/>
                          </a:rPr>
                          <m:t>1</m:t>
                        </m:r>
                      </m:den>
                    </m:f>
                    <m:r>
                      <a:rPr lang="en-US" sz="3600" b="0" i="0" smtClean="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24</m:t>
                        </m:r>
                      </m:num>
                      <m:den>
                        <m:r>
                          <a:rPr lang="en-US" sz="3600" b="0" i="0" smtClean="0">
                            <a:solidFill>
                              <a:prstClr val="black"/>
                            </a:solidFill>
                            <a:latin typeface="Cambria Math" panose="02040503050406030204" pitchFamily="18" charset="0"/>
                          </a:rPr>
                          <m:t>4</m:t>
                        </m:r>
                      </m:den>
                    </m:f>
                    <m:r>
                      <a:rPr lang="en-US" sz="3600" b="0" i="0" smtClean="0">
                        <a:solidFill>
                          <a:prstClr val="black"/>
                        </a:solidFill>
                        <a:latin typeface="Cambria Math" panose="02040503050406030204" pitchFamily="18" charset="0"/>
                      </a:rPr>
                      <m:t>=6</m:t>
                    </m:r>
                  </m:oMath>
                </a14:m>
                <a:endParaRPr lang="en-US" sz="3600" dirty="0">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18A18F15-60BD-1DE4-754D-1BAC5A4EFBE5}"/>
                  </a:ext>
                </a:extLst>
              </p:cNvPr>
              <p:cNvSpPr txBox="1">
                <a:spLocks noRot="1" noChangeAspect="1" noMove="1" noResize="1" noEditPoints="1" noAdjustHandles="1" noChangeArrowheads="1" noChangeShapeType="1" noTextEdit="1"/>
              </p:cNvSpPr>
              <p:nvPr/>
            </p:nvSpPr>
            <p:spPr>
              <a:xfrm>
                <a:off x="428625" y="3390900"/>
                <a:ext cx="7915275" cy="879600"/>
              </a:xfrm>
              <a:prstGeom prst="rect">
                <a:avLst/>
              </a:prstGeom>
              <a:blipFill>
                <a:blip r:embed="rId7"/>
                <a:stretch>
                  <a:fillRect l="-230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A536411-8A86-FA61-0D5B-39344F015165}"/>
                  </a:ext>
                </a:extLst>
              </p:cNvPr>
              <p:cNvSpPr txBox="1"/>
              <p:nvPr/>
            </p:nvSpPr>
            <p:spPr>
              <a:xfrm>
                <a:off x="704850" y="4495800"/>
                <a:ext cx="7915275" cy="879600"/>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Vậy</a:t>
                </a:r>
                <a:r>
                  <a:rPr lang="en-US" sz="3600" dirty="0">
                    <a:latin typeface="Cambria" panose="02040503050406030204" pitchFamily="18" charset="0"/>
                    <a:ea typeface="Cambria" panose="02040503050406030204" pitchFamily="18" charset="0"/>
                  </a:rPr>
                  <a:t>: </a:t>
                </a:r>
                <a14:m>
                  <m:oMath xmlns:m="http://schemas.openxmlformats.org/officeDocument/2006/math">
                    <m:f>
                      <m:fPr>
                        <m:ctrlPr>
                          <a:rPr kumimoji="0" lang="en-US" sz="3600"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3</m:t>
                        </m:r>
                      </m:num>
                      <m:den>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4</m:t>
                        </m:r>
                      </m:den>
                    </m:f>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1</m:t>
                        </m:r>
                      </m:num>
                      <m:den>
                        <m:r>
                          <a:rPr lang="en-US" sz="3600" b="0" i="0" smtClean="0">
                            <a:solidFill>
                              <a:prstClr val="black"/>
                            </a:solidFill>
                            <a:latin typeface="Cambria Math" panose="02040503050406030204" pitchFamily="18" charset="0"/>
                          </a:rPr>
                          <m:t>8</m:t>
                        </m:r>
                      </m:den>
                    </m:f>
                    <m:r>
                      <a:rPr lang="en-US" sz="3600" b="0" i="0" smtClean="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3</m:t>
                        </m:r>
                      </m:num>
                      <m:den>
                        <m:r>
                          <a:rPr lang="en-US" sz="3600">
                            <a:solidFill>
                              <a:prstClr val="black"/>
                            </a:solidFill>
                            <a:latin typeface="Cambria Math" panose="02040503050406030204" pitchFamily="18" charset="0"/>
                          </a:rPr>
                          <m:t>4</m:t>
                        </m:r>
                      </m:den>
                    </m:f>
                    <m:r>
                      <a:rPr lang="en-US" sz="3600">
                        <a:solidFill>
                          <a:prstClr val="black"/>
                        </a:solidFill>
                        <a:latin typeface="Cambria Math" panose="02040503050406030204" pitchFamily="18" charset="0"/>
                      </a:rPr>
                      <m:t> </m:t>
                    </m:r>
                    <m:r>
                      <m:rPr>
                        <m:sty m:val="p"/>
                      </m:rPr>
                      <a:rPr lang="en-US" sz="3600">
                        <a:solidFill>
                          <a:prstClr val="black"/>
                        </a:solidFill>
                        <a:latin typeface="Cambria Math" panose="02040503050406030204" pitchFamily="18" charset="0"/>
                      </a:rPr>
                      <m:t>x</m:t>
                    </m:r>
                    <m:r>
                      <a:rPr lang="en-US" sz="3600">
                        <a:solidFill>
                          <a:prstClr val="black"/>
                        </a:solidFill>
                        <a:latin typeface="Cambria Math" panose="02040503050406030204" pitchFamily="18" charset="0"/>
                      </a:rPr>
                      <m:t> </m:t>
                    </m:r>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8</m:t>
                        </m:r>
                      </m:num>
                      <m:den>
                        <m:r>
                          <a:rPr lang="en-US" sz="3600">
                            <a:solidFill>
                              <a:prstClr val="black"/>
                            </a:solidFill>
                            <a:latin typeface="Cambria Math" panose="02040503050406030204" pitchFamily="18" charset="0"/>
                          </a:rPr>
                          <m:t>1</m:t>
                        </m:r>
                      </m:den>
                    </m:f>
                  </m:oMath>
                </a14:m>
                <a:r>
                  <a:rPr lang="en-US" sz="3600" dirty="0">
                    <a:latin typeface="Cambria" panose="02040503050406030204" pitchFamily="18" charset="0"/>
                    <a:ea typeface="Cambria" panose="02040503050406030204" pitchFamily="18" charset="0"/>
                  </a:rPr>
                  <a:t> = 6</a:t>
                </a:r>
              </a:p>
            </p:txBody>
          </p:sp>
        </mc:Choice>
        <mc:Fallback xmlns="">
          <p:sp>
            <p:nvSpPr>
              <p:cNvPr id="22" name="TextBox 21">
                <a:extLst>
                  <a:ext uri="{FF2B5EF4-FFF2-40B4-BE49-F238E27FC236}">
                    <a16:creationId xmlns:a16="http://schemas.microsoft.com/office/drawing/2014/main" id="{8A536411-8A86-FA61-0D5B-39344F015165}"/>
                  </a:ext>
                </a:extLst>
              </p:cNvPr>
              <p:cNvSpPr txBox="1">
                <a:spLocks noRot="1" noChangeAspect="1" noMove="1" noResize="1" noEditPoints="1" noAdjustHandles="1" noChangeArrowheads="1" noChangeShapeType="1" noTextEdit="1"/>
              </p:cNvSpPr>
              <p:nvPr/>
            </p:nvSpPr>
            <p:spPr>
              <a:xfrm>
                <a:off x="704850" y="4495800"/>
                <a:ext cx="7915275" cy="879600"/>
              </a:xfrm>
              <a:prstGeom prst="rect">
                <a:avLst/>
              </a:prstGeom>
              <a:blipFill>
                <a:blip r:embed="rId8"/>
                <a:stretch>
                  <a:fillRect l="-2388" b="-10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ECF51BC-9B95-96C2-4AD0-E3200E8898FE}"/>
                  </a:ext>
                </a:extLst>
              </p:cNvPr>
              <p:cNvSpPr txBox="1"/>
              <p:nvPr/>
            </p:nvSpPr>
            <p:spPr>
              <a:xfrm>
                <a:off x="714375" y="5619750"/>
                <a:ext cx="10639425" cy="875753"/>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P</a:t>
                </a:r>
                <a14:m>
                  <m:oMath xmlns:m="http://schemas.openxmlformats.org/officeDocument/2006/math">
                    <m:r>
                      <m:rPr>
                        <m:sty m:val="p"/>
                      </m:rPr>
                      <a:rPr lang="en-US" sz="3600" b="0" i="0" smtClean="0">
                        <a:solidFill>
                          <a:prstClr val="black"/>
                        </a:solidFill>
                        <a:latin typeface="Cambria Math" panose="02040503050406030204" pitchFamily="18" charset="0"/>
                      </a:rPr>
                      <m:t>h</m:t>
                    </m:r>
                    <m:r>
                      <a:rPr lang="en-US" sz="3600" b="0" i="0" smtClean="0">
                        <a:solidFill>
                          <a:prstClr val="black"/>
                        </a:solidFill>
                        <a:latin typeface="Cambria Math" panose="02040503050406030204" pitchFamily="18" charset="0"/>
                      </a:rPr>
                      <m:t>â</m:t>
                    </m:r>
                    <m:r>
                      <m:rPr>
                        <m:sty m:val="p"/>
                      </m:rPr>
                      <a:rPr lang="en-US" sz="3600" b="0" i="0" smtClean="0">
                        <a:solidFill>
                          <a:prstClr val="black"/>
                        </a:solidFill>
                        <a:latin typeface="Cambria Math" panose="02040503050406030204" pitchFamily="18" charset="0"/>
                      </a:rPr>
                      <m:t>n</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s</m:t>
                    </m:r>
                    <m:r>
                      <a:rPr lang="en-US" sz="3600" b="0" i="0" smtClean="0">
                        <a:solidFill>
                          <a:prstClr val="black"/>
                        </a:solidFill>
                        <a:latin typeface="Cambria Math" panose="02040503050406030204" pitchFamily="18" charset="0"/>
                      </a:rPr>
                      <m:t>ố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8</m:t>
                        </m:r>
                      </m:num>
                      <m:den>
                        <m:r>
                          <a:rPr lang="en-US" sz="3600" b="0" i="0" smtClean="0">
                            <a:solidFill>
                              <a:prstClr val="black"/>
                            </a:solidFill>
                            <a:latin typeface="Cambria Math" panose="02040503050406030204" pitchFamily="18" charset="0"/>
                          </a:rPr>
                          <m:t>1</m:t>
                        </m:r>
                      </m:den>
                    </m:f>
                    <m:r>
                      <m:rPr>
                        <m:sty m:val="p"/>
                      </m:rPr>
                      <a:rPr lang="en-US" sz="3600" b="0" i="0" smtClean="0">
                        <a:solidFill>
                          <a:prstClr val="black"/>
                        </a:solidFill>
                        <a:latin typeface="Cambria Math" panose="02040503050406030204" pitchFamily="18" charset="0"/>
                      </a:rPr>
                      <m:t>g</m:t>
                    </m:r>
                    <m:r>
                      <a:rPr lang="en-US" sz="3600" b="0" i="0" smtClean="0">
                        <a:solidFill>
                          <a:prstClr val="black"/>
                        </a:solidFill>
                        <a:latin typeface="Cambria Math" panose="02040503050406030204" pitchFamily="18" charset="0"/>
                      </a:rPr>
                      <m:t>ọ</m:t>
                    </m:r>
                    <m:r>
                      <m:rPr>
                        <m:sty m:val="p"/>
                      </m:rPr>
                      <a:rPr lang="en-US" sz="3600" b="0" i="0" smtClean="0">
                        <a:solidFill>
                          <a:prstClr val="black"/>
                        </a:solidFill>
                        <a:latin typeface="Cambria Math" panose="02040503050406030204" pitchFamily="18" charset="0"/>
                      </a:rPr>
                      <m:t>i</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l</m:t>
                    </m:r>
                    <m:r>
                      <a:rPr lang="en-US" sz="3600" b="0" i="0" smtClean="0">
                        <a:solidFill>
                          <a:prstClr val="black"/>
                        </a:solidFill>
                        <a:latin typeface="Cambria Math" panose="02040503050406030204" pitchFamily="18" charset="0"/>
                      </a:rPr>
                      <m:t>à </m:t>
                    </m:r>
                    <m:r>
                      <m:rPr>
                        <m:sty m:val="p"/>
                      </m:rPr>
                      <a:rPr lang="en-US" sz="3600" b="0" i="0" smtClean="0">
                        <a:solidFill>
                          <a:prstClr val="black"/>
                        </a:solidFill>
                        <a:latin typeface="Cambria Math" panose="02040503050406030204" pitchFamily="18" charset="0"/>
                      </a:rPr>
                      <m:t>ph</m:t>
                    </m:r>
                    <m:r>
                      <a:rPr lang="en-US" sz="3600" b="0" i="0" smtClean="0">
                        <a:solidFill>
                          <a:prstClr val="black"/>
                        </a:solidFill>
                        <a:latin typeface="Cambria Math" panose="02040503050406030204" pitchFamily="18" charset="0"/>
                      </a:rPr>
                      <m:t>â</m:t>
                    </m:r>
                    <m:r>
                      <m:rPr>
                        <m:sty m:val="p"/>
                      </m:rPr>
                      <a:rPr lang="en-US" sz="3600" b="0" i="0" smtClean="0">
                        <a:solidFill>
                          <a:prstClr val="black"/>
                        </a:solidFill>
                        <a:latin typeface="Cambria Math" panose="02040503050406030204" pitchFamily="18" charset="0"/>
                      </a:rPr>
                      <m:t>n</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s</m:t>
                    </m:r>
                    <m:r>
                      <a:rPr lang="en-US" sz="3600" b="0" i="0" smtClean="0">
                        <a:solidFill>
                          <a:prstClr val="black"/>
                        </a:solidFill>
                        <a:latin typeface="Cambria Math" panose="02040503050406030204" pitchFamily="18" charset="0"/>
                      </a:rPr>
                      <m:t>ố đả</m:t>
                    </m:r>
                    <m:r>
                      <m:rPr>
                        <m:sty m:val="p"/>
                      </m:rPr>
                      <a:rPr lang="en-US" sz="3600" b="0" i="0" smtClean="0">
                        <a:solidFill>
                          <a:prstClr val="black"/>
                        </a:solidFill>
                        <a:latin typeface="Cambria Math" panose="02040503050406030204" pitchFamily="18" charset="0"/>
                      </a:rPr>
                      <m:t>o</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ng</m:t>
                    </m:r>
                    <m:r>
                      <a:rPr lang="en-US" sz="3600" b="0" i="0" smtClean="0">
                        <a:solidFill>
                          <a:prstClr val="black"/>
                        </a:solidFill>
                        <a:latin typeface="Cambria Math" panose="02040503050406030204" pitchFamily="18" charset="0"/>
                      </a:rPr>
                      <m:t>ượ</m:t>
                    </m:r>
                    <m:r>
                      <m:rPr>
                        <m:sty m:val="p"/>
                      </m:rPr>
                      <a:rPr lang="en-US" sz="3600" b="0" i="0" smtClean="0">
                        <a:solidFill>
                          <a:prstClr val="black"/>
                        </a:solidFill>
                        <a:latin typeface="Cambria Math" panose="02040503050406030204" pitchFamily="18" charset="0"/>
                      </a:rPr>
                      <m:t>c</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c</m:t>
                    </m:r>
                    <m:r>
                      <a:rPr lang="en-US" sz="3600" b="0" i="0" smtClean="0">
                        <a:solidFill>
                          <a:prstClr val="black"/>
                        </a:solidFill>
                        <a:latin typeface="Cambria Math" panose="02040503050406030204" pitchFamily="18" charset="0"/>
                      </a:rPr>
                      <m:t>ủ</m:t>
                    </m:r>
                    <m:r>
                      <m:rPr>
                        <m:sty m:val="p"/>
                      </m:rPr>
                      <a:rPr lang="en-US" sz="3600" b="0" i="0" smtClean="0">
                        <a:solidFill>
                          <a:prstClr val="black"/>
                        </a:solidFill>
                        <a:latin typeface="Cambria Math" panose="02040503050406030204" pitchFamily="18" charset="0"/>
                      </a:rPr>
                      <m:t>a</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ph</m:t>
                    </m:r>
                    <m:r>
                      <a:rPr lang="en-US" sz="3600" b="0" i="0" smtClean="0">
                        <a:solidFill>
                          <a:prstClr val="black"/>
                        </a:solidFill>
                        <a:latin typeface="Cambria Math" panose="02040503050406030204" pitchFamily="18" charset="0"/>
                      </a:rPr>
                      <m:t>â</m:t>
                    </m:r>
                    <m:r>
                      <m:rPr>
                        <m:sty m:val="p"/>
                      </m:rPr>
                      <a:rPr lang="en-US" sz="3600" b="0" i="0" smtClean="0">
                        <a:solidFill>
                          <a:prstClr val="black"/>
                        </a:solidFill>
                        <a:latin typeface="Cambria Math" panose="02040503050406030204" pitchFamily="18" charset="0"/>
                      </a:rPr>
                      <m:t>n</m:t>
                    </m:r>
                    <m:r>
                      <a:rPr lang="en-US" sz="3600" b="0" i="0" smtClean="0">
                        <a:solidFill>
                          <a:prstClr val="black"/>
                        </a:solidFill>
                        <a:latin typeface="Cambria Math" panose="02040503050406030204" pitchFamily="18" charset="0"/>
                      </a:rPr>
                      <m:t> </m:t>
                    </m:r>
                    <m:r>
                      <m:rPr>
                        <m:sty m:val="p"/>
                      </m:rPr>
                      <a:rPr lang="en-US" sz="3600" b="0" i="0" smtClean="0">
                        <a:solidFill>
                          <a:prstClr val="black"/>
                        </a:solidFill>
                        <a:latin typeface="Cambria Math" panose="02040503050406030204" pitchFamily="18" charset="0"/>
                      </a:rPr>
                      <m:t>s</m:t>
                    </m:r>
                    <m:r>
                      <a:rPr lang="en-US" sz="3600" b="0" i="0" smtClean="0">
                        <a:solidFill>
                          <a:prstClr val="black"/>
                        </a:solidFill>
                        <a:latin typeface="Cambria Math" panose="02040503050406030204" pitchFamily="18" charset="0"/>
                      </a:rPr>
                      <m:t>ố </m:t>
                    </m:r>
                    <m:f>
                      <m:fPr>
                        <m:ctrlPr>
                          <a:rPr lang="en-US" sz="3600" i="1">
                            <a:solidFill>
                              <a:prstClr val="black"/>
                            </a:solidFill>
                            <a:latin typeface="Cambria Math" panose="02040503050406030204" pitchFamily="18" charset="0"/>
                          </a:rPr>
                        </m:ctrlPr>
                      </m:fPr>
                      <m:num>
                        <m:r>
                          <a:rPr lang="en-US" sz="3600" b="0" i="0" smtClean="0">
                            <a:solidFill>
                              <a:prstClr val="black"/>
                            </a:solidFill>
                            <a:latin typeface="Cambria Math" panose="02040503050406030204" pitchFamily="18" charset="0"/>
                          </a:rPr>
                          <m:t>1</m:t>
                        </m:r>
                      </m:num>
                      <m:den>
                        <m:r>
                          <a:rPr lang="en-US" sz="3600" b="0" i="0" smtClean="0">
                            <a:solidFill>
                              <a:prstClr val="black"/>
                            </a:solidFill>
                            <a:latin typeface="Cambria Math" panose="02040503050406030204" pitchFamily="18" charset="0"/>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23" name="TextBox 22">
                <a:extLst>
                  <a:ext uri="{FF2B5EF4-FFF2-40B4-BE49-F238E27FC236}">
                    <a16:creationId xmlns:a16="http://schemas.microsoft.com/office/drawing/2014/main" id="{CECF51BC-9B95-96C2-4AD0-E3200E8898FE}"/>
                  </a:ext>
                </a:extLst>
              </p:cNvPr>
              <p:cNvSpPr txBox="1">
                <a:spLocks noRot="1" noChangeAspect="1" noMove="1" noResize="1" noEditPoints="1" noAdjustHandles="1" noChangeArrowheads="1" noChangeShapeType="1" noTextEdit="1"/>
              </p:cNvSpPr>
              <p:nvPr/>
            </p:nvSpPr>
            <p:spPr>
              <a:xfrm>
                <a:off x="714375" y="5619750"/>
                <a:ext cx="10639425" cy="875753"/>
              </a:xfrm>
              <a:prstGeom prst="rect">
                <a:avLst/>
              </a:prstGeom>
              <a:blipFill>
                <a:blip r:embed="rId9"/>
                <a:stretch>
                  <a:fillRect l="-1718" b="-11111"/>
                </a:stretch>
              </a:blipFill>
            </p:spPr>
            <p:txBody>
              <a:bodyPr/>
              <a:lstStyle/>
              <a:p>
                <a:r>
                  <a:rPr lang="en-US">
                    <a:noFill/>
                  </a:rPr>
                  <a:t> </a:t>
                </a:r>
              </a:p>
            </p:txBody>
          </p:sp>
        </mc:Fallback>
      </mc:AlternateContent>
    </p:spTree>
    <p:extLst>
      <p:ext uri="{BB962C8B-B14F-4D97-AF65-F5344CB8AC3E}">
        <p14:creationId xmlns:p14="http://schemas.microsoft.com/office/powerpoint/2010/main" val="2813145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314811" y="272216"/>
            <a:ext cx="42469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Nhận</a:t>
            </a:r>
            <a:r>
              <a:rPr kumimoji="0" lang="en-US" altLang="zh-CN" sz="44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xét</a:t>
            </a:r>
            <a:endParaRPr kumimoji="0" lang="zh-CN" altLang="en-US" sz="44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A258FE23-BEF5-B1BB-E98A-F75DEB77E966}"/>
              </a:ext>
            </a:extLst>
          </p:cNvPr>
          <p:cNvPicPr>
            <a:picLocks noChangeAspect="1"/>
          </p:cNvPicPr>
          <p:nvPr/>
        </p:nvPicPr>
        <p:blipFill>
          <a:blip r:embed="rId5"/>
          <a:stretch>
            <a:fillRect/>
          </a:stretch>
        </p:blipFill>
        <p:spPr>
          <a:xfrm>
            <a:off x="495300" y="2062162"/>
            <a:ext cx="10958656" cy="1100138"/>
          </a:xfrm>
          <a:prstGeom prst="rect">
            <a:avLst/>
          </a:prstGeom>
        </p:spPr>
      </p:pic>
      <p:pic>
        <p:nvPicPr>
          <p:cNvPr id="11" name="Picture 10">
            <a:extLst>
              <a:ext uri="{FF2B5EF4-FFF2-40B4-BE49-F238E27FC236}">
                <a16:creationId xmlns:a16="http://schemas.microsoft.com/office/drawing/2014/main" id="{9740E49F-B570-14E2-11F0-85CCFB7298A1}"/>
              </a:ext>
            </a:extLst>
          </p:cNvPr>
          <p:cNvPicPr>
            <a:picLocks noChangeAspect="1"/>
          </p:cNvPicPr>
          <p:nvPr/>
        </p:nvPicPr>
        <p:blipFill>
          <a:blip r:embed="rId6"/>
          <a:stretch>
            <a:fillRect/>
          </a:stretch>
        </p:blipFill>
        <p:spPr>
          <a:xfrm>
            <a:off x="3071812" y="3614737"/>
            <a:ext cx="6155944" cy="1214438"/>
          </a:xfrm>
          <a:prstGeom prst="rect">
            <a:avLst/>
          </a:prstGeom>
        </p:spPr>
      </p:pic>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dụ</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cs"/>
                <a:sym typeface="微软雅黑" panose="020B0503020204020204" charset="-122"/>
              </a:endParaRPr>
            </a:p>
          </p:txBody>
        </p:sp>
      </p:gr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4">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mn-cs"/>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cs typeface="+mn-cs"/>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1" nodeType="clickEffect">
                                  <p:stCondLst>
                                    <p:cond delay="0"/>
                                  </p:stCondLst>
                                  <p:childTnLst>
                                    <p:animMotion origin="layout" path="M -1.04167E-6 -4.07407E-6 L 0.06315 0.40857 " pathEditMode="relative" rAng="0" ptsTypes="AA">
                                      <p:cBhvr>
                                        <p:cTn id="26" dur="2000" fill="hold"/>
                                        <p:tgtEl>
                                          <p:spTgt spid="37"/>
                                        </p:tgtEl>
                                        <p:attrNameLst>
                                          <p:attrName>ppt_x</p:attrName>
                                          <p:attrName>ppt_y</p:attrName>
                                        </p:attrNameLst>
                                      </p:cBhvr>
                                      <p:rCtr x="3151" y="20417"/>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down)">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E6D4B49F-46A0-1AEE-5279-4BE6486DBEBE}"/>
              </a:ext>
            </a:extLst>
          </p:cNvPr>
          <p:cNvPicPr>
            <a:picLocks noChangeAspect="1"/>
          </p:cNvPicPr>
          <p:nvPr/>
        </p:nvPicPr>
        <p:blipFill>
          <a:blip r:embed="rId7"/>
          <a:stretch>
            <a:fillRect/>
          </a:stretch>
        </p:blipFill>
        <p:spPr>
          <a:xfrm>
            <a:off x="5875997" y="3961180"/>
            <a:ext cx="6316003" cy="1774090"/>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682"/>
              </a:xfrm>
              <a:prstGeom prst="rect">
                <a:avLst/>
              </a:prstGeom>
              <a:noFill/>
            </p:spPr>
            <p:txBody>
              <a:bodyPr wrap="square">
                <a:spAutoFit/>
              </a:bodyPr>
              <a:lstStyle/>
              <a:p>
                <a:r>
                  <a:rPr lang="nl-NL" sz="3200" dirty="0">
                    <a:latin typeface="Cambria" panose="02040503050406030204" pitchFamily="18" charset="0"/>
                    <a:ea typeface="Cambria" panose="02040503050406030204" pitchFamily="18" charset="0"/>
                  </a:rPr>
                  <a:t>Nêu phân số đảo ngược của mỗi phân số sau: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3</m:t>
                        </m:r>
                      </m:num>
                      <m:den>
                        <m:r>
                          <a:rPr lang="nl-NL" sz="3200" i="1">
                            <a:latin typeface="Cambria Math" panose="02040503050406030204" pitchFamily="18" charset="0"/>
                          </a:rPr>
                          <m:t>4</m:t>
                        </m:r>
                      </m:den>
                    </m:f>
                  </m:oMath>
                </a14:m>
                <a:r>
                  <a:rPr lang="nl-NL" sz="3200" dirty="0">
                    <a:latin typeface="Cambria" panose="02040503050406030204" pitchFamily="18" charset="0"/>
                    <a:ea typeface="Cambria" panose="02040503050406030204" pitchFamily="18" charset="0"/>
                  </a:rPr>
                  <a:t> ;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10</m:t>
                        </m:r>
                      </m:num>
                      <m:den>
                        <m:r>
                          <a:rPr lang="nl-NL" sz="3200" i="1">
                            <a:latin typeface="Cambria Math" panose="02040503050406030204" pitchFamily="18" charset="0"/>
                          </a:rPr>
                          <m:t>3</m:t>
                        </m:r>
                      </m:den>
                    </m:f>
                  </m:oMath>
                </a14:m>
                <a:r>
                  <a:rPr lang="nl-NL" sz="3200" dirty="0">
                    <a:latin typeface="Cambria" panose="02040503050406030204" pitchFamily="18" charset="0"/>
                    <a:ea typeface="Cambria" panose="02040503050406030204" pitchFamily="18" charset="0"/>
                  </a:rPr>
                  <a:t> ;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2</m:t>
                        </m:r>
                      </m:num>
                      <m:den>
                        <m:r>
                          <a:rPr lang="nl-NL" sz="3200" i="1">
                            <a:latin typeface="Cambria Math" panose="02040503050406030204" pitchFamily="18" charset="0"/>
                          </a:rPr>
                          <m:t>5</m:t>
                        </m:r>
                      </m:den>
                    </m:f>
                  </m:oMath>
                </a14:m>
                <a:r>
                  <a:rPr lang="nl-NL"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1</m:t>
                        </m:r>
                      </m:num>
                      <m:den>
                        <m:r>
                          <a:rPr lang="nl-NL" sz="3200" i="1">
                            <a:latin typeface="Cambria Math" panose="02040503050406030204" pitchFamily="18" charset="0"/>
                          </a:rPr>
                          <m:t>4</m:t>
                        </m:r>
                      </m:den>
                    </m:f>
                  </m:oMath>
                </a14:m>
                <a:endParaRPr lang="en-US" sz="3200" dirty="0">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682"/>
              </a:xfrm>
              <a:prstGeom prst="rect">
                <a:avLst/>
              </a:prstGeom>
              <a:blipFill>
                <a:blip r:embed="rId7"/>
                <a:stretch>
                  <a:fillRect l="-1490" b="-9848"/>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1374098" y="193142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1374098" y="1931426"/>
                <a:ext cx="1901389" cy="1483932"/>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3006291" y="25329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3882553" y="195061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3882553" y="1950614"/>
                <a:ext cx="1901389" cy="1481239"/>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1393148" y="4036451"/>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10</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1393148" y="4036451"/>
                <a:ext cx="1901389" cy="1479123"/>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3025341" y="463796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3901603" y="405563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10</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3901603" y="4055639"/>
                <a:ext cx="1901389" cy="148393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E56123-5751-3D76-CA4C-8C80959E9837}"/>
                  </a:ext>
                </a:extLst>
              </p:cNvPr>
              <p:cNvSpPr txBox="1"/>
              <p:nvPr/>
            </p:nvSpPr>
            <p:spPr>
              <a:xfrm>
                <a:off x="5993723" y="1826651"/>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5</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2" name="TextBox 11">
                <a:extLst>
                  <a:ext uri="{FF2B5EF4-FFF2-40B4-BE49-F238E27FC236}">
                    <a16:creationId xmlns:a16="http://schemas.microsoft.com/office/drawing/2014/main" id="{60E56123-5751-3D76-CA4C-8C80959E9837}"/>
                  </a:ext>
                </a:extLst>
              </p:cNvPr>
              <p:cNvSpPr txBox="1">
                <a:spLocks noRot="1" noChangeAspect="1" noMove="1" noResize="1" noEditPoints="1" noAdjustHandles="1" noChangeArrowheads="1" noChangeShapeType="1" noTextEdit="1"/>
              </p:cNvSpPr>
              <p:nvPr/>
            </p:nvSpPr>
            <p:spPr>
              <a:xfrm>
                <a:off x="5993723" y="1826651"/>
                <a:ext cx="1901389" cy="1479123"/>
              </a:xfrm>
              <a:prstGeom prst="rect">
                <a:avLst/>
              </a:prstGeom>
              <a:blipFill>
                <a:blip r:embed="rId18"/>
                <a:stretch>
                  <a:fillRect/>
                </a:stretch>
              </a:blipFill>
            </p:spPr>
            <p:txBody>
              <a:bodyPr/>
              <a:lstStyle/>
              <a:p>
                <a:r>
                  <a:rPr lang="en-US">
                    <a:noFill/>
                  </a:rPr>
                  <a:t> </a:t>
                </a:r>
              </a:p>
            </p:txBody>
          </p:sp>
        </mc:Fallback>
      </mc:AlternateContent>
      <p:sp>
        <p:nvSpPr>
          <p:cNvPr id="13" name="Arrow: Right 12">
            <a:extLst>
              <a:ext uri="{FF2B5EF4-FFF2-40B4-BE49-F238E27FC236}">
                <a16:creationId xmlns:a16="http://schemas.microsoft.com/office/drawing/2014/main" id="{A84008B7-BC31-C45B-87CB-F515F58F9813}"/>
              </a:ext>
            </a:extLst>
          </p:cNvPr>
          <p:cNvSpPr/>
          <p:nvPr/>
        </p:nvSpPr>
        <p:spPr>
          <a:xfrm>
            <a:off x="7625916" y="242816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1A99B75-9A04-B04C-4438-6E1DDC36928F}"/>
                  </a:ext>
                </a:extLst>
              </p:cNvPr>
              <p:cNvSpPr txBox="1"/>
              <p:nvPr/>
            </p:nvSpPr>
            <p:spPr>
              <a:xfrm>
                <a:off x="8502178" y="1845839"/>
                <a:ext cx="1901389" cy="15389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2</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5" name="TextBox 14">
                <a:extLst>
                  <a:ext uri="{FF2B5EF4-FFF2-40B4-BE49-F238E27FC236}">
                    <a16:creationId xmlns:a16="http://schemas.microsoft.com/office/drawing/2014/main" id="{11A99B75-9A04-B04C-4438-6E1DDC36928F}"/>
                  </a:ext>
                </a:extLst>
              </p:cNvPr>
              <p:cNvSpPr txBox="1">
                <a:spLocks noRot="1" noChangeAspect="1" noMove="1" noResize="1" noEditPoints="1" noAdjustHandles="1" noChangeArrowheads="1" noChangeShapeType="1" noTextEdit="1"/>
              </p:cNvSpPr>
              <p:nvPr/>
            </p:nvSpPr>
            <p:spPr>
              <a:xfrm>
                <a:off x="8502178" y="1845839"/>
                <a:ext cx="1901389" cy="153894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2D80E0-CD39-FAC4-AC75-0B262DD805A7}"/>
                  </a:ext>
                </a:extLst>
              </p:cNvPr>
              <p:cNvSpPr txBox="1"/>
              <p:nvPr/>
            </p:nvSpPr>
            <p:spPr>
              <a:xfrm>
                <a:off x="6050873" y="4255526"/>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6" name="TextBox 15">
                <a:extLst>
                  <a:ext uri="{FF2B5EF4-FFF2-40B4-BE49-F238E27FC236}">
                    <a16:creationId xmlns:a16="http://schemas.microsoft.com/office/drawing/2014/main" id="{2C2D80E0-CD39-FAC4-AC75-0B262DD805A7}"/>
                  </a:ext>
                </a:extLst>
              </p:cNvPr>
              <p:cNvSpPr txBox="1">
                <a:spLocks noRot="1" noChangeAspect="1" noMove="1" noResize="1" noEditPoints="1" noAdjustHandles="1" noChangeArrowheads="1" noChangeShapeType="1" noTextEdit="1"/>
              </p:cNvSpPr>
              <p:nvPr/>
            </p:nvSpPr>
            <p:spPr>
              <a:xfrm>
                <a:off x="6050873" y="4255526"/>
                <a:ext cx="1901389" cy="1479123"/>
              </a:xfrm>
              <a:prstGeom prst="rect">
                <a:avLst/>
              </a:prstGeom>
              <a:blipFill>
                <a:blip r:embed="rId20"/>
                <a:stretch>
                  <a:fillRect/>
                </a:stretch>
              </a:blipFill>
            </p:spPr>
            <p:txBody>
              <a:bodyPr/>
              <a:lstStyle/>
              <a:p>
                <a:r>
                  <a:rPr lang="en-US">
                    <a:noFill/>
                  </a:rPr>
                  <a:t> </a:t>
                </a:r>
              </a:p>
            </p:txBody>
          </p:sp>
        </mc:Fallback>
      </mc:AlternateContent>
      <p:sp>
        <p:nvSpPr>
          <p:cNvPr id="17" name="Arrow: Right 16">
            <a:extLst>
              <a:ext uri="{FF2B5EF4-FFF2-40B4-BE49-F238E27FC236}">
                <a16:creationId xmlns:a16="http://schemas.microsoft.com/office/drawing/2014/main" id="{F7AB9B5F-E882-9383-AB06-D2FCC16BEE4F}"/>
              </a:ext>
            </a:extLst>
          </p:cNvPr>
          <p:cNvSpPr/>
          <p:nvPr/>
        </p:nvSpPr>
        <p:spPr>
          <a:xfrm>
            <a:off x="7683066" y="48570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573CFE-E26F-8472-EF83-266C3945ED4E}"/>
                  </a:ext>
                </a:extLst>
              </p:cNvPr>
              <p:cNvSpPr txBox="1"/>
              <p:nvPr/>
            </p:nvSpPr>
            <p:spPr>
              <a:xfrm>
                <a:off x="8559328" y="4274714"/>
                <a:ext cx="1901389" cy="1476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18" name="TextBox 17">
                <a:extLst>
                  <a:ext uri="{FF2B5EF4-FFF2-40B4-BE49-F238E27FC236}">
                    <a16:creationId xmlns:a16="http://schemas.microsoft.com/office/drawing/2014/main" id="{FD573CFE-E26F-8472-EF83-266C3945ED4E}"/>
                  </a:ext>
                </a:extLst>
              </p:cNvPr>
              <p:cNvSpPr txBox="1">
                <a:spLocks noRot="1" noChangeAspect="1" noMove="1" noResize="1" noEditPoints="1" noAdjustHandles="1" noChangeArrowheads="1" noChangeShapeType="1" noTextEdit="1"/>
              </p:cNvSpPr>
              <p:nvPr/>
            </p:nvSpPr>
            <p:spPr>
              <a:xfrm>
                <a:off x="8559328" y="4274714"/>
                <a:ext cx="1901389" cy="1476430"/>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subTnLst>
                                    <p:audio>
                                      <p:cMediaNode>
                                        <p:cTn display="0" masterRel="sameClick">
                                          <p:stCondLst>
                                            <p:cond evt="begin" delay="0">
                                              <p:tn val="55"/>
                                            </p:cond>
                                          </p:stCondLst>
                                          <p:endCondLst>
                                            <p:cond evt="onStopAudio" delay="0">
                                              <p:tgtEl>
                                                <p:sldTgt/>
                                              </p:tgtEl>
                                            </p:cond>
                                          </p:endCondLst>
                                        </p:cTn>
                                        <p:tgtEl>
                                          <p:sndTgt r:embed="rId4" name="chimes.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12" grpId="0"/>
      <p:bldP spid="13" grpId="0" animBg="1"/>
      <p:bldP spid="15" grpId="0"/>
      <p:bldP spid="16" grpId="0"/>
      <p:bldP spid="17"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685</Words>
  <Application>Microsoft Office PowerPoint</Application>
  <PresentationFormat>Widescreen</PresentationFormat>
  <Paragraphs>87</Paragraphs>
  <Slides>17</Slides>
  <Notes>16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17</vt:i4>
      </vt:variant>
    </vt:vector>
  </HeadingPairs>
  <TitlesOfParts>
    <vt:vector size="35" baseType="lpstr">
      <vt:lpstr>微软雅黑</vt:lpstr>
      <vt:lpstr>宋体</vt:lpstr>
      <vt:lpstr>#9Slide07 SVNErika Ormig</vt:lpstr>
      <vt:lpstr>Arial</vt:lpstr>
      <vt:lpstr>Calibri</vt:lpstr>
      <vt:lpstr>Calibri Light</vt:lpstr>
      <vt:lpstr>Cambria</vt:lpstr>
      <vt:lpstr>Cambria Math</vt:lpstr>
      <vt:lpstr>Century Gothic</vt:lpstr>
      <vt:lpstr>等线</vt:lpstr>
      <vt:lpstr>等线 Light</vt:lpstr>
      <vt:lpstr>DFPOP1-W9</vt:lpstr>
      <vt:lpstr>Times New Roman</vt:lpstr>
      <vt:lpstr>UTM Avo</vt:lpstr>
      <vt:lpstr>UTM Loko</vt:lpstr>
      <vt:lpstr>汉仪铸字木头人W</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15</cp:revision>
  <dcterms:created xsi:type="dcterms:W3CDTF">2024-03-07T15:57:46Z</dcterms:created>
  <dcterms:modified xsi:type="dcterms:W3CDTF">2024-04-08T05:32:09Z</dcterms:modified>
</cp:coreProperties>
</file>