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0" r:id="rId2"/>
    <p:sldId id="284" r:id="rId3"/>
    <p:sldId id="288" r:id="rId4"/>
    <p:sldId id="289" r:id="rId5"/>
    <p:sldId id="290" r:id="rId6"/>
    <p:sldId id="291" r:id="rId7"/>
    <p:sldId id="292" r:id="rId8"/>
    <p:sldId id="294" r:id="rId9"/>
    <p:sldId id="285" r:id="rId10"/>
    <p:sldId id="310" r:id="rId11"/>
    <p:sldId id="312" r:id="rId12"/>
    <p:sldId id="4411" r:id="rId13"/>
    <p:sldId id="311" r:id="rId14"/>
    <p:sldId id="308" r:id="rId15"/>
    <p:sldId id="305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F0862-B1C3-42F5-99FA-E5FA3E66A7F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3E7B0-FEC4-4E0B-9F89-502C35267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527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80066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32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061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01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74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9728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7C0AE1-E57D-C3CC-A332-3D25564872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6" y="171058"/>
            <a:ext cx="1426001" cy="1426001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88481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9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slide" Target="slide7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EC16B3-F309-83E8-EFFF-D47B767C39C7}"/>
                  </a:ext>
                </a:extLst>
              </p:cNvPr>
              <p:cNvSpPr txBox="1"/>
              <p:nvPr/>
            </p:nvSpPr>
            <p:spPr>
              <a:xfrm>
                <a:off x="1111045" y="1061884"/>
                <a:ext cx="10382865" cy="5044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nl-NL" sz="4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Chú Toàn đã bán được số ki-lô-gam cà phê là: </a:t>
                </a:r>
                <a:endPara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440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Chú Toàn còn lại số ki-lô-gam cà phê là:           660 - 440 = 220 (kg)</a:t>
                </a:r>
                <a:endPara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220 kg cà phê</a:t>
                </a:r>
                <a:endPara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EC16B3-F309-83E8-EFFF-D47B767C3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45" y="1061884"/>
                <a:ext cx="10382865" cy="5044138"/>
              </a:xfrm>
              <a:prstGeom prst="rect">
                <a:avLst/>
              </a:prstGeom>
              <a:blipFill>
                <a:blip r:embed="rId2"/>
                <a:stretch>
                  <a:fillRect t="-2174" r="-5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2625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nhà vườn trồng rau sạch có tổng diện tích 360 m</a:t>
                </a:r>
                <a:r>
                  <a:rPr lang="vi-VN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Trong đó diện tích trồng cà rốt chiếm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tổng diện tích, diện tích trồng dưa chuột chiếm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tổng diện tích.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Tính diện tích trồng cà rốt.</a:t>
                </a:r>
              </a:p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Tính diện tích trồng dưa chuột.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2625591"/>
              </a:xfrm>
              <a:prstGeom prst="rect">
                <a:avLst/>
              </a:prstGeom>
              <a:blipFill>
                <a:blip r:embed="rId2"/>
                <a:stretch>
                  <a:fillRect l="-1333" t="-2552" r="-1333" b="-5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9CE0D89-AAF0-6EAF-0B29-AB6E1F2CC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864" y="3426070"/>
            <a:ext cx="5662766" cy="25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EC16B3-F309-83E8-EFFF-D47B767C39C7}"/>
                  </a:ext>
                </a:extLst>
              </p:cNvPr>
              <p:cNvSpPr txBox="1"/>
              <p:nvPr/>
            </p:nvSpPr>
            <p:spPr>
              <a:xfrm>
                <a:off x="963561" y="904568"/>
                <a:ext cx="10382865" cy="432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Diện tích trồng cà rốt là:</a:t>
                </a:r>
              </a:p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90 (</a:t>
                </a:r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Diện tích trồng dưa chuột là:</a:t>
                </a:r>
              </a:p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180 (</a:t>
                </a:r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a) 90 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2 </a:t>
                </a:r>
                <a:r>
                  <a:rPr lang="vi-VN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b) 180 m</a:t>
                </a:r>
                <a:r>
                  <a:rPr lang="vi-VN" sz="40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EC16B3-F309-83E8-EFFF-D47B767C3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904568"/>
                <a:ext cx="10382865" cy="4326954"/>
              </a:xfrm>
              <a:prstGeom prst="rect">
                <a:avLst/>
              </a:prstGeom>
              <a:blipFill>
                <a:blip r:embed="rId2"/>
                <a:stretch>
                  <a:fillRect t="-2535" r="-1116" b="-5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206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Quãng đường dài 84 km, một ô tô đã đi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quãng đường. Hỏi ô tô còn phải đi bao nhiêu ki-lô-mét nữa thì đi hết quãng đường đó?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4405"/>
              </a:xfrm>
              <a:prstGeom prst="rect">
                <a:avLst/>
              </a:prstGeom>
              <a:blipFill>
                <a:blip r:embed="rId2"/>
                <a:stretch>
                  <a:fillRect l="-1333" r="-1333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B951AC0-CA59-1D09-C6AB-2DC908484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72" y="2274608"/>
            <a:ext cx="4196990" cy="29143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A26EF3-CBD9-91B3-9544-9979BE5630CE}"/>
                  </a:ext>
                </a:extLst>
              </p:cNvPr>
              <p:cNvSpPr txBox="1"/>
              <p:nvPr/>
            </p:nvSpPr>
            <p:spPr>
              <a:xfrm>
                <a:off x="747252" y="2251587"/>
                <a:ext cx="6744929" cy="374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nl-NL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Quãng đường ô tô đã đi là: 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84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63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km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Quãng đường ô tô còn phải đi để hết quãng đường đó là: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84 - 63 = 21 (km)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Đáp số: 21 km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A26EF3-CBD9-91B3-9544-9979BE563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52" y="2251587"/>
                <a:ext cx="6744929" cy="3743397"/>
              </a:xfrm>
              <a:prstGeom prst="rect">
                <a:avLst/>
              </a:prstGeom>
              <a:blipFill>
                <a:blip r:embed="rId4"/>
                <a:stretch>
                  <a:fillRect l="-90" t="-2117" r="-2260" b="-4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977382" y="1008144"/>
                <a:ext cx="4533612" cy="129259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/>
                        </m:ctrlPr>
                      </m:fPr>
                      <m:num>
                        <m:r>
                          <a:rPr lang="nl-NL" sz="5400" i="1"/>
                          <m:t>2</m:t>
                        </m:r>
                      </m:num>
                      <m:den>
                        <m:r>
                          <a:rPr lang="nl-NL" sz="5400" i="1"/>
                          <m:t>5</m:t>
                        </m:r>
                      </m:den>
                    </m:f>
                  </m:oMath>
                </a14:m>
                <a:r>
                  <a:rPr lang="nl-NL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của 30 tấn là:</a:t>
                </a:r>
                <a:endParaRPr kumimoji="0" lang="en-US" sz="287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382" y="1008144"/>
                <a:ext cx="4533612" cy="1292598"/>
              </a:xfrm>
              <a:prstGeom prst="rect">
                <a:avLst/>
              </a:prstGeom>
              <a:blipFill>
                <a:blip r:embed="rId6"/>
                <a:stretch>
                  <a:fillRect r="-686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6825760" y="3133725"/>
                <a:ext cx="3558988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12 </m:t>
                      </m:r>
                      <m:r>
                        <m:rPr>
                          <m:sty m:val="p"/>
                        </m:rP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t</m:t>
                      </m:r>
                      <m: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ấ</m:t>
                      </m:r>
                      <m:r>
                        <m:rPr>
                          <m:sty m:val="p"/>
                        </m:rP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n</m:t>
                      </m:r>
                    </m:oMath>
                  </m:oMathPara>
                </a14:m>
                <a:endParaRPr kumimoji="0" lang="en-US" sz="880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760" y="3133725"/>
                <a:ext cx="3558988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89185" y="1107390"/>
                <a:ext cx="4055919" cy="11573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/>
                        </m:ctrlPr>
                      </m:fPr>
                      <m:num>
                        <m:r>
                          <a:rPr lang="nl-NL" sz="4800" i="1"/>
                          <m:t>2</m:t>
                        </m:r>
                      </m:num>
                      <m:den>
                        <m:r>
                          <a:rPr lang="nl-NL" sz="4800" i="1"/>
                          <m:t>7</m:t>
                        </m:r>
                      </m:den>
                    </m:f>
                  </m:oMath>
                </a14:m>
                <a:r>
                  <a:rPr lang="nl-NL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của 21 tấn là:</a:t>
                </a:r>
                <a:endParaRPr kumimoji="0" lang="en-US" sz="239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185" y="1107390"/>
                <a:ext cx="4055919" cy="1157305"/>
              </a:xfrm>
              <a:prstGeom prst="rect">
                <a:avLst/>
              </a:prstGeom>
              <a:blipFill>
                <a:blip r:embed="rId6"/>
                <a:stretch>
                  <a:fillRect r="-616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138348" y="3429000"/>
                <a:ext cx="2933815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6 </m:t>
                      </m:r>
                      <m:r>
                        <m:rPr>
                          <m:sty m:val="p"/>
                        </m:rP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t</m:t>
                      </m:r>
                      <m: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ấ</m:t>
                      </m:r>
                      <m:r>
                        <m:rPr>
                          <m:sty m:val="p"/>
                        </m:rP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n</m:t>
                      </m:r>
                    </m:oMath>
                  </m:oMathPara>
                </a14:m>
                <a:endParaRPr kumimoji="0" lang="en-US" sz="880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348" y="3429000"/>
                <a:ext cx="2933815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89188" y="1107390"/>
                <a:ext cx="4055919" cy="11592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/>
                        </m:ctrlPr>
                      </m:fPr>
                      <m:num>
                        <m:r>
                          <a:rPr lang="nl-NL" sz="4800" i="1"/>
                          <m:t>3</m:t>
                        </m:r>
                      </m:num>
                      <m:den>
                        <m:r>
                          <a:rPr lang="nl-NL" sz="4800" i="1"/>
                          <m:t>8</m:t>
                        </m:r>
                      </m:den>
                    </m:f>
                  </m:oMath>
                </a14:m>
                <a:r>
                  <a:rPr lang="nl-NL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của 40 tấn là:</a:t>
                </a:r>
                <a:endParaRPr kumimoji="0" lang="en-US" sz="166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188" y="1107390"/>
                <a:ext cx="4055919" cy="1159228"/>
              </a:xfrm>
              <a:prstGeom prst="rect">
                <a:avLst/>
              </a:prstGeom>
              <a:blipFill>
                <a:blip r:embed="rId6"/>
                <a:stretch>
                  <a:fillRect r="-616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025785" y="2990850"/>
                <a:ext cx="3558988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15 </m:t>
                      </m:r>
                      <m:r>
                        <m:rPr>
                          <m:sty m:val="p"/>
                        </m:rP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t</m:t>
                      </m:r>
                      <m: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ấ</m:t>
                      </m:r>
                      <m:r>
                        <m:rPr>
                          <m:sty m:val="p"/>
                        </m:rPr>
                        <a:rPr kumimoji="0" lang="en-US" sz="8800" b="0" i="0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n</m:t>
                      </m:r>
                    </m:oMath>
                  </m:oMathPara>
                </a14:m>
                <a:endParaRPr kumimoji="0" lang="en-US" sz="880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785" y="2990850"/>
                <a:ext cx="3558988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9" y="585019"/>
                <a:ext cx="9556034" cy="1788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Nhà chú Toàn thu hoạch được 660 kg cà phê. Chú Toàn đã bán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/>
                        </m:ctrlPr>
                      </m:fPr>
                      <m:num>
                        <m:r>
                          <a:rPr lang="nl-NL" sz="3200" b="1" i="1"/>
                          <m:t>𝟐</m:t>
                        </m:r>
                      </m:num>
                      <m:den>
                        <m:r>
                          <a:rPr lang="nl-NL" sz="3200" b="1" i="1"/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cà phê đó.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chú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Toàn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-gam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phê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9" y="585019"/>
                <a:ext cx="9556034" cy="1788567"/>
              </a:xfrm>
              <a:prstGeom prst="rect">
                <a:avLst/>
              </a:prstGeom>
              <a:blipFill>
                <a:blip r:embed="rId2"/>
                <a:stretch>
                  <a:fillRect l="-1659" t="-4437" r="-1659" b="-10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3C86BE0-3BB5-55C4-C750-A96E9DED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219" y="2455116"/>
            <a:ext cx="8014672" cy="35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456</Words>
  <Application>Microsoft Office PowerPoint</Application>
  <PresentationFormat>Widescreen</PresentationFormat>
  <Paragraphs>60</Paragraphs>
  <Slides>16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Cambria Math</vt:lpstr>
      <vt:lpstr>UTM Avo</vt:lpstr>
      <vt:lpstr>UTM Beautiful Caps</vt:lpstr>
      <vt:lpstr>UTM Mabella</vt:lpstr>
      <vt:lpstr>Wingdings</vt:lpstr>
      <vt:lpstr>Office 主题​​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2024-03-07T14:00:58Z</dcterms:created>
  <dcterms:modified xsi:type="dcterms:W3CDTF">2024-03-07T15:57:11Z</dcterms:modified>
</cp:coreProperties>
</file>