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Lst>
  <p:notesMasterIdLst>
    <p:notesMasterId r:id="rId28"/>
  </p:notesMasterIdLst>
  <p:sldIdLst>
    <p:sldId id="430" r:id="rId4"/>
    <p:sldId id="306" r:id="rId5"/>
    <p:sldId id="258" r:id="rId6"/>
    <p:sldId id="271" r:id="rId7"/>
    <p:sldId id="302" r:id="rId8"/>
    <p:sldId id="421" r:id="rId9"/>
    <p:sldId id="259" r:id="rId10"/>
    <p:sldId id="425" r:id="rId11"/>
    <p:sldId id="2660" r:id="rId12"/>
    <p:sldId id="2661" r:id="rId13"/>
    <p:sldId id="422" r:id="rId14"/>
    <p:sldId id="2662" r:id="rId15"/>
    <p:sldId id="2663" r:id="rId16"/>
    <p:sldId id="2664" r:id="rId17"/>
    <p:sldId id="2665" r:id="rId18"/>
    <p:sldId id="427" r:id="rId19"/>
    <p:sldId id="428" r:id="rId20"/>
    <p:sldId id="2666" r:id="rId21"/>
    <p:sldId id="2667" r:id="rId22"/>
    <p:sldId id="2668" r:id="rId23"/>
    <p:sldId id="2669" r:id="rId24"/>
    <p:sldId id="280" r:id="rId25"/>
    <p:sldId id="2670" r:id="rId26"/>
    <p:sldId id="4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4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16AC9-BA71-4411-A2CE-8A143FF8D67E}"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3383B-7E92-4D53-8024-A1A995BDBB89}" type="slidenum">
              <a:rPr lang="en-US" smtClean="0"/>
              <a:t>‹#›</a:t>
            </a:fld>
            <a:endParaRPr lang="en-US"/>
          </a:p>
        </p:txBody>
      </p:sp>
    </p:spTree>
    <p:extLst>
      <p:ext uri="{BB962C8B-B14F-4D97-AF65-F5344CB8AC3E}">
        <p14:creationId xmlns:p14="http://schemas.microsoft.com/office/powerpoint/2010/main" val="13273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3272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228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848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02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93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766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0555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1998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5408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339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01/02/2024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2984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01/02/2024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93485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01/02/2024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318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01/02/2024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961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01/02/2024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433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658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01/02/2024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28951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493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01/02/2024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5554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202103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5493525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946285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156001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6735140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588683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48982431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3222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346870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26958186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2849118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extLst>
      <p:ext uri="{BB962C8B-B14F-4D97-AF65-F5344CB8AC3E}">
        <p14:creationId xmlns:p14="http://schemas.microsoft.com/office/powerpoint/2010/main" val="427605106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8602330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9796929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2871121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74159384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53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296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837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424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6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00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01/02/2024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250446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t>2024/2/1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1865851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xml"/><Relationship Id="rId7" Type="http://schemas.openxmlformats.org/officeDocument/2006/relationships/image" Target="../media/image23.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7.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7E1FD8-3C46-D337-18D8-DC16F93D7B5F}"/>
              </a:ext>
            </a:extLst>
          </p:cNvPr>
          <p:cNvPicPr>
            <a:picLocks noChangeAspect="1"/>
          </p:cNvPicPr>
          <p:nvPr/>
        </p:nvPicPr>
        <p:blipFill>
          <a:blip r:embed="rId4"/>
          <a:stretch>
            <a:fillRect/>
          </a:stretch>
        </p:blipFill>
        <p:spPr>
          <a:xfrm>
            <a:off x="2251418" y="516978"/>
            <a:ext cx="6736664" cy="890093"/>
          </a:xfrm>
          <a:prstGeom prst="rect">
            <a:avLst/>
          </a:prstGeom>
        </p:spPr>
      </p:pic>
      <p:sp>
        <p:nvSpPr>
          <p:cNvPr id="7" name="TextBox 6">
            <a:extLst>
              <a:ext uri="{FF2B5EF4-FFF2-40B4-BE49-F238E27FC236}">
                <a16:creationId xmlns:a16="http://schemas.microsoft.com/office/drawing/2014/main" id="{BF6C8FDF-8918-54ED-1E65-1C5B4EB0F087}"/>
              </a:ext>
            </a:extLst>
          </p:cNvPr>
          <p:cNvSpPr txBox="1"/>
          <p:nvPr/>
        </p:nvSpPr>
        <p:spPr>
          <a:xfrm>
            <a:off x="3810000" y="1438274"/>
            <a:ext cx="4514850" cy="707886"/>
          </a:xfrm>
          <a:prstGeom prst="rect">
            <a:avLst/>
          </a:prstGeom>
          <a:noFill/>
        </p:spPr>
        <p:txBody>
          <a:bodyPr wrap="square" rtlCol="0">
            <a:spAutoFit/>
          </a:bodyPr>
          <a:lstStyle/>
          <a:p>
            <a:r>
              <a:rPr lang="en-US" sz="4000" dirty="0" err="1">
                <a:latin typeface="Nunito black" pitchFamily="2" charset="0"/>
              </a:rPr>
              <a:t>Bài</a:t>
            </a:r>
            <a:r>
              <a:rPr lang="en-US" sz="4000" dirty="0">
                <a:latin typeface="Nunito black" pitchFamily="2" charset="0"/>
              </a:rPr>
              <a:t> 28: </a:t>
            </a:r>
            <a:r>
              <a:rPr lang="en-US" sz="4000" dirty="0" err="1">
                <a:latin typeface="Nunito black" pitchFamily="2" charset="0"/>
              </a:rPr>
              <a:t>Tiết</a:t>
            </a:r>
            <a:r>
              <a:rPr lang="en-US" sz="4000" dirty="0">
                <a:latin typeface="Nunito black" pitchFamily="2" charset="0"/>
              </a:rPr>
              <a:t> 1, 2</a:t>
            </a:r>
          </a:p>
        </p:txBody>
      </p:sp>
      <p:pic>
        <p:nvPicPr>
          <p:cNvPr id="16" name="Picture 15">
            <a:extLst>
              <a:ext uri="{FF2B5EF4-FFF2-40B4-BE49-F238E27FC236}">
                <a16:creationId xmlns:a16="http://schemas.microsoft.com/office/drawing/2014/main" id="{EB9CD951-6D70-8765-2E1B-80EFFE94CD56}"/>
              </a:ext>
            </a:extLst>
          </p:cNvPr>
          <p:cNvPicPr>
            <a:picLocks noChangeAspect="1"/>
          </p:cNvPicPr>
          <p:nvPr/>
        </p:nvPicPr>
        <p:blipFill>
          <a:blip r:embed="rId5"/>
          <a:stretch>
            <a:fillRect/>
          </a:stretch>
        </p:blipFill>
        <p:spPr>
          <a:xfrm>
            <a:off x="2733778" y="2063037"/>
            <a:ext cx="6419644" cy="1798476"/>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
        <p:nvSpPr>
          <p:cNvPr id="3" name="Rectangle: Rounded Corners 2">
            <a:extLst>
              <a:ext uri="{FF2B5EF4-FFF2-40B4-BE49-F238E27FC236}">
                <a16:creationId xmlns:a16="http://schemas.microsoft.com/office/drawing/2014/main" id="{E33F328D-AB22-7C90-922B-06AA44DC5452}"/>
              </a:ext>
            </a:extLst>
          </p:cNvPr>
          <p:cNvSpPr/>
          <p:nvPr/>
        </p:nvSpPr>
        <p:spPr>
          <a:xfrm>
            <a:off x="666670" y="590799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54C016D9-D8E8-41CE-E680-F1F43DDBD3F7}"/>
              </a:ext>
            </a:extLst>
          </p:cNvPr>
          <p:cNvSpPr/>
          <p:nvPr/>
        </p:nvSpPr>
        <p:spPr>
          <a:xfrm>
            <a:off x="364530" y="851457"/>
            <a:ext cx="11663680" cy="1863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a16="http://schemas.microsoft.com/office/drawing/2014/main" id="{4152547F-03AA-2D67-F255-26FBD59FF066}"/>
              </a:ext>
            </a:extLst>
          </p:cNvPr>
          <p:cNvSpPr/>
          <p:nvPr/>
        </p:nvSpPr>
        <p:spPr>
          <a:xfrm>
            <a:off x="126527" y="70738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a16="http://schemas.microsoft.com/office/drawing/2014/main" id="{46DC9480-FC6D-707B-3291-B2800F53D44C}"/>
              </a:ext>
            </a:extLst>
          </p:cNvPr>
          <p:cNvSpPr/>
          <p:nvPr/>
        </p:nvSpPr>
        <p:spPr>
          <a:xfrm>
            <a:off x="335955" y="2842182"/>
            <a:ext cx="11663680" cy="1101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1B6A4911-BAF1-9C21-B0FA-72CCF8FB92AC}"/>
              </a:ext>
            </a:extLst>
          </p:cNvPr>
          <p:cNvSpPr/>
          <p:nvPr/>
        </p:nvSpPr>
        <p:spPr>
          <a:xfrm>
            <a:off x="97952" y="2698108"/>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a16="http://schemas.microsoft.com/office/drawing/2014/main" id="{F33D5783-F1F8-95E0-0BC2-0B6FDF8C7653}"/>
              </a:ext>
            </a:extLst>
          </p:cNvPr>
          <p:cNvSpPr/>
          <p:nvPr/>
        </p:nvSpPr>
        <p:spPr>
          <a:xfrm>
            <a:off x="326430" y="3994707"/>
            <a:ext cx="11663680" cy="1615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613EBF81-23A3-970D-DD31-8EE7E7EE4F9F}"/>
              </a:ext>
            </a:extLst>
          </p:cNvPr>
          <p:cNvSpPr/>
          <p:nvPr/>
        </p:nvSpPr>
        <p:spPr>
          <a:xfrm>
            <a:off x="88427" y="385063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3478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4" name="Group 3">
            <a:extLst>
              <a:ext uri="{FF2B5EF4-FFF2-40B4-BE49-F238E27FC236}">
                <a16:creationId xmlns:a16="http://schemas.microsoft.com/office/drawing/2014/main" id="{E2E42FCC-B779-3104-B689-1C2E313ACB37}"/>
              </a:ext>
            </a:extLst>
          </p:cNvPr>
          <p:cNvGrpSpPr/>
          <p:nvPr/>
        </p:nvGrpSpPr>
        <p:grpSpPr>
          <a:xfrm>
            <a:off x="2918974" y="843306"/>
            <a:ext cx="3540234" cy="625703"/>
            <a:chOff x="1053394" y="206467"/>
            <a:chExt cx="2880723" cy="432581"/>
          </a:xfrm>
        </p:grpSpPr>
        <p:sp>
          <p:nvSpPr>
            <p:cNvPr id="5" name="Rectangle: Rounded Corners 43">
              <a:extLst>
                <a:ext uri="{FF2B5EF4-FFF2-40B4-BE49-F238E27FC236}">
                  <a16:creationId xmlns:a16="http://schemas.microsoft.com/office/drawing/2014/main" id="{27353C6A-1E69-A3AB-B0BE-664BA71D42A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8BB2DF3C-6EBE-E9A7-E162-166656C7E282}"/>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A4BAD8A3-6CFA-9127-72E0-FADCEDD6C06C}"/>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103068" y="791075"/>
            <a:ext cx="667016" cy="744576"/>
          </a:xfrm>
          <a:prstGeom prst="rect">
            <a:avLst/>
          </a:prstGeom>
        </p:spPr>
      </p:pic>
      <p:sp>
        <p:nvSpPr>
          <p:cNvPr id="8" name="Rectangle 7">
            <a:extLst>
              <a:ext uri="{FF2B5EF4-FFF2-40B4-BE49-F238E27FC236}">
                <a16:creationId xmlns:a16="http://schemas.microsoft.com/office/drawing/2014/main" id="{E8FA8CBB-55A9-44A8-0FE7-DD9AAA37EB17}"/>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9" name="Picture 8">
            <a:extLst>
              <a:ext uri="{FF2B5EF4-FFF2-40B4-BE49-F238E27FC236}">
                <a16:creationId xmlns:a16="http://schemas.microsoft.com/office/drawing/2014/main" id="{95941F9E-C4C6-D6A3-E041-2A2267E037EE}"/>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0" name="Group 9">
            <a:extLst>
              <a:ext uri="{FF2B5EF4-FFF2-40B4-BE49-F238E27FC236}">
                <a16:creationId xmlns:a16="http://schemas.microsoft.com/office/drawing/2014/main" id="{7B1E129B-E072-77C7-1BDB-5D24DB9C5093}"/>
              </a:ext>
            </a:extLst>
          </p:cNvPr>
          <p:cNvGrpSpPr/>
          <p:nvPr/>
        </p:nvGrpSpPr>
        <p:grpSpPr>
          <a:xfrm rot="260226">
            <a:off x="3563417" y="4760395"/>
            <a:ext cx="5283322" cy="2099654"/>
            <a:chOff x="561349" y="4544613"/>
            <a:chExt cx="4171068" cy="1648917"/>
          </a:xfrm>
        </p:grpSpPr>
        <p:pic>
          <p:nvPicPr>
            <p:cNvPr id="11" name="Picture 10">
              <a:extLst>
                <a:ext uri="{FF2B5EF4-FFF2-40B4-BE49-F238E27FC236}">
                  <a16:creationId xmlns:a16="http://schemas.microsoft.com/office/drawing/2014/main" id="{BD94E7C9-628B-1615-21DB-CB241647344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2" name="Picture 11">
              <a:extLst>
                <a:ext uri="{FF2B5EF4-FFF2-40B4-BE49-F238E27FC236}">
                  <a16:creationId xmlns:a16="http://schemas.microsoft.com/office/drawing/2014/main" id="{9C098B59-2841-DFC4-3171-6E9B9FE6E07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3" name="Picture 12">
              <a:extLst>
                <a:ext uri="{FF2B5EF4-FFF2-40B4-BE49-F238E27FC236}">
                  <a16:creationId xmlns:a16="http://schemas.microsoft.com/office/drawing/2014/main" id="{CF2F1127-4980-CDB3-B640-51C84A66353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4" name="Picture 13">
              <a:extLst>
                <a:ext uri="{FF2B5EF4-FFF2-40B4-BE49-F238E27FC236}">
                  <a16:creationId xmlns:a16="http://schemas.microsoft.com/office/drawing/2014/main" id="{9C1D0EF7-4E26-5DA7-3D80-C75ED953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5" name="Picture 14">
            <a:extLst>
              <a:ext uri="{FF2B5EF4-FFF2-40B4-BE49-F238E27FC236}">
                <a16:creationId xmlns:a16="http://schemas.microsoft.com/office/drawing/2014/main" id="{E2E83786-AF00-C7EA-5C23-42D8AD178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6" name="Picture 15">
            <a:extLst>
              <a:ext uri="{FF2B5EF4-FFF2-40B4-BE49-F238E27FC236}">
                <a16:creationId xmlns:a16="http://schemas.microsoft.com/office/drawing/2014/main" id="{DF93E473-78BE-E483-A009-81BDBB58CF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5327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13533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17" name="Group 16">
            <a:extLst>
              <a:ext uri="{FF2B5EF4-FFF2-40B4-BE49-F238E27FC236}">
                <a16:creationId xmlns:a16="http://schemas.microsoft.com/office/drawing/2014/main" id="{4CE2F773-F444-9A19-F363-581E32F2184D}"/>
              </a:ext>
            </a:extLst>
          </p:cNvPr>
          <p:cNvGrpSpPr/>
          <p:nvPr/>
        </p:nvGrpSpPr>
        <p:grpSpPr>
          <a:xfrm>
            <a:off x="2747524" y="967131"/>
            <a:ext cx="3540234" cy="625703"/>
            <a:chOff x="1053394" y="206467"/>
            <a:chExt cx="2880723" cy="432581"/>
          </a:xfrm>
        </p:grpSpPr>
        <p:sp>
          <p:nvSpPr>
            <p:cNvPr id="18" name="Rectangle: Rounded Corners 43">
              <a:extLst>
                <a:ext uri="{FF2B5EF4-FFF2-40B4-BE49-F238E27FC236}">
                  <a16:creationId xmlns:a16="http://schemas.microsoft.com/office/drawing/2014/main" id="{38FBBDCF-87AF-C29E-3B05-BB3C49DC987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9" name="Rectangle 18">
              <a:extLst>
                <a:ext uri="{FF2B5EF4-FFF2-40B4-BE49-F238E27FC236}">
                  <a16:creationId xmlns:a16="http://schemas.microsoft.com/office/drawing/2014/main" id="{30CAC0E4-6D12-E25F-892E-A6E7EBD978F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BB74A115-8A51-F0AC-2C7F-1E329F756A6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931618" y="914900"/>
            <a:ext cx="667016" cy="744576"/>
          </a:xfrm>
          <a:prstGeom prst="rect">
            <a:avLst/>
          </a:prstGeom>
        </p:spPr>
      </p:pic>
      <p:pic>
        <p:nvPicPr>
          <p:cNvPr id="21" name="Picture 20">
            <a:extLst>
              <a:ext uri="{FF2B5EF4-FFF2-40B4-BE49-F238E27FC236}">
                <a16:creationId xmlns:a16="http://schemas.microsoft.com/office/drawing/2014/main" id="{D5AE59BF-987D-6D2B-32E6-ECF1C0852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442318" y="4572385"/>
            <a:ext cx="918316" cy="710199"/>
          </a:xfrm>
          <a:prstGeom prst="rect">
            <a:avLst/>
          </a:prstGeom>
        </p:spPr>
      </p:pic>
      <p:pic>
        <p:nvPicPr>
          <p:cNvPr id="22" name="Picture 21">
            <a:extLst>
              <a:ext uri="{FF2B5EF4-FFF2-40B4-BE49-F238E27FC236}">
                <a16:creationId xmlns:a16="http://schemas.microsoft.com/office/drawing/2014/main" id="{387219A3-EDB0-38F9-C67A-6ED4408DA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179896" y="4647835"/>
            <a:ext cx="820756" cy="634749"/>
          </a:xfrm>
          <a:prstGeom prst="rect">
            <a:avLst/>
          </a:prstGeom>
        </p:spPr>
      </p:pic>
      <p:sp>
        <p:nvSpPr>
          <p:cNvPr id="23" name="Rounded Rectangle 31">
            <a:extLst>
              <a:ext uri="{FF2B5EF4-FFF2-40B4-BE49-F238E27FC236}">
                <a16:creationId xmlns:a16="http://schemas.microsoft.com/office/drawing/2014/main" id="{1E9286FF-FFE7-B282-C090-DA8B8E86948D}"/>
              </a:ext>
            </a:extLst>
          </p:cNvPr>
          <p:cNvSpPr/>
          <p:nvPr/>
        </p:nvSpPr>
        <p:spPr>
          <a:xfrm>
            <a:off x="1347130" y="298727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4" name="Rectangle 23">
            <a:extLst>
              <a:ext uri="{FF2B5EF4-FFF2-40B4-BE49-F238E27FC236}">
                <a16:creationId xmlns:a16="http://schemas.microsoft.com/office/drawing/2014/main" id="{4600C830-CAD0-D89E-B381-6E8587DD74FB}"/>
              </a:ext>
            </a:extLst>
          </p:cNvPr>
          <p:cNvSpPr/>
          <p:nvPr/>
        </p:nvSpPr>
        <p:spPr>
          <a:xfrm>
            <a:off x="4152569" y="184203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E62A5F73-A39A-A5CB-CCED-24AFBC8E1C5F}"/>
              </a:ext>
            </a:extLst>
          </p:cNvPr>
          <p:cNvSpPr/>
          <p:nvPr/>
        </p:nvSpPr>
        <p:spPr>
          <a:xfrm>
            <a:off x="2081196" y="291888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26" name="Oval 25">
            <a:extLst>
              <a:ext uri="{FF2B5EF4-FFF2-40B4-BE49-F238E27FC236}">
                <a16:creationId xmlns:a16="http://schemas.microsoft.com/office/drawing/2014/main" id="{B929C73C-A38D-A187-CF35-736CB97DC877}"/>
              </a:ext>
            </a:extLst>
          </p:cNvPr>
          <p:cNvSpPr/>
          <p:nvPr/>
        </p:nvSpPr>
        <p:spPr>
          <a:xfrm>
            <a:off x="1439443" y="303306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27" name="Group 26">
            <a:extLst>
              <a:ext uri="{FF2B5EF4-FFF2-40B4-BE49-F238E27FC236}">
                <a16:creationId xmlns:a16="http://schemas.microsoft.com/office/drawing/2014/main" id="{B6099670-DCD7-4D1D-6EEC-0C68F2699D19}"/>
              </a:ext>
            </a:extLst>
          </p:cNvPr>
          <p:cNvGrpSpPr/>
          <p:nvPr/>
        </p:nvGrpSpPr>
        <p:grpSpPr>
          <a:xfrm>
            <a:off x="1347130" y="3608064"/>
            <a:ext cx="3645680" cy="643894"/>
            <a:chOff x="1717199" y="4363552"/>
            <a:chExt cx="3645680" cy="643894"/>
          </a:xfrm>
        </p:grpSpPr>
        <p:sp>
          <p:nvSpPr>
            <p:cNvPr id="28" name="Rounded Rectangle 36">
              <a:extLst>
                <a:ext uri="{FF2B5EF4-FFF2-40B4-BE49-F238E27FC236}">
                  <a16:creationId xmlns:a16="http://schemas.microsoft.com/office/drawing/2014/main" id="{CF56663F-F912-C483-5303-650808DCCA2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9" name="Rectangle 28">
              <a:extLst>
                <a:ext uri="{FF2B5EF4-FFF2-40B4-BE49-F238E27FC236}">
                  <a16:creationId xmlns:a16="http://schemas.microsoft.com/office/drawing/2014/main" id="{9CA0AEB5-A38A-BD97-5085-D510ABF9CEDE}"/>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0" name="Oval 29">
              <a:extLst>
                <a:ext uri="{FF2B5EF4-FFF2-40B4-BE49-F238E27FC236}">
                  <a16:creationId xmlns:a16="http://schemas.microsoft.com/office/drawing/2014/main" id="{23640450-6A2B-F228-A9B4-337E09FAA7C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E9C6E6C6-5AB9-E95B-B75A-3A3599F95A2C}"/>
              </a:ext>
            </a:extLst>
          </p:cNvPr>
          <p:cNvGrpSpPr/>
          <p:nvPr/>
        </p:nvGrpSpPr>
        <p:grpSpPr>
          <a:xfrm>
            <a:off x="1347130" y="4346532"/>
            <a:ext cx="5119273" cy="643894"/>
            <a:chOff x="1717199" y="5199333"/>
            <a:chExt cx="5119273" cy="643894"/>
          </a:xfrm>
        </p:grpSpPr>
        <p:sp>
          <p:nvSpPr>
            <p:cNvPr id="32" name="Rounded Rectangle 40">
              <a:extLst>
                <a:ext uri="{FF2B5EF4-FFF2-40B4-BE49-F238E27FC236}">
                  <a16:creationId xmlns:a16="http://schemas.microsoft.com/office/drawing/2014/main" id="{E803A9C3-A41D-3891-FA2A-4C3C824DE40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3" name="Rectangle 32">
              <a:extLst>
                <a:ext uri="{FF2B5EF4-FFF2-40B4-BE49-F238E27FC236}">
                  <a16:creationId xmlns:a16="http://schemas.microsoft.com/office/drawing/2014/main" id="{91B47B91-0A2F-C089-1CFF-DC29F17F9E43}"/>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34" name="Oval 33">
              <a:extLst>
                <a:ext uri="{FF2B5EF4-FFF2-40B4-BE49-F238E27FC236}">
                  <a16:creationId xmlns:a16="http://schemas.microsoft.com/office/drawing/2014/main" id="{82370C72-92DD-7209-858C-124ACD8F688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3AC45B23-1592-2BBD-8B23-1632B24FBBE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85123" y="298727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7E5CE12-FB98-6165-A090-FBB44D74B1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38384" y="363615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252D112D-D0D9-D28F-8DBC-2E70E552ABA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66403" y="438352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C57E596A-0A8B-633F-78C2-FD83540FD011}"/>
              </a:ext>
            </a:extLst>
          </p:cNvPr>
          <p:cNvGrpSpPr/>
          <p:nvPr/>
        </p:nvGrpSpPr>
        <p:grpSpPr>
          <a:xfrm>
            <a:off x="1347130" y="5034304"/>
            <a:ext cx="8097635" cy="643894"/>
            <a:chOff x="1717199" y="5199333"/>
            <a:chExt cx="8097635" cy="643894"/>
          </a:xfrm>
        </p:grpSpPr>
        <p:sp>
          <p:nvSpPr>
            <p:cNvPr id="39" name="Rounded Rectangle 47">
              <a:extLst>
                <a:ext uri="{FF2B5EF4-FFF2-40B4-BE49-F238E27FC236}">
                  <a16:creationId xmlns:a16="http://schemas.microsoft.com/office/drawing/2014/main" id="{399176CD-7DED-3610-167B-008512BD2BE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0" name="Rectangle 39">
              <a:extLst>
                <a:ext uri="{FF2B5EF4-FFF2-40B4-BE49-F238E27FC236}">
                  <a16:creationId xmlns:a16="http://schemas.microsoft.com/office/drawing/2014/main" id="{13B31985-9DBA-D09C-2BA3-BAD014919F54}"/>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1" name="Oval 40">
              <a:extLst>
                <a:ext uri="{FF2B5EF4-FFF2-40B4-BE49-F238E27FC236}">
                  <a16:creationId xmlns:a16="http://schemas.microsoft.com/office/drawing/2014/main" id="{22473806-2B7E-82C0-AE63-0AE18C719EC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688D0DF9-F538-79F0-79AC-E2EC1DE6580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87530" y="507129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37161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86270FE-B67B-6D6F-5794-4B2F916AE3CF}"/>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2603D063-4439-6915-E13E-285EE27532A1}"/>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6" name="PA_库_组合 5">
            <a:extLst>
              <a:ext uri="{FF2B5EF4-FFF2-40B4-BE49-F238E27FC236}">
                <a16:creationId xmlns:a16="http://schemas.microsoft.com/office/drawing/2014/main" id="{024C139C-8411-360C-5DDB-AD657D06720F}"/>
              </a:ext>
            </a:extLst>
          </p:cNvPr>
          <p:cNvGrpSpPr/>
          <p:nvPr>
            <p:custDataLst>
              <p:tags r:id="rId1"/>
            </p:custDataLst>
          </p:nvPr>
        </p:nvGrpSpPr>
        <p:grpSpPr>
          <a:xfrm>
            <a:off x="606693" y="1742029"/>
            <a:ext cx="587835" cy="706091"/>
            <a:chOff x="1836100" y="2332000"/>
            <a:chExt cx="1572829" cy="862059"/>
          </a:xfrm>
        </p:grpSpPr>
        <p:sp>
          <p:nvSpPr>
            <p:cNvPr id="7" name="任意多边形 10">
              <a:extLst>
                <a:ext uri="{FF2B5EF4-FFF2-40B4-BE49-F238E27FC236}">
                  <a16:creationId xmlns:a16="http://schemas.microsoft.com/office/drawing/2014/main" id="{9688B88E-1AC1-FF6A-5F2F-7775B6A54BC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任意多边形 11">
              <a:extLst>
                <a:ext uri="{FF2B5EF4-FFF2-40B4-BE49-F238E27FC236}">
                  <a16:creationId xmlns:a16="http://schemas.microsoft.com/office/drawing/2014/main" id="{6A88B58E-975B-716B-D560-23F3020EBF7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2">
              <a:extLst>
                <a:ext uri="{FF2B5EF4-FFF2-40B4-BE49-F238E27FC236}">
                  <a16:creationId xmlns:a16="http://schemas.microsoft.com/office/drawing/2014/main" id="{3CB2F3D8-9DE8-532B-3A5A-054B4FB554CD}"/>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0" name="Rectangle 9">
            <a:extLst>
              <a:ext uri="{FF2B5EF4-FFF2-40B4-BE49-F238E27FC236}">
                <a16:creationId xmlns:a16="http://schemas.microsoft.com/office/drawing/2014/main" id="{7F723939-B159-EE77-1B9A-58828F15EC4C}"/>
              </a:ext>
            </a:extLst>
          </p:cNvPr>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viết nhắc đến mấy điều mọi người cần làm cho Trái Đất? Đó là những điều gì?</a:t>
            </a:r>
          </a:p>
        </p:txBody>
      </p:sp>
      <p:grpSp>
        <p:nvGrpSpPr>
          <p:cNvPr id="11" name="PA_库_组合 5">
            <a:extLst>
              <a:ext uri="{FF2B5EF4-FFF2-40B4-BE49-F238E27FC236}">
                <a16:creationId xmlns:a16="http://schemas.microsoft.com/office/drawing/2014/main" id="{A4215343-9F2A-65C0-F7E1-21D972124315}"/>
              </a:ext>
            </a:extLst>
          </p:cNvPr>
          <p:cNvGrpSpPr/>
          <p:nvPr>
            <p:custDataLst>
              <p:tags r:id="rId2"/>
            </p:custDataLst>
          </p:nvPr>
        </p:nvGrpSpPr>
        <p:grpSpPr>
          <a:xfrm>
            <a:off x="606693" y="2759320"/>
            <a:ext cx="587835" cy="706091"/>
            <a:chOff x="1836100" y="2332000"/>
            <a:chExt cx="1572829" cy="862059"/>
          </a:xfrm>
        </p:grpSpPr>
        <p:sp>
          <p:nvSpPr>
            <p:cNvPr id="12" name="任意多边形 10">
              <a:extLst>
                <a:ext uri="{FF2B5EF4-FFF2-40B4-BE49-F238E27FC236}">
                  <a16:creationId xmlns:a16="http://schemas.microsoft.com/office/drawing/2014/main" id="{034FEEFB-F975-4FCB-5D92-DC20C8C832F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11">
              <a:extLst>
                <a:ext uri="{FF2B5EF4-FFF2-40B4-BE49-F238E27FC236}">
                  <a16:creationId xmlns:a16="http://schemas.microsoft.com/office/drawing/2014/main" id="{5CF3242A-CB21-FDBB-9C93-18EDBAF2E49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文本框 12">
              <a:extLst>
                <a:ext uri="{FF2B5EF4-FFF2-40B4-BE49-F238E27FC236}">
                  <a16:creationId xmlns:a16="http://schemas.microsoft.com/office/drawing/2014/main" id="{91159381-4C83-9A2F-BBF0-379305AEAA43}"/>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5" name="Rectangle 14">
            <a:extLst>
              <a:ext uri="{FF2B5EF4-FFF2-40B4-BE49-F238E27FC236}">
                <a16:creationId xmlns:a16="http://schemas.microsoft.com/office/drawing/2014/main" id="{DE345B5B-A827-F507-F5A5-827471D4E56F}"/>
              </a:ext>
            </a:extLst>
          </p:cNvPr>
          <p:cNvSpPr/>
          <p:nvPr/>
        </p:nvSpPr>
        <p:spPr>
          <a:xfrm>
            <a:off x="1338886" y="2861649"/>
            <a:ext cx="9762841"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mọi người cần làm những điều đó? </a:t>
            </a:r>
          </a:p>
        </p:txBody>
      </p:sp>
      <p:grpSp>
        <p:nvGrpSpPr>
          <p:cNvPr id="16" name="PA_库_组合 5">
            <a:extLst>
              <a:ext uri="{FF2B5EF4-FFF2-40B4-BE49-F238E27FC236}">
                <a16:creationId xmlns:a16="http://schemas.microsoft.com/office/drawing/2014/main" id="{FECBFFAB-084C-A781-1EB2-14C5E35E8AAC}"/>
              </a:ext>
            </a:extLst>
          </p:cNvPr>
          <p:cNvGrpSpPr/>
          <p:nvPr>
            <p:custDataLst>
              <p:tags r:id="rId3"/>
            </p:custDataLst>
          </p:nvPr>
        </p:nvGrpSpPr>
        <p:grpSpPr>
          <a:xfrm>
            <a:off x="625552" y="3574960"/>
            <a:ext cx="587835" cy="706091"/>
            <a:chOff x="1836100" y="2332000"/>
            <a:chExt cx="1572829" cy="862059"/>
          </a:xfrm>
        </p:grpSpPr>
        <p:sp>
          <p:nvSpPr>
            <p:cNvPr id="18" name="任意多边形 10">
              <a:extLst>
                <a:ext uri="{FF2B5EF4-FFF2-40B4-BE49-F238E27FC236}">
                  <a16:creationId xmlns:a16="http://schemas.microsoft.com/office/drawing/2014/main" id="{98571B91-1347-D285-7EA0-8F19270DA9C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DFC21CB5-3613-DFB3-2355-549E76566B6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53FABB23-CEC2-12AF-C425-E02B3A5463E5}"/>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1" name="Rectangle 20">
            <a:extLst>
              <a:ext uri="{FF2B5EF4-FFF2-40B4-BE49-F238E27FC236}">
                <a16:creationId xmlns:a16="http://schemas.microsoft.com/office/drawing/2014/main" id="{3E749F86-B86F-38D8-849A-4EF4393A4750}"/>
              </a:ext>
            </a:extLst>
          </p:cNvPr>
          <p:cNvSpPr/>
          <p:nvPr/>
        </p:nvSpPr>
        <p:spPr>
          <a:xfrm>
            <a:off x="1357745" y="3677289"/>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lại gọi đó là những điều nhỏ?</a:t>
            </a:r>
          </a:p>
        </p:txBody>
      </p:sp>
      <p:grpSp>
        <p:nvGrpSpPr>
          <p:cNvPr id="22" name="PA_库_组合 5">
            <a:extLst>
              <a:ext uri="{FF2B5EF4-FFF2-40B4-BE49-F238E27FC236}">
                <a16:creationId xmlns:a16="http://schemas.microsoft.com/office/drawing/2014/main" id="{0B38D703-78E6-35C8-EF39-62D19C495242}"/>
              </a:ext>
            </a:extLst>
          </p:cNvPr>
          <p:cNvGrpSpPr/>
          <p:nvPr>
            <p:custDataLst>
              <p:tags r:id="rId4"/>
            </p:custDataLst>
          </p:nvPr>
        </p:nvGrpSpPr>
        <p:grpSpPr>
          <a:xfrm>
            <a:off x="616027" y="4465938"/>
            <a:ext cx="587835" cy="706091"/>
            <a:chOff x="1836100" y="2332000"/>
            <a:chExt cx="1572829" cy="862059"/>
          </a:xfrm>
        </p:grpSpPr>
        <p:sp>
          <p:nvSpPr>
            <p:cNvPr id="23" name="任意多边形 10">
              <a:extLst>
                <a:ext uri="{FF2B5EF4-FFF2-40B4-BE49-F238E27FC236}">
                  <a16:creationId xmlns:a16="http://schemas.microsoft.com/office/drawing/2014/main" id="{379E614A-DB21-20A5-9AC6-87FA141450E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80F87EC1-AB98-4EEA-4BA7-81DC44646C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EB9BFFAF-7E7E-A64F-3679-94B49841537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6" name="Rectangle 25">
            <a:extLst>
              <a:ext uri="{FF2B5EF4-FFF2-40B4-BE49-F238E27FC236}">
                <a16:creationId xmlns:a16="http://schemas.microsoft.com/office/drawing/2014/main" id="{5E15EB51-CE24-6BB9-0DC1-0C03B9421C42}"/>
              </a:ext>
            </a:extLst>
          </p:cNvPr>
          <p:cNvSpPr/>
          <p:nvPr/>
        </p:nvSpPr>
        <p:spPr>
          <a:xfrm>
            <a:off x="1248743" y="4552001"/>
            <a:ext cx="10327853"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ta có thể làm gì để cứu sinh vật biển?</a:t>
            </a:r>
          </a:p>
        </p:txBody>
      </p:sp>
      <p:grpSp>
        <p:nvGrpSpPr>
          <p:cNvPr id="27" name="Group 26">
            <a:extLst>
              <a:ext uri="{FF2B5EF4-FFF2-40B4-BE49-F238E27FC236}">
                <a16:creationId xmlns:a16="http://schemas.microsoft.com/office/drawing/2014/main" id="{CB6F1374-287E-8BE5-5E42-19EEE1F21986}"/>
              </a:ext>
            </a:extLst>
          </p:cNvPr>
          <p:cNvGrpSpPr/>
          <p:nvPr/>
        </p:nvGrpSpPr>
        <p:grpSpPr>
          <a:xfrm>
            <a:off x="9240409" y="-448419"/>
            <a:ext cx="2844126" cy="2557500"/>
            <a:chOff x="7656473" y="831396"/>
            <a:chExt cx="3689350" cy="3269584"/>
          </a:xfrm>
        </p:grpSpPr>
        <p:pic>
          <p:nvPicPr>
            <p:cNvPr id="28" name="图片 2" descr="2">
              <a:extLst>
                <a:ext uri="{FF2B5EF4-FFF2-40B4-BE49-F238E27FC236}">
                  <a16:creationId xmlns:a16="http://schemas.microsoft.com/office/drawing/2014/main" id="{B3CA4F16-90B9-5F99-E55F-2931D10752F8}"/>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29" name="Rounded Rectangle 53">
              <a:extLst>
                <a:ext uri="{FF2B5EF4-FFF2-40B4-BE49-F238E27FC236}">
                  <a16:creationId xmlns:a16="http://schemas.microsoft.com/office/drawing/2014/main" id="{50B52EA9-F320-6DE4-2AD1-09250B2EBC6B}"/>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PA_库_组合 5">
            <a:extLst>
              <a:ext uri="{FF2B5EF4-FFF2-40B4-BE49-F238E27FC236}">
                <a16:creationId xmlns:a16="http://schemas.microsoft.com/office/drawing/2014/main" id="{BF30A0BB-F9D3-047E-D5D8-358C24C589F2}"/>
              </a:ext>
            </a:extLst>
          </p:cNvPr>
          <p:cNvGrpSpPr/>
          <p:nvPr>
            <p:custDataLst>
              <p:tags r:id="rId5"/>
            </p:custDataLst>
          </p:nvPr>
        </p:nvGrpSpPr>
        <p:grpSpPr>
          <a:xfrm>
            <a:off x="616027" y="5370813"/>
            <a:ext cx="587835" cy="706091"/>
            <a:chOff x="1836100" y="2332000"/>
            <a:chExt cx="1572829" cy="862059"/>
          </a:xfrm>
        </p:grpSpPr>
        <p:sp>
          <p:nvSpPr>
            <p:cNvPr id="31" name="任意多边形 10">
              <a:extLst>
                <a:ext uri="{FF2B5EF4-FFF2-40B4-BE49-F238E27FC236}">
                  <a16:creationId xmlns:a16="http://schemas.microsoft.com/office/drawing/2014/main" id="{C52961F2-8DD6-1BD0-3996-98F56C3F72A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00BF939E-8885-3D9A-4254-9A71CD01467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CA78846B-5905-F1AC-3ADA-E01078A8F26F}"/>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264A3C4-E7F0-98C0-3546-42DF8CD6876B}"/>
              </a:ext>
            </a:extLst>
          </p:cNvPr>
          <p:cNvSpPr/>
          <p:nvPr/>
        </p:nvSpPr>
        <p:spPr>
          <a:xfrm>
            <a:off x="1248743" y="54568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bài đọc trên, em thấy mình cần làm gì để bảo vệ môi trường? </a:t>
            </a:r>
          </a:p>
        </p:txBody>
      </p:sp>
    </p:spTree>
    <p:extLst>
      <p:ext uri="{BB962C8B-B14F-4D97-AF65-F5344CB8AC3E}">
        <p14:creationId xmlns:p14="http://schemas.microsoft.com/office/powerpoint/2010/main" val="35595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anim calcmode="lin" valueType="num">
                                      <p:cBhvr>
                                        <p:cTn id="11" dur="750" fill="hold"/>
                                        <p:tgtEl>
                                          <p:spTgt spid="10"/>
                                        </p:tgtEl>
                                        <p:attrNameLst>
                                          <p:attrName>ppt_x</p:attrName>
                                        </p:attrNameLst>
                                      </p:cBhvr>
                                      <p:tavLst>
                                        <p:tav tm="0">
                                          <p:val>
                                            <p:strVal val="#ppt_x"/>
                                          </p:val>
                                        </p:tav>
                                        <p:tav tm="100000">
                                          <p:val>
                                            <p:strVal val="#ppt_x"/>
                                          </p:val>
                                        </p:tav>
                                      </p:tavLst>
                                    </p:anim>
                                    <p:anim calcmode="lin" valueType="num">
                                      <p:cBhvr>
                                        <p:cTn id="1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75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750"/>
                                        <p:tgtEl>
                                          <p:spTgt spid="21"/>
                                        </p:tgtEl>
                                      </p:cBhvr>
                                    </p:animEffect>
                                    <p:anim calcmode="lin" valueType="num">
                                      <p:cBhvr>
                                        <p:cTn id="31" dur="750" fill="hold"/>
                                        <p:tgtEl>
                                          <p:spTgt spid="21"/>
                                        </p:tgtEl>
                                        <p:attrNameLst>
                                          <p:attrName>ppt_x</p:attrName>
                                        </p:attrNameLst>
                                      </p:cBhvr>
                                      <p:tavLst>
                                        <p:tav tm="0">
                                          <p:val>
                                            <p:strVal val="#ppt_x"/>
                                          </p:val>
                                        </p:tav>
                                        <p:tav tm="100000">
                                          <p:val>
                                            <p:strVal val="#ppt_x"/>
                                          </p:val>
                                        </p:tav>
                                      </p:tavLst>
                                    </p:anim>
                                    <p:anim calcmode="lin" valueType="num">
                                      <p:cBhvr>
                                        <p:cTn id="3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750"/>
                                        <p:tgtEl>
                                          <p:spTgt spid="22"/>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anim calcmode="lin" valueType="num">
                                      <p:cBhvr>
                                        <p:cTn id="41" dur="750" fill="hold"/>
                                        <p:tgtEl>
                                          <p:spTgt spid="26"/>
                                        </p:tgtEl>
                                        <p:attrNameLst>
                                          <p:attrName>ppt_x</p:attrName>
                                        </p:attrNameLst>
                                      </p:cBhvr>
                                      <p:tavLst>
                                        <p:tav tm="0">
                                          <p:val>
                                            <p:strVal val="#ppt_x"/>
                                          </p:val>
                                        </p:tav>
                                        <p:tav tm="100000">
                                          <p:val>
                                            <p:strVal val="#ppt_x"/>
                                          </p:val>
                                        </p:tav>
                                      </p:tavLst>
                                    </p:anim>
                                    <p:anim calcmode="lin" valueType="num">
                                      <p:cBhvr>
                                        <p:cTn id="42"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750"/>
                                        <p:tgtEl>
                                          <p:spTgt spid="3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50"/>
                                        <p:tgtEl>
                                          <p:spTgt spid="34"/>
                                        </p:tgtEl>
                                      </p:cBhvr>
                                    </p:animEffect>
                                    <p:anim calcmode="lin" valueType="num">
                                      <p:cBhvr>
                                        <p:cTn id="57" dur="750" fill="hold"/>
                                        <p:tgtEl>
                                          <p:spTgt spid="34"/>
                                        </p:tgtEl>
                                        <p:attrNameLst>
                                          <p:attrName>ppt_x</p:attrName>
                                        </p:attrNameLst>
                                      </p:cBhvr>
                                      <p:tavLst>
                                        <p:tav tm="0">
                                          <p:val>
                                            <p:strVal val="#ppt_x"/>
                                          </p:val>
                                        </p:tav>
                                        <p:tav tm="100000">
                                          <p:val>
                                            <p:strVal val="#ppt_x"/>
                                          </p:val>
                                        </p:tav>
                                      </p:tavLst>
                                    </p:anim>
                                    <p:anim calcmode="lin" valueType="num">
                                      <p:cBhvr>
                                        <p:cTn id="58"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p:bldP spid="26"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26707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Bài viết nhắc đến 3 điều mọi người cần làm cho trái đất. Đó là: không vứt rác bừa bãi, không dùng túi ni lông, không lãng phí đồ ăn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Bài viết nhắc đến mấy điều mọi người cần làm cho Trái Đất? Đó là những điều gì?</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3338022"/>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a:solidFill>
                  <a:srgbClr val="333333"/>
                </a:solidFill>
                <a:latin typeface="Calibri" panose="020F0502020204030204" pitchFamily="34" charset="0"/>
                <a:cs typeface="Calibri" panose="020F0502020204030204" pitchFamily="34" charset="0"/>
              </a:rPr>
              <a:t>Vì nếu ai cũng vứt rác bừa bãi thì Trái Đất sẽ bến thành nủi rác khổng lồ. Việc sử dụng túi ni lông bừa bãi sẽ làm ảnh hưởng đến môi trường sống của sinh vật biển. Nếu chúng ta càng lãng phí thức ăn thì chúng ta lại phải làm ra đồ ăn nhiều hơn. Điều này làm đất đai bị vắt kiệt chất dinh dưỡng dẫn đến ô nhiễm đất.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cs typeface="Calibri" panose="020F0502020204030204" pitchFamily="34" charset="0"/>
              </a:rPr>
              <a:t>2</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Vì sao mọi người cần làm những điều đó?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vì sao lại gọi đó là những điều nhỏ?</a:t>
            </a:r>
          </a:p>
        </p:txBody>
      </p:sp>
    </p:spTree>
    <p:extLst>
      <p:ext uri="{BB962C8B-B14F-4D97-AF65-F5344CB8AC3E}">
        <p14:creationId xmlns:p14="http://schemas.microsoft.com/office/powerpoint/2010/main" val="11937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cứu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2881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9725644" y="3943349"/>
            <a:ext cx="1975020" cy="3172559"/>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9079918" cy="3970318"/>
          </a:xfrm>
          <a:prstGeom prst="rect">
            <a:avLst/>
          </a:prstGeom>
          <a:noFill/>
        </p:spPr>
        <p:txBody>
          <a:bodyPr wrap="square" rtlCol="0">
            <a:spAutoFit/>
          </a:bodyPr>
          <a:lstStyle/>
          <a:p>
            <a:pPr lvl="0" algn="just"/>
            <a:r>
              <a:rPr lang="vi-VN" sz="2800" dirty="0">
                <a:solidFill>
                  <a:prstClr val="black"/>
                </a:solidFill>
                <a:latin typeface="Calibri" panose="020F0502020204030204"/>
              </a:rPr>
              <a:t>Đọc đúng, rõ ràng văn bản Những điều nhỏ tớ làm cho Trái Đất </a:t>
            </a:r>
          </a:p>
          <a:p>
            <a:pPr lvl="0" algn="just"/>
            <a:r>
              <a:rPr lang="vi-VN" sz="2800" dirty="0">
                <a:solidFill>
                  <a:prstClr val="black"/>
                </a:solidFill>
                <a:latin typeface="Calibri" panose="020F0502020204030204"/>
              </a:rPr>
              <a:t>Biết nghỉ hơi ở chỗ có dấu câu.</a:t>
            </a:r>
          </a:p>
          <a:p>
            <a:pPr lvl="0" algn="just"/>
            <a:r>
              <a:rPr lang="vi-VN" sz="2800" dirty="0">
                <a:solidFill>
                  <a:prstClr val="black"/>
                </a:solidFill>
                <a:latin typeface="Calibri" panose="020F0502020204030204"/>
              </a:rPr>
              <a:t>Hiểu nội dung bài:  Bảo vệ môi trường là nhiệm vụ của mỗi HS. Việc làm đó được thể hiện cụ thể qua mỗi việc làm thường ngày của các bạn nhỏ.</a:t>
            </a:r>
          </a:p>
          <a:p>
            <a:pPr lvl="0" algn="just"/>
            <a:r>
              <a:rPr lang="vi-VN" sz="2800" dirty="0">
                <a:solidFill>
                  <a:prstClr val="black"/>
                </a:solidFill>
                <a:latin typeface="Calibri" panose="020F0502020204030204"/>
              </a:rPr>
              <a:t>Đọc mở rộng: Chia sẻ được với các bạn nội dung bài học mở rộng( vẽ đồ vật thông minh giúp con người trong công việc)</a:t>
            </a:r>
          </a:p>
          <a:p>
            <a:pPr lvl="0" algn="just"/>
            <a:r>
              <a:rPr lang="vi-VN" sz="2800" dirty="0">
                <a:solidFill>
                  <a:prstClr val="black"/>
                </a:solidFill>
                <a:latin typeface="Calibri" panose="020F0502020204030204"/>
              </a:rPr>
              <a:t>Biết ghi chép những thông tin cơ bản vào phiếu đọc sách</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90270" y="232160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690270" y="3287977"/>
            <a:ext cx="467048" cy="467048"/>
          </a:xfrm>
          <a:prstGeom prst="rect">
            <a:avLst/>
          </a:prstGeom>
        </p:spPr>
      </p:pic>
      <p:pic>
        <p:nvPicPr>
          <p:cNvPr id="33" name="Picture 32">
            <a:extLst>
              <a:ext uri="{FF2B5EF4-FFF2-40B4-BE49-F238E27FC236}">
                <a16:creationId xmlns:a16="http://schemas.microsoft.com/office/drawing/2014/main" id="{45602A2B-6A53-AEA1-86BD-F6C6FD9CB31B}"/>
              </a:ext>
            </a:extLst>
          </p:cNvPr>
          <p:cNvPicPr>
            <a:picLocks noChangeAspect="1"/>
          </p:cNvPicPr>
          <p:nvPr/>
        </p:nvPicPr>
        <p:blipFill>
          <a:blip r:embed="rId4"/>
          <a:stretch>
            <a:fillRect/>
          </a:stretch>
        </p:blipFill>
        <p:spPr>
          <a:xfrm>
            <a:off x="690270" y="4090147"/>
            <a:ext cx="467048" cy="467048"/>
          </a:xfrm>
          <a:prstGeom prst="rect">
            <a:avLst/>
          </a:prstGeom>
        </p:spPr>
      </p:pic>
      <p:pic>
        <p:nvPicPr>
          <p:cNvPr id="2" name="Picture 1">
            <a:extLst>
              <a:ext uri="{FF2B5EF4-FFF2-40B4-BE49-F238E27FC236}">
                <a16:creationId xmlns:a16="http://schemas.microsoft.com/office/drawing/2014/main" id="{B9ABC92A-DBF4-C70C-75FA-26A5606669E8}"/>
              </a:ext>
            </a:extLst>
          </p:cNvPr>
          <p:cNvPicPr>
            <a:picLocks noChangeAspect="1"/>
          </p:cNvPicPr>
          <p:nvPr/>
        </p:nvPicPr>
        <p:blipFill>
          <a:blip r:embed="rId5"/>
          <a:stretch>
            <a:fillRect/>
          </a:stretch>
        </p:blipFill>
        <p:spPr>
          <a:xfrm>
            <a:off x="2314297" y="376004"/>
            <a:ext cx="6401355" cy="981541"/>
          </a:xfrm>
          <a:prstGeom prst="rect">
            <a:avLst/>
          </a:prstGeom>
        </p:spPr>
      </p:pic>
      <p:pic>
        <p:nvPicPr>
          <p:cNvPr id="4" name="Picture 3">
            <a:extLst>
              <a:ext uri="{FF2B5EF4-FFF2-40B4-BE49-F238E27FC236}">
                <a16:creationId xmlns:a16="http://schemas.microsoft.com/office/drawing/2014/main" id="{9CB4DE39-8FFF-9090-6538-CAA227F0FFF0}"/>
              </a:ext>
            </a:extLst>
          </p:cNvPr>
          <p:cNvPicPr>
            <a:picLocks noChangeAspect="1"/>
          </p:cNvPicPr>
          <p:nvPr/>
        </p:nvPicPr>
        <p:blipFill>
          <a:blip r:embed="rId4"/>
          <a:stretch>
            <a:fillRect/>
          </a:stretch>
        </p:blipFill>
        <p:spPr>
          <a:xfrm>
            <a:off x="712041" y="4765061"/>
            <a:ext cx="467048" cy="467048"/>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par>
                          <p:cTn id="17" fill="hold">
                            <p:stCondLst>
                              <p:cond delay="2500"/>
                            </p:stCondLst>
                            <p:childTnLst>
                              <p:par>
                                <p:cTn id="18" presetID="3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800" decel="100000"/>
                                        <p:tgtEl>
                                          <p:spTgt spid="31"/>
                                        </p:tgtEl>
                                      </p:cBhvr>
                                    </p:animEffect>
                                    <p:anim calcmode="lin" valueType="num">
                                      <p:cBhvr>
                                        <p:cTn id="21" dur="800" decel="100000" fill="hold"/>
                                        <p:tgtEl>
                                          <p:spTgt spid="31"/>
                                        </p:tgtEl>
                                        <p:attrNameLst>
                                          <p:attrName>style.rotation</p:attrName>
                                        </p:attrNameLst>
                                      </p:cBhvr>
                                      <p:tavLst>
                                        <p:tav tm="0">
                                          <p:val>
                                            <p:fltVal val="-90"/>
                                          </p:val>
                                        </p:tav>
                                        <p:tav tm="100000">
                                          <p:val>
                                            <p:fltVal val="0"/>
                                          </p:val>
                                        </p:tav>
                                      </p:tavLst>
                                    </p:anim>
                                    <p:anim calcmode="lin" valueType="num">
                                      <p:cBhvr>
                                        <p:cTn id="22" dur="800" decel="100000" fill="hold"/>
                                        <p:tgtEl>
                                          <p:spTgt spid="31"/>
                                        </p:tgtEl>
                                        <p:attrNameLst>
                                          <p:attrName>ppt_x</p:attrName>
                                        </p:attrNameLst>
                                      </p:cBhvr>
                                      <p:tavLst>
                                        <p:tav tm="0">
                                          <p:val>
                                            <p:strVal val="#ppt_x+0.4"/>
                                          </p:val>
                                        </p:tav>
                                        <p:tav tm="100000">
                                          <p:val>
                                            <p:strVal val="#ppt_x-0.05"/>
                                          </p:val>
                                        </p:tav>
                                      </p:tavLst>
                                    </p:anim>
                                    <p:anim calcmode="lin" valueType="num">
                                      <p:cBhvr>
                                        <p:cTn id="23" dur="800" decel="100000" fill="hold"/>
                                        <p:tgtEl>
                                          <p:spTgt spid="3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childTnLst>
                          </p:cTn>
                        </p:par>
                        <p:par>
                          <p:cTn id="30" fill="hold">
                            <p:stCondLst>
                              <p:cond delay="4000"/>
                            </p:stCondLst>
                            <p:childTnLst>
                              <p:par>
                                <p:cTn id="31" presetID="3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800" decel="100000"/>
                                        <p:tgtEl>
                                          <p:spTgt spid="32"/>
                                        </p:tgtEl>
                                      </p:cBhvr>
                                    </p:animEffect>
                                    <p:anim calcmode="lin" valueType="num">
                                      <p:cBhvr>
                                        <p:cTn id="34" dur="800" decel="100000" fill="hold"/>
                                        <p:tgtEl>
                                          <p:spTgt spid="32"/>
                                        </p:tgtEl>
                                        <p:attrNameLst>
                                          <p:attrName>style.rotation</p:attrName>
                                        </p:attrNameLst>
                                      </p:cBhvr>
                                      <p:tavLst>
                                        <p:tav tm="0">
                                          <p:val>
                                            <p:fltVal val="-90"/>
                                          </p:val>
                                        </p:tav>
                                        <p:tav tm="100000">
                                          <p:val>
                                            <p:fltVal val="0"/>
                                          </p:val>
                                        </p:tav>
                                      </p:tavLst>
                                    </p:anim>
                                    <p:anim calcmode="lin" valueType="num">
                                      <p:cBhvr>
                                        <p:cTn id="35" dur="800" decel="100000" fill="hold"/>
                                        <p:tgtEl>
                                          <p:spTgt spid="32"/>
                                        </p:tgtEl>
                                        <p:attrNameLst>
                                          <p:attrName>ppt_x</p:attrName>
                                        </p:attrNameLst>
                                      </p:cBhvr>
                                      <p:tavLst>
                                        <p:tav tm="0">
                                          <p:val>
                                            <p:strVal val="#ppt_x+0.4"/>
                                          </p:val>
                                        </p:tav>
                                        <p:tav tm="100000">
                                          <p:val>
                                            <p:strVal val="#ppt_x-0.05"/>
                                          </p:val>
                                        </p:tav>
                                      </p:tavLst>
                                    </p:anim>
                                    <p:anim calcmode="lin" valueType="num">
                                      <p:cBhvr>
                                        <p:cTn id="36" dur="800" decel="100000" fill="hold"/>
                                        <p:tgtEl>
                                          <p:spTgt spid="32"/>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par>
                          <p:cTn id="39" fill="hold">
                            <p:stCondLst>
                              <p:cond delay="5000"/>
                            </p:stCondLst>
                            <p:childTnLst>
                              <p:par>
                                <p:cTn id="40" presetID="22" presetClass="entr" presetSubtype="4" fill="hold" grpId="0" nodeType="after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childTnLst>
                          </p:cTn>
                        </p:par>
                        <p:par>
                          <p:cTn id="43" fill="hold">
                            <p:stCondLst>
                              <p:cond delay="5500"/>
                            </p:stCondLst>
                            <p:childTnLst>
                              <p:par>
                                <p:cTn id="44" presetID="30"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800" decel="100000"/>
                                        <p:tgtEl>
                                          <p:spTgt spid="33"/>
                                        </p:tgtEl>
                                      </p:cBhvr>
                                    </p:animEffect>
                                    <p:anim calcmode="lin" valueType="num">
                                      <p:cBhvr>
                                        <p:cTn id="47" dur="800" decel="100000" fill="hold"/>
                                        <p:tgtEl>
                                          <p:spTgt spid="33"/>
                                        </p:tgtEl>
                                        <p:attrNameLst>
                                          <p:attrName>style.rotation</p:attrName>
                                        </p:attrNameLst>
                                      </p:cBhvr>
                                      <p:tavLst>
                                        <p:tav tm="0">
                                          <p:val>
                                            <p:fltVal val="-90"/>
                                          </p:val>
                                        </p:tav>
                                        <p:tav tm="100000">
                                          <p:val>
                                            <p:fltVal val="0"/>
                                          </p:val>
                                        </p:tav>
                                      </p:tavLst>
                                    </p:anim>
                                    <p:anim calcmode="lin" valueType="num">
                                      <p:cBhvr>
                                        <p:cTn id="48" dur="800" decel="100000" fill="hold"/>
                                        <p:tgtEl>
                                          <p:spTgt spid="33"/>
                                        </p:tgtEl>
                                        <p:attrNameLst>
                                          <p:attrName>ppt_x</p:attrName>
                                        </p:attrNameLst>
                                      </p:cBhvr>
                                      <p:tavLst>
                                        <p:tav tm="0">
                                          <p:val>
                                            <p:strVal val="#ppt_x+0.4"/>
                                          </p:val>
                                        </p:tav>
                                        <p:tav tm="100000">
                                          <p:val>
                                            <p:strVal val="#ppt_x-0.05"/>
                                          </p:val>
                                        </p:tav>
                                      </p:tavLst>
                                    </p:anim>
                                    <p:anim calcmode="lin" valueType="num">
                                      <p:cBhvr>
                                        <p:cTn id="49" dur="800" decel="100000" fill="hold"/>
                                        <p:tgtEl>
                                          <p:spTgt spid="3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9">
                                            <p:txEl>
                                              <p:pRg st="3" end="3"/>
                                            </p:txEl>
                                          </p:spTgt>
                                        </p:tgtEl>
                                        <p:attrNameLst>
                                          <p:attrName>style.visibility</p:attrName>
                                        </p:attrNameLst>
                                      </p:cBhvr>
                                      <p:to>
                                        <p:strVal val="visible"/>
                                      </p:to>
                                    </p:set>
                                    <p:animEffect transition="in" filter="wipe(down)">
                                      <p:cBhvr>
                                        <p:cTn id="55" dur="500"/>
                                        <p:tgtEl>
                                          <p:spTgt spid="29">
                                            <p:txEl>
                                              <p:pRg st="3" end="3"/>
                                            </p:txEl>
                                          </p:spTgt>
                                        </p:tgtEl>
                                      </p:cBhvr>
                                    </p:animEffect>
                                  </p:childTnLst>
                                </p:cTn>
                              </p:par>
                            </p:childTnLst>
                          </p:cTn>
                        </p:par>
                        <p:par>
                          <p:cTn id="56" fill="hold">
                            <p:stCondLst>
                              <p:cond delay="7000"/>
                            </p:stCondLst>
                            <p:childTnLst>
                              <p:par>
                                <p:cTn id="57" presetID="3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800" decel="100000"/>
                                        <p:tgtEl>
                                          <p:spTgt spid="4"/>
                                        </p:tgtEl>
                                      </p:cBhvr>
                                    </p:animEffect>
                                    <p:anim calcmode="lin" valueType="num">
                                      <p:cBhvr>
                                        <p:cTn id="60" dur="800" decel="100000" fill="hold"/>
                                        <p:tgtEl>
                                          <p:spTgt spid="4"/>
                                        </p:tgtEl>
                                        <p:attrNameLst>
                                          <p:attrName>style.rotation</p:attrName>
                                        </p:attrNameLst>
                                      </p:cBhvr>
                                      <p:tavLst>
                                        <p:tav tm="0">
                                          <p:val>
                                            <p:fltVal val="-90"/>
                                          </p:val>
                                        </p:tav>
                                        <p:tav tm="100000">
                                          <p:val>
                                            <p:fltVal val="0"/>
                                          </p:val>
                                        </p:tav>
                                      </p:tavLst>
                                    </p:anim>
                                    <p:anim calcmode="lin" valueType="num">
                                      <p:cBhvr>
                                        <p:cTn id="61" dur="800" decel="100000" fill="hold"/>
                                        <p:tgtEl>
                                          <p:spTgt spid="4"/>
                                        </p:tgtEl>
                                        <p:attrNameLst>
                                          <p:attrName>ppt_x</p:attrName>
                                        </p:attrNameLst>
                                      </p:cBhvr>
                                      <p:tavLst>
                                        <p:tav tm="0">
                                          <p:val>
                                            <p:strVal val="#ppt_x+0.4"/>
                                          </p:val>
                                        </p:tav>
                                        <p:tav tm="100000">
                                          <p:val>
                                            <p:strVal val="#ppt_x-0.05"/>
                                          </p:val>
                                        </p:tav>
                                      </p:tavLst>
                                    </p:anim>
                                    <p:anim calcmode="lin" valueType="num">
                                      <p:cBhvr>
                                        <p:cTn id="62" dur="800" decel="100000" fill="hold"/>
                                        <p:tgtEl>
                                          <p:spTgt spid="4"/>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65" fill="hold">
                            <p:stCondLst>
                              <p:cond delay="8000"/>
                            </p:stCondLst>
                            <p:childTnLst>
                              <p:par>
                                <p:cTn id="66" presetID="22" presetClass="entr" presetSubtype="4" fill="hold" grpId="0" nodeType="afterEffect">
                                  <p:stCondLst>
                                    <p:cond delay="0"/>
                                  </p:stCondLst>
                                  <p:childTnLst>
                                    <p:set>
                                      <p:cBhvr>
                                        <p:cTn id="67" dur="1" fill="hold">
                                          <p:stCondLst>
                                            <p:cond delay="0"/>
                                          </p:stCondLst>
                                        </p:cTn>
                                        <p:tgtEl>
                                          <p:spTgt spid="29">
                                            <p:txEl>
                                              <p:pRg st="4" end="4"/>
                                            </p:txEl>
                                          </p:spTgt>
                                        </p:tgtEl>
                                        <p:attrNameLst>
                                          <p:attrName>style.visibility</p:attrName>
                                        </p:attrNameLst>
                                      </p:cBhvr>
                                      <p:to>
                                        <p:strVal val="visible"/>
                                      </p:to>
                                    </p:set>
                                    <p:animEffect transition="in" filter="wipe(down)">
                                      <p:cBhvr>
                                        <p:cTn id="68"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6"/>
            <a:ext cx="8697115" cy="30898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Calibri" panose="020F0502020204030204" pitchFamily="34" charset="0"/>
                <a:cs typeface="Calibri" panose="020F0502020204030204" pitchFamily="34" charset="0"/>
              </a:rPr>
              <a:t>Để bảo vệ môi trường, em thấy em cần bắt đầu từ những hành động nhỏ nhất:</a:t>
            </a:r>
          </a:p>
          <a:p>
            <a:pPr lvl="0" algn="just">
              <a:defRPr/>
            </a:pPr>
            <a:r>
              <a:rPr lang="vi-VN" sz="3200" dirty="0">
                <a:solidFill>
                  <a:srgbClr val="333333"/>
                </a:solidFill>
                <a:latin typeface="Calibri" panose="020F0502020204030204" pitchFamily="34" charset="0"/>
                <a:cs typeface="Calibri" panose="020F0502020204030204" pitchFamily="34" charset="0"/>
              </a:rPr>
              <a:t>- Không vứt rác bừa bãi.</a:t>
            </a:r>
          </a:p>
          <a:p>
            <a:pPr lvl="0" algn="just">
              <a:defRPr/>
            </a:pPr>
            <a:r>
              <a:rPr lang="vi-VN" sz="3200" dirty="0">
                <a:solidFill>
                  <a:srgbClr val="333333"/>
                </a:solidFill>
                <a:latin typeface="Calibri" panose="020F0502020204030204" pitchFamily="34" charset="0"/>
                <a:cs typeface="Calibri" panose="020F0502020204030204" pitchFamily="34" charset="0"/>
              </a:rPr>
              <a:t>- Không bỏ phí thức ăn. </a:t>
            </a:r>
          </a:p>
          <a:p>
            <a:pPr lvl="0" algn="just">
              <a:defRPr/>
            </a:pPr>
            <a:r>
              <a:rPr lang="vi-VN" sz="3200" dirty="0">
                <a:solidFill>
                  <a:srgbClr val="333333"/>
                </a:solidFill>
                <a:latin typeface="Calibri" panose="020F0502020204030204" pitchFamily="34" charset="0"/>
                <a:cs typeface="Calibri" panose="020F0502020204030204" pitchFamily="34" charset="0"/>
              </a:rPr>
              <a:t>- Trồng cây, chăm sóc cây xanh.</a:t>
            </a:r>
          </a:p>
          <a:p>
            <a:pPr lvl="0" algn="just">
              <a:defRPr/>
            </a:pPr>
            <a:r>
              <a:rPr lang="vi-VN" sz="3200" dirty="0">
                <a:solidFill>
                  <a:srgbClr val="333333"/>
                </a:solidFill>
                <a:latin typeface="Calibri" panose="020F0502020204030204" pitchFamily="34" charset="0"/>
                <a:cs typeface="Calibri" panose="020F0502020204030204" pitchFamily="34" charset="0"/>
              </a:rPr>
              <a:t>- Sử dụng điện, nước hợp lý, tiết kiệm,...</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Từ bài đọc trên, em thấy mình cần làm gì để bảo vệ môi trường? </a:t>
            </a:r>
          </a:p>
        </p:txBody>
      </p:sp>
    </p:spTree>
    <p:extLst>
      <p:ext uri="{BB962C8B-B14F-4D97-AF65-F5344CB8AC3E}">
        <p14:creationId xmlns:p14="http://schemas.microsoft.com/office/powerpoint/2010/main" val="18912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down)">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down)">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down)">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down)">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1">
            <a:extLst>
              <a:ext uri="{FF2B5EF4-FFF2-40B4-BE49-F238E27FC236}">
                <a16:creationId xmlns:a16="http://schemas.microsoft.com/office/drawing/2014/main" id="{1BA6AAAB-E72A-6CFF-A91F-72B733A5309E}"/>
              </a:ext>
            </a:extLst>
          </p:cNvPr>
          <p:cNvSpPr txBox="1"/>
          <p:nvPr/>
        </p:nvSpPr>
        <p:spPr>
          <a:xfrm>
            <a:off x="1419225" y="428655"/>
            <a:ext cx="9401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Nội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dung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endPar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mj-lt"/>
                  <a:ea typeface="+mn-ea"/>
                  <a:cs typeface="Calibri" panose="020F0502020204030204" pitchFamily="34" charset="0"/>
                </a:rPr>
                <a:t>Bài đọc chia sẻ thông điệp: Bảo vệ môi trường là nhiệm vụ của mỗi học sinh. Việc làm đó thể hiện cụ thể qua mỗi việc làm thường ngày của các bạn nhỏ. </a:t>
              </a: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4832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6">
            <a:extLst>
              <a:ext uri="{FF2B5EF4-FFF2-40B4-BE49-F238E27FC236}">
                <a16:creationId xmlns:a16="http://schemas.microsoft.com/office/drawing/2014/main" id="{322756F3-3437-386E-5F34-277231B0BCF7}"/>
              </a:ext>
            </a:extLst>
          </p:cNvPr>
          <p:cNvGrpSpPr/>
          <p:nvPr/>
        </p:nvGrpSpPr>
        <p:grpSpPr>
          <a:xfrm flipH="1">
            <a:off x="0" y="2601686"/>
            <a:ext cx="4548283" cy="4256314"/>
            <a:chOff x="-139570" y="2601686"/>
            <a:chExt cx="4548283" cy="4256314"/>
          </a:xfrm>
        </p:grpSpPr>
        <p:pic>
          <p:nvPicPr>
            <p:cNvPr id="3" name="图片 4">
              <a:extLst>
                <a:ext uri="{FF2B5EF4-FFF2-40B4-BE49-F238E27FC236}">
                  <a16:creationId xmlns:a16="http://schemas.microsoft.com/office/drawing/2014/main" id="{E69CD7C9-0F56-566B-1BEA-DA2E2AC49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4" name="图片 5">
              <a:extLst>
                <a:ext uri="{FF2B5EF4-FFF2-40B4-BE49-F238E27FC236}">
                  <a16:creationId xmlns:a16="http://schemas.microsoft.com/office/drawing/2014/main" id="{1E908A26-3065-6612-0BD3-0D8C440987C4}"/>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 name="Rectangle 4">
            <a:extLst>
              <a:ext uri="{FF2B5EF4-FFF2-40B4-BE49-F238E27FC236}">
                <a16:creationId xmlns:a16="http://schemas.microsoft.com/office/drawing/2014/main" id="{3B3705EE-00A4-7096-9DE5-DFA5E55D7100}"/>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629FECC-6477-AB87-127C-407388B4835E}"/>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5964E2E4-AE5A-9C11-8050-4F1CBD0F21CA}"/>
              </a:ext>
            </a:extLst>
          </p:cNvPr>
          <p:cNvGrpSpPr/>
          <p:nvPr/>
        </p:nvGrpSpPr>
        <p:grpSpPr>
          <a:xfrm>
            <a:off x="2329940" y="2339134"/>
            <a:ext cx="7868387" cy="2867642"/>
            <a:chOff x="2329940" y="2339134"/>
            <a:chExt cx="7868387" cy="2867642"/>
          </a:xfrm>
        </p:grpSpPr>
        <p:sp>
          <p:nvSpPr>
            <p:cNvPr id="15" name="Rounded Rectangle 54">
              <a:extLst>
                <a:ext uri="{FF2B5EF4-FFF2-40B4-BE49-F238E27FC236}">
                  <a16:creationId xmlns:a16="http://schemas.microsoft.com/office/drawing/2014/main" id="{5BD328B9-EB89-2C27-2EE9-8DAD24E3280F}"/>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6DEA9C58-FA35-0CC5-C8C3-B893BA9A6D0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1" name="Oval 20">
              <a:extLst>
                <a:ext uri="{FF2B5EF4-FFF2-40B4-BE49-F238E27FC236}">
                  <a16:creationId xmlns:a16="http://schemas.microsoft.com/office/drawing/2014/main" id="{45EE41F6-B725-3FF1-5A1D-7C14762EFA6C}"/>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2" name="Rounded Rectangle 59">
              <a:extLst>
                <a:ext uri="{FF2B5EF4-FFF2-40B4-BE49-F238E27FC236}">
                  <a16:creationId xmlns:a16="http://schemas.microsoft.com/office/drawing/2014/main" id="{57069AA2-3569-976F-32E1-8BB7F0A9FC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3FCAB97E-5501-57CC-96DE-914A2AE01FF8}"/>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4" name="Oval 23">
              <a:extLst>
                <a:ext uri="{FF2B5EF4-FFF2-40B4-BE49-F238E27FC236}">
                  <a16:creationId xmlns:a16="http://schemas.microsoft.com/office/drawing/2014/main" id="{F38E0868-7D6F-132A-2E3E-5FC06B48CFC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5" name="Rounded Rectangle 62">
              <a:extLst>
                <a:ext uri="{FF2B5EF4-FFF2-40B4-BE49-F238E27FC236}">
                  <a16:creationId xmlns:a16="http://schemas.microsoft.com/office/drawing/2014/main" id="{3038D413-8CFF-EFA0-61A6-7D73D5F1978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67167446-F7CE-9512-B0CE-C0677125D2E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27" name="Oval 26">
              <a:extLst>
                <a:ext uri="{FF2B5EF4-FFF2-40B4-BE49-F238E27FC236}">
                  <a16:creationId xmlns:a16="http://schemas.microsoft.com/office/drawing/2014/main" id="{76C9D00C-23E9-BA60-702B-7D5E839C444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8" name="Picture 2" descr="Star Cartoon Images, Stock Photos &amp;amp; Vectors | Shutterstock">
              <a:extLst>
                <a:ext uri="{FF2B5EF4-FFF2-40B4-BE49-F238E27FC236}">
                  <a16:creationId xmlns:a16="http://schemas.microsoft.com/office/drawing/2014/main" id="{CE001741-0222-DBFC-5728-437FCAACCBF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25975CC-D799-5185-996A-34338CD3F0A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B19DCEEA-DE8F-F2BF-C795-46131F43707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8DC35530-BFF4-EA34-8C86-6A99B2E1E6AC}"/>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145364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F1D5AFD8-E700-EB87-6132-3DD189AAA36A}"/>
              </a:ext>
            </a:extLst>
          </p:cNvPr>
          <p:cNvPicPr>
            <a:picLocks noChangeAspect="1"/>
          </p:cNvPicPr>
          <p:nvPr/>
        </p:nvPicPr>
        <p:blipFill>
          <a:blip r:embed="rId3"/>
          <a:stretch>
            <a:fillRect/>
          </a:stretch>
        </p:blipFill>
        <p:spPr>
          <a:xfrm>
            <a:off x="157453" y="438217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967471" y="544377"/>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Khởi</a:t>
            </a: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rPr>
              <a:t> </a:t>
            </a: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pic>
        <p:nvPicPr>
          <p:cNvPr id="12"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85" y="2859370"/>
            <a:ext cx="3741528" cy="3998630"/>
          </a:xfrm>
          <a:prstGeom prst="rect">
            <a:avLst/>
          </a:prstGeom>
        </p:spPr>
      </p:pic>
      <p:sp>
        <p:nvSpPr>
          <p:cNvPr id="13" name="Rounded Rectangle 12"/>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Nêu những việc làm của con người để bảo vệ Trái Đất. </a:t>
            </a:r>
          </a:p>
        </p:txBody>
      </p:sp>
      <p:pic>
        <p:nvPicPr>
          <p:cNvPr id="4" name="Picture 3">
            <a:extLst>
              <a:ext uri="{FF2B5EF4-FFF2-40B4-BE49-F238E27FC236}">
                <a16:creationId xmlns:a16="http://schemas.microsoft.com/office/drawing/2014/main" id="{5C1EC0E9-BF16-B973-146E-037E206B426E}"/>
              </a:ext>
            </a:extLst>
          </p:cNvPr>
          <p:cNvPicPr>
            <a:picLocks noChangeAspect="1"/>
          </p:cNvPicPr>
          <p:nvPr/>
        </p:nvPicPr>
        <p:blipFill>
          <a:blip r:embed="rId5"/>
          <a:stretch>
            <a:fillRect/>
          </a:stretch>
        </p:blipFill>
        <p:spPr>
          <a:xfrm>
            <a:off x="4400550" y="2381250"/>
            <a:ext cx="5429250" cy="3371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1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Những việc làm của con người để bảo vệ Trái Đất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Giữ gìn vệ sinh môi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Không vứt rác bừa bãi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Sử dụng những sản phẩm tái chế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Tiết kiệm điện, tiết kiệm nước,...</a:t>
            </a:r>
          </a:p>
        </p:txBody>
      </p:sp>
    </p:spTree>
    <p:extLst>
      <p:ext uri="{BB962C8B-B14F-4D97-AF65-F5344CB8AC3E}">
        <p14:creationId xmlns:p14="http://schemas.microsoft.com/office/powerpoint/2010/main" val="28429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1">
            <a:extLst>
              <a:ext uri="{FF2B5EF4-FFF2-40B4-BE49-F238E27FC236}">
                <a16:creationId xmlns:a16="http://schemas.microsoft.com/office/drawing/2014/main" id="{2D9AFC84-CA04-262D-2BD4-33CF7F085A04}"/>
              </a:ext>
            </a:extLst>
          </p:cNvPr>
          <p:cNvSpPr/>
          <p:nvPr/>
        </p:nvSpPr>
        <p:spPr>
          <a:xfrm>
            <a:off x="3703943" y="409433"/>
            <a:ext cx="6027924" cy="3313192"/>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31067E8-00C3-0656-822E-14BA7932D61E}"/>
              </a:ext>
            </a:extLst>
          </p:cNvPr>
          <p:cNvPicPr>
            <a:picLocks noChangeAspect="1"/>
          </p:cNvPicPr>
          <p:nvPr/>
        </p:nvPicPr>
        <p:blipFill rotWithShape="1">
          <a:blip r:embed="rId3"/>
          <a:srcRect l="6094" t="9293" r="8047" b="14811"/>
          <a:stretch/>
        </p:blipFill>
        <p:spPr>
          <a:xfrm>
            <a:off x="3703943" y="941641"/>
            <a:ext cx="6027924" cy="2487359"/>
          </a:xfrm>
          <a:prstGeom prst="rect">
            <a:avLst/>
          </a:prstGeom>
          <a:effectLst>
            <a:glow rad="228600">
              <a:srgbClr val="5FE0FF">
                <a:satMod val="175000"/>
                <a:alpha val="40000"/>
              </a:srgbClr>
            </a:glow>
          </a:effectLst>
        </p:spPr>
      </p:pic>
      <p:sp>
        <p:nvSpPr>
          <p:cNvPr id="7" name="Oval 6">
            <a:extLst>
              <a:ext uri="{FF2B5EF4-FFF2-40B4-BE49-F238E27FC236}">
                <a16:creationId xmlns:a16="http://schemas.microsoft.com/office/drawing/2014/main" id="{590C2580-E595-7225-5040-9E7EAACB7D13}"/>
              </a:ext>
            </a:extLst>
          </p:cNvPr>
          <p:cNvSpPr/>
          <p:nvPr/>
        </p:nvSpPr>
        <p:spPr>
          <a:xfrm>
            <a:off x="6267450" y="-104775"/>
            <a:ext cx="1171863" cy="1027714"/>
          </a:xfrm>
          <a:prstGeom prst="ellipse">
            <a:avLst/>
          </a:prstGeom>
          <a:solidFill>
            <a:srgbClr val="5FE0FF"/>
          </a:solidFill>
          <a:ln w="12700" cap="flat" cmpd="sng" algn="ctr">
            <a:solidFill>
              <a:srgbClr val="5FE0F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6"/>
                                        </p:tgtEl>
                                        <p:attrNameLst>
                                          <p:attrName>r</p:attrName>
                                        </p:attrNameLst>
                                      </p:cBhvr>
                                    </p:animRot>
                                    <p:animRot by="-240000">
                                      <p:cBhvr>
                                        <p:cTn id="13" dur="160" fill="hold">
                                          <p:stCondLst>
                                            <p:cond delay="160"/>
                                          </p:stCondLst>
                                        </p:cTn>
                                        <p:tgtEl>
                                          <p:spTgt spid="6"/>
                                        </p:tgtEl>
                                        <p:attrNameLst>
                                          <p:attrName>r</p:attrName>
                                        </p:attrNameLst>
                                      </p:cBhvr>
                                    </p:animRot>
                                    <p:animRot by="240000">
                                      <p:cBhvr>
                                        <p:cTn id="14" dur="160" fill="hold">
                                          <p:stCondLst>
                                            <p:cond delay="320"/>
                                          </p:stCondLst>
                                        </p:cTn>
                                        <p:tgtEl>
                                          <p:spTgt spid="6"/>
                                        </p:tgtEl>
                                        <p:attrNameLst>
                                          <p:attrName>r</p:attrName>
                                        </p:attrNameLst>
                                      </p:cBhvr>
                                    </p:animRot>
                                    <p:animRot by="-240000">
                                      <p:cBhvr>
                                        <p:cTn id="15" dur="160" fill="hold">
                                          <p:stCondLst>
                                            <p:cond delay="480"/>
                                          </p:stCondLst>
                                        </p:cTn>
                                        <p:tgtEl>
                                          <p:spTgt spid="6"/>
                                        </p:tgtEl>
                                        <p:attrNameLst>
                                          <p:attrName>r</p:attrName>
                                        </p:attrNameLst>
                                      </p:cBhvr>
                                    </p:animRot>
                                    <p:animRot by="120000">
                                      <p:cBhvr>
                                        <p:cTn id="16" dur="160" fill="hold">
                                          <p:stCondLst>
                                            <p:cond delay="6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2" name="图片 9">
            <a:extLst>
              <a:ext uri="{FF2B5EF4-FFF2-40B4-BE49-F238E27FC236}">
                <a16:creationId xmlns:a16="http://schemas.microsoft.com/office/drawing/2014/main" id="{EF669FDF-779F-F38D-B353-D5E554180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42392" y="1473576"/>
            <a:ext cx="1733550" cy="1536906"/>
          </a:xfrm>
          <a:prstGeom prst="rect">
            <a:avLst/>
          </a:prstGeom>
        </p:spPr>
      </p:pic>
      <p:pic>
        <p:nvPicPr>
          <p:cNvPr id="3" name="图片 14">
            <a:extLst>
              <a:ext uri="{FF2B5EF4-FFF2-40B4-BE49-F238E27FC236}">
                <a16:creationId xmlns:a16="http://schemas.microsoft.com/office/drawing/2014/main" id="{851ADAEC-DCF3-61A8-D0AB-38B950A3BF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61723" y="1641833"/>
            <a:ext cx="1536192" cy="1642172"/>
          </a:xfrm>
          <a:prstGeom prst="rect">
            <a:avLst/>
          </a:prstGeom>
        </p:spPr>
      </p:pic>
      <p:sp>
        <p:nvSpPr>
          <p:cNvPr id="4" name="Rectangle 3">
            <a:extLst>
              <a:ext uri="{FF2B5EF4-FFF2-40B4-BE49-F238E27FC236}">
                <a16:creationId xmlns:a16="http://schemas.microsoft.com/office/drawing/2014/main" id="{1454490A-85CA-053F-8C34-836EA87009E6}"/>
              </a:ext>
            </a:extLst>
          </p:cNvPr>
          <p:cNvSpPr/>
          <p:nvPr/>
        </p:nvSpPr>
        <p:spPr>
          <a:xfrm>
            <a:off x="2539532" y="54079"/>
            <a:ext cx="7817848" cy="1015663"/>
          </a:xfrm>
          <a:prstGeom prst="rect">
            <a:avLst/>
          </a:prstGeom>
          <a:noFill/>
        </p:spPr>
        <p:txBody>
          <a:bodyPr wrap="square" lIns="91440" tIns="45720" rIns="91440" bIns="45720">
            <a:spAutoFit/>
          </a:bodyPr>
          <a:lstStyle/>
          <a:p>
            <a:pPr algn="ctr">
              <a:defRPr/>
            </a:pP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Lắng</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nghe</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đọc</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mẫu</a:t>
            </a:r>
            <a:endPar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endParaRPr>
          </a:p>
        </p:txBody>
      </p:sp>
      <p:sp>
        <p:nvSpPr>
          <p:cNvPr id="9" name="TextBox 28">
            <a:extLst>
              <a:ext uri="{FF2B5EF4-FFF2-40B4-BE49-F238E27FC236}">
                <a16:creationId xmlns:a16="http://schemas.microsoft.com/office/drawing/2014/main" id="{3F0220E0-2D64-1AD5-0374-6435124B597D}"/>
              </a:ext>
            </a:extLst>
          </p:cNvPr>
          <p:cNvSpPr txBox="1"/>
          <p:nvPr/>
        </p:nvSpPr>
        <p:spPr>
          <a:xfrm>
            <a:off x="4472223" y="4843403"/>
            <a:ext cx="3062569" cy="2014597"/>
          </a:xfrm>
          <a:prstGeom prst="cloud">
            <a:avLst/>
          </a:prstGeom>
          <a:solidFill>
            <a:srgbClr val="5FE0FF">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rPr>
              <a:t>MẮT DÕI</a:t>
            </a:r>
            <a:endParaRPr kumimoji="0" lang="zh-CN" altLang="en-US"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16881B5C-E74A-E323-7AAC-1E84B84DEB3C}"/>
              </a:ext>
            </a:extLst>
          </p:cNvPr>
          <p:cNvSpPr txBox="1"/>
          <p:nvPr/>
        </p:nvSpPr>
        <p:spPr>
          <a:xfrm>
            <a:off x="8109655" y="2256531"/>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EC7A77A9-B2A8-FBDB-6B42-78BE584DDD52}"/>
              </a:ext>
            </a:extLst>
          </p:cNvPr>
          <p:cNvSpPr txBox="1"/>
          <p:nvPr/>
        </p:nvSpPr>
        <p:spPr>
          <a:xfrm>
            <a:off x="1335671" y="1806526"/>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AAD0730D-10A0-9AB9-61A6-0FDA1AC1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64371" y="3929703"/>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779B6E0F-4C18-182F-6F43-C04927565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6987828" y="2419357"/>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C735D82A-E924-31B7-4F0A-CA9331288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700988" y="2518889"/>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443492F7-0825-6C15-1603-C9083B7792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03674" y="126263"/>
            <a:ext cx="935858" cy="935858"/>
          </a:xfrm>
          <a:prstGeom prst="rect">
            <a:avLst/>
          </a:prstGeom>
        </p:spPr>
      </p:pic>
      <p:pic>
        <p:nvPicPr>
          <p:cNvPr id="16" name="Picture 15">
            <a:extLst>
              <a:ext uri="{FF2B5EF4-FFF2-40B4-BE49-F238E27FC236}">
                <a16:creationId xmlns:a16="http://schemas.microsoft.com/office/drawing/2014/main" id="{F7DF5107-999A-9C16-AF7B-A6B30206046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479933" y="1118986"/>
            <a:ext cx="3062569" cy="3062569"/>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0.7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strVal val="#ppt_w*0.7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animEffect transition="in" filter="fade">
                                      <p:cBhvr>
                                        <p:cTn id="34" dur="500"/>
                                        <p:tgtEl>
                                          <p:spTgt spid="1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ppt_w*0.7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animEffect transition="in" filter="fade">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algn="ct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1. Không vứt rác bừa bãi</a:t>
            </a:r>
          </a:p>
          <a:p>
            <a:r>
              <a:rPr lang="vi-VN" sz="2600" dirty="0">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2. Không dùng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3. Không lãng phí thức ăn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r>
              <a:rPr lang="vi-VN" sz="2600" dirty="0">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algn="r"/>
            <a:r>
              <a:rPr lang="vi-VN" sz="2600" dirty="0">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99515"/>
            <a:ext cx="3118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a:t>
            </a:r>
            <a:r>
              <a:rPr kumimoji="0" lang="en-US" altLang="zh-CN"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文本框 3">
            <a:extLst>
              <a:ext uri="{FF2B5EF4-FFF2-40B4-BE49-F238E27FC236}">
                <a16:creationId xmlns:a16="http://schemas.microsoft.com/office/drawing/2014/main" id="{6B177791-4639-44F3-9102-B0D29C5A07C1}"/>
              </a:ext>
            </a:extLst>
          </p:cNvPr>
          <p:cNvSpPr txBox="1"/>
          <p:nvPr/>
        </p:nvSpPr>
        <p:spPr>
          <a:xfrm>
            <a:off x="4519378" y="1635268"/>
            <a:ext cx="4281721"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vứt</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rác</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bừa</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bãi</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3">
            <a:extLst>
              <a:ext uri="{FF2B5EF4-FFF2-40B4-BE49-F238E27FC236}">
                <a16:creationId xmlns:a16="http://schemas.microsoft.com/office/drawing/2014/main" id="{1AA39237-8F07-4969-A422-F6B20A54E047}"/>
              </a:ext>
            </a:extLst>
          </p:cNvPr>
          <p:cNvSpPr txBox="1"/>
          <p:nvPr/>
        </p:nvSpPr>
        <p:spPr>
          <a:xfrm>
            <a:off x="2648857" y="509958"/>
            <a:ext cx="3781892"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ni</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1746</Words>
  <Application>Microsoft Office PowerPoint</Application>
  <PresentationFormat>Widescreen</PresentationFormat>
  <Paragraphs>138</Paragraphs>
  <Slides>24</Slides>
  <Notes>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等线</vt:lpstr>
      <vt:lpstr>等线 Light</vt:lpstr>
      <vt:lpstr>宋体</vt:lpstr>
      <vt:lpstr>#9Slide05 Phobia</vt:lpstr>
      <vt:lpstr>Arial</vt:lpstr>
      <vt:lpstr>Arial-Rounded</vt:lpstr>
      <vt:lpstr>Calibri</vt:lpstr>
      <vt:lpstr>Calibri Light</vt:lpstr>
      <vt:lpstr>inpin heiti</vt:lpstr>
      <vt:lpstr>Nunito Black</vt:lpstr>
      <vt:lpstr>Nunito Black</vt:lpstr>
      <vt:lpstr>SVN-Poky's</vt:lpstr>
      <vt:lpstr>Times New Roman</vt:lpstr>
      <vt:lpstr>1_Office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20</cp:revision>
  <dcterms:created xsi:type="dcterms:W3CDTF">2023-02-03T05:50:02Z</dcterms:created>
  <dcterms:modified xsi:type="dcterms:W3CDTF">2024-02-01T05:04:33Z</dcterms:modified>
</cp:coreProperties>
</file>