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0" r:id="rId2"/>
    <p:sldId id="258" r:id="rId3"/>
    <p:sldId id="262" r:id="rId4"/>
    <p:sldId id="261" r:id="rId5"/>
    <p:sldId id="352" r:id="rId6"/>
    <p:sldId id="355" r:id="rId7"/>
    <p:sldId id="384" r:id="rId8"/>
    <p:sldId id="385" r:id="rId9"/>
    <p:sldId id="270" r:id="rId10"/>
    <p:sldId id="371" r:id="rId11"/>
    <p:sldId id="408" r:id="rId12"/>
    <p:sldId id="423" r:id="rId13"/>
    <p:sldId id="429" r:id="rId14"/>
    <p:sldId id="430" r:id="rId15"/>
    <p:sldId id="427" r:id="rId16"/>
    <p:sldId id="369" r:id="rId17"/>
    <p:sldId id="390" r:id="rId18"/>
    <p:sldId id="391" r:id="rId19"/>
    <p:sldId id="426" r:id="rId20"/>
    <p:sldId id="413" r:id="rId21"/>
    <p:sldId id="414" r:id="rId22"/>
    <p:sldId id="432" r:id="rId23"/>
    <p:sldId id="433" r:id="rId24"/>
    <p:sldId id="431" r:id="rId25"/>
    <p:sldId id="434" r:id="rId26"/>
    <p:sldId id="435" r:id="rId27"/>
    <p:sldId id="436" r:id="rId28"/>
    <p:sldId id="428" r:id="rId29"/>
    <p:sldId id="278"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00"/>
    <a:srgbClr val="0000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12" autoAdjust="0"/>
  </p:normalViewPr>
  <p:slideViewPr>
    <p:cSldViewPr>
      <p:cViewPr varScale="1">
        <p:scale>
          <a:sx n="68" d="100"/>
          <a:sy n="68" d="100"/>
        </p:scale>
        <p:origin x="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929EE-6C9A-410C-B834-9F69CAD30E1D}"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AE1CE-4381-42D4-9197-3EB13AC06A5A}" type="slidenum">
              <a:rPr lang="en-US" smtClean="0"/>
              <a:t>‹#›</a:t>
            </a:fld>
            <a:endParaRPr lang="en-US"/>
          </a:p>
        </p:txBody>
      </p:sp>
    </p:spTree>
    <p:extLst>
      <p:ext uri="{BB962C8B-B14F-4D97-AF65-F5344CB8AC3E}">
        <p14:creationId xmlns:p14="http://schemas.microsoft.com/office/powerpoint/2010/main" val="348537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B279A-D454-406E-A0DD-490F1F308CA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608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376B42-BB59-496B-A9E7-B77A14685A46}"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2275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48933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4353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1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376B42-BB59-496B-A9E7-B77A14685A46}"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08329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376B42-BB59-496B-A9E7-B77A14685A46}"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53034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376B42-BB59-496B-A9E7-B77A14685A46}"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8410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76B42-BB59-496B-A9E7-B77A14685A46}"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6878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376B42-BB59-496B-A9E7-B77A14685A46}"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96148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6B42-BB59-496B-A9E7-B77A14685A46}"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324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76B42-BB59-496B-A9E7-B77A14685A46}"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1640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376B42-BB59-496B-A9E7-B77A14685A46}"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8C5DD-D958-4CC9-93DB-762EE07E7468}" type="slidenum">
              <a:rPr lang="en-US" smtClean="0"/>
              <a:t>‹#›</a:t>
            </a:fld>
            <a:endParaRPr lang="en-US"/>
          </a:p>
        </p:txBody>
      </p:sp>
    </p:spTree>
    <p:extLst>
      <p:ext uri="{BB962C8B-B14F-4D97-AF65-F5344CB8AC3E}">
        <p14:creationId xmlns:p14="http://schemas.microsoft.com/office/powerpoint/2010/main" val="243592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6B42-BB59-496B-A9E7-B77A14685A46}" type="datetimeFigureOut">
              <a:rPr lang="en-US" smtClean="0"/>
              <a:t>4/22/2024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8C5DD-D958-4CC9-93DB-762EE07E7468}" type="slidenum">
              <a:rPr lang="en-US" smtClean="0"/>
              <a:t>‹#›</a:t>
            </a:fld>
            <a:endParaRPr lang="en-US"/>
          </a:p>
        </p:txBody>
      </p:sp>
    </p:spTree>
    <p:extLst>
      <p:ext uri="{BB962C8B-B14F-4D97-AF65-F5344CB8AC3E}">
        <p14:creationId xmlns:p14="http://schemas.microsoft.com/office/powerpoint/2010/main" val="1595246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434"/>
          <a:stretch/>
        </p:blipFill>
        <p:spPr>
          <a:xfrm>
            <a:off x="533400" y="18142"/>
            <a:ext cx="11125200" cy="6839857"/>
          </a:xfrm>
          <a:prstGeom prst="rect">
            <a:avLst/>
          </a:prstGeom>
        </p:spPr>
      </p:pic>
      <p:sp>
        <p:nvSpPr>
          <p:cNvPr id="2" name="Rectangle 1"/>
          <p:cNvSpPr/>
          <p:nvPr/>
        </p:nvSpPr>
        <p:spPr>
          <a:xfrm>
            <a:off x="228600" y="3200400"/>
            <a:ext cx="12192000" cy="1031051"/>
          </a:xfrm>
          <a:prstGeom prst="rect">
            <a:avLst/>
          </a:prstGeom>
          <a:noFill/>
        </p:spPr>
        <p:txBody>
          <a:bodyPr>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MÔN: </a:t>
            </a:r>
            <a:r>
              <a:rPr kumimoji="0" lang="en-US" sz="2800" b="1" i="0" u="none" strike="noStrike" kern="1200" cap="all" spc="0" normalizeH="0" baseline="0" noProof="0" dirty="0" err="1">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TiẾNG</a:t>
            </a: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 </a:t>
            </a:r>
            <a:r>
              <a:rPr kumimoji="0" lang="en-US" sz="2800" b="1" i="0" u="none" strike="noStrike" kern="1200" cap="all" spc="0" normalizeH="0" baseline="0" noProof="0" dirty="0" err="1">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ViỆT</a:t>
            </a:r>
            <a:r>
              <a:rPr kumimoji="0" lang="en-US" sz="2800" b="1" i="0" u="none" strike="noStrike" kern="1200" cap="all" spc="0" normalizeH="0" baseline="0" noProof="0" dirty="0">
                <a:ln w="9000" cmpd="sng">
                  <a:solidFill>
                    <a:prstClr val="black"/>
                  </a:solidFill>
                  <a:prstDash val="solid"/>
                </a:ln>
                <a:solidFill>
                  <a:srgbClr val="000099"/>
                </a:solidFill>
                <a:effectLst>
                  <a:reflection blurRad="12700" stA="28000" endPos="45000" dist="1000" dir="5400000" sy="-100000" algn="bl" rotWithShape="0"/>
                </a:effectLst>
                <a:uLnTx/>
                <a:uFillTx/>
                <a:latin typeface="Calibri"/>
                <a:ea typeface="+mn-ea"/>
                <a:cs typeface="Arial" pitchFamily="34" charset="0"/>
              </a:rPr>
              <a:t> – LỚP 1</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all" spc="0" normalizeH="0" baseline="0" noProof="0" dirty="0" err="1">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Phân</a:t>
            </a:r>
            <a:r>
              <a:rPr kumimoji="0" lang="en-US" sz="2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a:t>
            </a:r>
            <a:r>
              <a:rPr kumimoji="0" lang="en-US" sz="2800" b="1" i="0" u="none" strike="noStrike" kern="1200" cap="all" spc="0" normalizeH="0" baseline="0" noProof="0" dirty="0" err="1">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môn</a:t>
            </a:r>
            <a:r>
              <a:rPr kumimoji="0" lang="en-US" sz="2800" b="1" i="0" u="none" strike="noStrike" kern="1200" cap="all" spc="0" normalizeH="0" baseline="0" noProof="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TẬP</a:t>
            </a:r>
            <a:r>
              <a:rPr kumimoji="0" lang="en-US" sz="2800" b="1" i="0" u="none" strike="noStrike" kern="1200" cap="all" spc="0" normalizeH="0" noProof="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rPr>
              <a:t> ĐỌC</a:t>
            </a:r>
            <a:endParaRPr kumimoji="0" lang="en-US" sz="2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Calibri"/>
              <a:ea typeface="+mn-ea"/>
              <a:cs typeface="Arial" pitchFamily="34" charset="0"/>
            </a:endParaRPr>
          </a:p>
        </p:txBody>
      </p:sp>
      <p:sp>
        <p:nvSpPr>
          <p:cNvPr id="3" name="TextBox 2"/>
          <p:cNvSpPr txBox="1"/>
          <p:nvPr/>
        </p:nvSpPr>
        <p:spPr>
          <a:xfrm>
            <a:off x="2667000" y="4231451"/>
            <a:ext cx="7410631" cy="646331"/>
          </a:xfrm>
          <a:prstGeom prst="rect">
            <a:avLst/>
          </a:prstGeom>
          <a:noFill/>
        </p:spPr>
        <p:txBody>
          <a:bodyPr wrap="square" rtlCol="0">
            <a:spAutoFit/>
          </a:bodyPr>
          <a:lstStyle/>
          <a:p>
            <a:pPr lvl="0" algn="ctr">
              <a:defRPr/>
            </a:pPr>
            <a:r>
              <a:rPr lang="nl-NL" sz="3600">
                <a:solidFill>
                  <a:srgbClr val="FF0000"/>
                </a:solidFill>
                <a:latin typeface="UTM Avo" panose="02040603050506020204" pitchFamily="18" charset="0"/>
              </a:rPr>
              <a:t>Hoa kết trái</a:t>
            </a:r>
            <a:endParaRPr lang="en-US" sz="3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722644323"/>
      </p:ext>
    </p:extLst>
  </p:cSld>
  <p:clrMapOvr>
    <a:masterClrMapping/>
  </p:clrMapOvr>
  <mc:AlternateContent xmlns:mc="http://schemas.openxmlformats.org/markup-compatibility/2006" xmlns:p14="http://schemas.microsoft.com/office/powerpoint/2010/main">
    <mc:Choice Requires="p14">
      <p:transition spd="slow" p14:dur="2000" advTm="4390"/>
    </mc:Choice>
    <mc:Fallback xmlns="">
      <p:transition spd="slow" advTm="43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Học thuộc lòng</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282925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3437" t="37953" r="42813" b="18114"/>
          <a:stretch/>
        </p:blipFill>
        <p:spPr>
          <a:xfrm>
            <a:off x="4038600" y="0"/>
            <a:ext cx="3886200" cy="6094268"/>
          </a:xfrm>
          <a:prstGeom prst="rect">
            <a:avLst/>
          </a:prstGeom>
        </p:spPr>
      </p:pic>
    </p:spTree>
    <p:extLst>
      <p:ext uri="{BB962C8B-B14F-4D97-AF65-F5344CB8AC3E}">
        <p14:creationId xmlns:p14="http://schemas.microsoft.com/office/powerpoint/2010/main" val="202867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43728" y="614446"/>
            <a:ext cx="12954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81700" y="1066800"/>
            <a:ext cx="18669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1524000"/>
            <a:ext cx="19431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55920" y="1990209"/>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6418"/>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86400" y="2896124"/>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56910" y="3342925"/>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32145" y="3809134"/>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21655" y="4322607"/>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69102" y="4802164"/>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621655" y="5247185"/>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21655" y="5692207"/>
            <a:ext cx="167259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10200" y="614446"/>
            <a:ext cx="1328928"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53000" y="1066800"/>
            <a:ext cx="2895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953000" y="1524000"/>
            <a:ext cx="2476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4400" y="1990209"/>
            <a:ext cx="2133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6418"/>
            <a:ext cx="14020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53000" y="2896124"/>
            <a:ext cx="19354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53000" y="3342925"/>
            <a:ext cx="2476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29200" y="3809134"/>
            <a:ext cx="237553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15000" y="4322607"/>
            <a:ext cx="1579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81600" y="4802164"/>
            <a:ext cx="2260092"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53000" y="5247185"/>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53000" y="5692207"/>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46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43437" t="37953" r="42813" b="18114"/>
          <a:stretch/>
        </p:blipFill>
        <p:spPr>
          <a:xfrm>
            <a:off x="4038600" y="0"/>
            <a:ext cx="3886200" cy="6094268"/>
          </a:xfrm>
          <a:prstGeom prst="rect">
            <a:avLst/>
          </a:prstGeom>
        </p:spPr>
      </p:pic>
      <p:sp>
        <p:nvSpPr>
          <p:cNvPr id="5" name="Rectangle 4"/>
          <p:cNvSpPr/>
          <p:nvPr/>
        </p:nvSpPr>
        <p:spPr>
          <a:xfrm>
            <a:off x="5410200" y="614446"/>
            <a:ext cx="1328928"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1066800"/>
            <a:ext cx="36576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191000" y="1524000"/>
            <a:ext cx="3238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990209"/>
            <a:ext cx="26670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91200" y="2456418"/>
            <a:ext cx="14782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91000" y="2896124"/>
            <a:ext cx="269748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91000" y="3342925"/>
            <a:ext cx="3238500"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91000" y="3809134"/>
            <a:ext cx="321373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53000" y="4322607"/>
            <a:ext cx="2341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91000" y="4802164"/>
            <a:ext cx="3250692"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91000" y="5247185"/>
            <a:ext cx="3103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91000" y="5692207"/>
            <a:ext cx="3103245" cy="40206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140648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Tìm hiểu bài</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390481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4" b="14445"/>
          <a:stretch/>
        </p:blipFill>
        <p:spPr>
          <a:xfrm>
            <a:off x="21771" y="-29030"/>
            <a:ext cx="12170229" cy="6887029"/>
          </a:xfrm>
          <a:prstGeom prst="rect">
            <a:avLst/>
          </a:prstGeom>
        </p:spPr>
      </p:pic>
      <p:sp>
        <p:nvSpPr>
          <p:cNvPr id="3" name="Rectangle 2"/>
          <p:cNvSpPr/>
          <p:nvPr/>
        </p:nvSpPr>
        <p:spPr>
          <a:xfrm>
            <a:off x="4114800" y="1600200"/>
            <a:ext cx="5943600" cy="2800767"/>
          </a:xfrm>
          <a:prstGeom prst="rect">
            <a:avLst/>
          </a:prstGeom>
          <a:noFill/>
        </p:spPr>
        <p:txBody>
          <a:bodyPr wrap="square" lIns="91440" tIns="45720" rIns="91440" bIns="45720">
            <a:spAutoFit/>
          </a:bodyPr>
          <a:lstStyle/>
          <a:p>
            <a:r>
              <a:rPr lang="en-US" sz="8800" b="1" cap="none" spc="0">
                <a:ln w="0"/>
                <a:solidFill>
                  <a:srgbClr val="C00000"/>
                </a:solidFill>
                <a:effectLst>
                  <a:reflection blurRad="6350" stA="53000" endA="300" endPos="35500" dir="5400000" sy="-90000" algn="bl" rotWithShape="0"/>
                </a:effectLst>
              </a:rPr>
              <a:t>Thử tài</a:t>
            </a:r>
          </a:p>
          <a:p>
            <a:r>
              <a:rPr lang="en-US" sz="8800" b="1" cap="none" spc="0">
                <a:ln w="0"/>
                <a:solidFill>
                  <a:srgbClr val="C00000"/>
                </a:solidFill>
                <a:effectLst>
                  <a:reflection blurRad="6350" stA="53000" endA="300" endPos="35500" dir="5400000" sy="-90000" algn="bl" rotWithShape="0"/>
                </a:effectLst>
              </a:rPr>
              <a:t>     </a:t>
            </a:r>
            <a:r>
              <a:rPr lang="en-US" sz="8800" b="1">
                <a:ln w="0"/>
                <a:solidFill>
                  <a:srgbClr val="C00000"/>
                </a:solidFill>
                <a:effectLst>
                  <a:reflection blurRad="6350" stA="53000" endA="300" endPos="35500" dir="5400000" sy="-90000" algn="bl" rotWithShape="0"/>
                </a:effectLst>
              </a:rPr>
              <a:t>đọc hiểu</a:t>
            </a:r>
            <a:endParaRPr lang="en-US" sz="8800" b="1" cap="none" spc="0">
              <a:ln w="0"/>
              <a:solidFill>
                <a:srgbClr val="C0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0546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đọc hôm nay có tên là gì? </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1371600" y="3352800"/>
            <a:ext cx="4953000" cy="121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latin typeface="UTM Avo" panose="02040603050506020204" pitchFamily="18" charset="0"/>
              </a:rPr>
              <a:t>Hoa kết trái</a:t>
            </a:r>
          </a:p>
        </p:txBody>
      </p:sp>
    </p:spTree>
    <p:extLst>
      <p:ext uri="{BB962C8B-B14F-4D97-AF65-F5344CB8AC3E}">
        <p14:creationId xmlns:p14="http://schemas.microsoft.com/office/powerpoint/2010/main" val="30381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a:t>
            </a:r>
            <a:r>
              <a:rPr lang="en-US" sz="4000" b="1" i="1">
                <a:effectLst>
                  <a:outerShdw blurRad="38100" dist="38100" dir="2700000" algn="tl">
                    <a:srgbClr val="000000">
                      <a:alpha val="43137"/>
                    </a:srgbClr>
                  </a:outerShdw>
                </a:effectLst>
                <a:latin typeface="UTM Avo" panose="02040603050506020204" pitchFamily="18" charset="0"/>
              </a:rPr>
              <a:t>Hoa kết trái</a:t>
            </a:r>
          </a:p>
          <a:p>
            <a:pPr lvl="0" algn="ctr">
              <a:defRPr/>
            </a:pPr>
            <a:r>
              <a:rPr lang="en-US" sz="4000" b="1">
                <a:latin typeface="UTM Avo" panose="02040603050506020204" pitchFamily="18" charset="0"/>
              </a:rPr>
              <a:t>là sáng tác của ai? </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1371600" y="3352800"/>
            <a:ext cx="4953000" cy="121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latin typeface="UTM Avo" panose="02040603050506020204" pitchFamily="18" charset="0"/>
              </a:rPr>
              <a:t>Thu Hà</a:t>
            </a:r>
          </a:p>
        </p:txBody>
      </p:sp>
    </p:spTree>
    <p:extLst>
      <p:ext uri="{BB962C8B-B14F-4D97-AF65-F5344CB8AC3E}">
        <p14:creationId xmlns:p14="http://schemas.microsoft.com/office/powerpoint/2010/main" val="35412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14" b="14445"/>
          <a:stretch/>
        </p:blipFill>
        <p:spPr>
          <a:xfrm>
            <a:off x="21771" y="-29030"/>
            <a:ext cx="12170229" cy="6887029"/>
          </a:xfrm>
          <a:prstGeom prst="rect">
            <a:avLst/>
          </a:prstGeom>
        </p:spPr>
      </p:pic>
      <p:sp>
        <p:nvSpPr>
          <p:cNvPr id="3" name="Rectangle 2"/>
          <p:cNvSpPr/>
          <p:nvPr/>
        </p:nvSpPr>
        <p:spPr>
          <a:xfrm>
            <a:off x="3886200" y="2057400"/>
            <a:ext cx="6629400" cy="1446550"/>
          </a:xfrm>
          <a:prstGeom prst="rect">
            <a:avLst/>
          </a:prstGeom>
          <a:noFill/>
        </p:spPr>
        <p:txBody>
          <a:bodyPr wrap="square" lIns="91440" tIns="45720" rIns="91440" bIns="45720">
            <a:spAutoFit/>
          </a:bodyPr>
          <a:lstStyle/>
          <a:p>
            <a:r>
              <a:rPr lang="en-US" sz="8800" b="1" cap="none" spc="0">
                <a:ln w="0"/>
                <a:solidFill>
                  <a:srgbClr val="C00000"/>
                </a:solidFill>
                <a:effectLst>
                  <a:reflection blurRad="6350" stA="53000" endA="300" endPos="35500" dir="5400000" sy="-90000" algn="bl" rotWithShape="0"/>
                </a:effectLst>
                <a:latin typeface="UTM Avo" panose="02040603050506020204" pitchFamily="18" charset="0"/>
              </a:rPr>
              <a:t>Khởi động</a:t>
            </a:r>
          </a:p>
        </p:txBody>
      </p:sp>
    </p:spTree>
    <p:extLst>
      <p:ext uri="{BB962C8B-B14F-4D97-AF65-F5344CB8AC3E}">
        <p14:creationId xmlns:p14="http://schemas.microsoft.com/office/powerpoint/2010/main" val="29606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hieu tro choi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Mỗi loài hoa có màu sắc riêng.</a:t>
            </a:r>
          </a:p>
          <a:p>
            <a:pPr lvl="0" algn="ctr">
              <a:defRPr/>
            </a:pPr>
            <a:r>
              <a:rPr lang="en-US" sz="4000" b="1">
                <a:latin typeface="UTM Avo" panose="02040603050506020204" pitchFamily="18" charset="0"/>
              </a:rPr>
              <a:t>Ghép đúng:</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pic>
        <p:nvPicPr>
          <p:cNvPr id="3" name="Picture 2"/>
          <p:cNvPicPr>
            <a:picLocks noChangeAspect="1"/>
          </p:cNvPicPr>
          <p:nvPr/>
        </p:nvPicPr>
        <p:blipFill rotWithShape="1">
          <a:blip r:embed="rId6"/>
          <a:srcRect l="29999" t="45556" r="19376" b="16667"/>
          <a:stretch/>
        </p:blipFill>
        <p:spPr>
          <a:xfrm>
            <a:off x="1371600" y="2133600"/>
            <a:ext cx="8713694" cy="3657600"/>
          </a:xfrm>
          <a:prstGeom prst="rect">
            <a:avLst/>
          </a:prstGeom>
        </p:spPr>
      </p:pic>
      <p:cxnSp>
        <p:nvCxnSpPr>
          <p:cNvPr id="5" name="Straight Connector 4"/>
          <p:cNvCxnSpPr/>
          <p:nvPr/>
        </p:nvCxnSpPr>
        <p:spPr>
          <a:xfrm>
            <a:off x="4572000" y="2514600"/>
            <a:ext cx="1066800" cy="1905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72000" y="2514600"/>
            <a:ext cx="1156447" cy="842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61315" y="4419600"/>
            <a:ext cx="1156447" cy="838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0" y="3448431"/>
            <a:ext cx="1066800" cy="185127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1000"/>
                            </p:stCondLst>
                            <p:childTnLst>
                              <p:par>
                                <p:cTn id="59" presetID="23" presetClass="entr" presetSubtype="3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strVal val="4*#ppt_w"/>
                                          </p:val>
                                        </p:tav>
                                        <p:tav tm="100000">
                                          <p:val>
                                            <p:strVal val="#ppt_w"/>
                                          </p:val>
                                        </p:tav>
                                      </p:tavLst>
                                    </p:anim>
                                    <p:anim calcmode="lin" valueType="num">
                                      <p:cBhvr>
                                        <p:cTn id="62" dur="500" fill="hold"/>
                                        <p:tgtEl>
                                          <p:spTgt spid="15"/>
                                        </p:tgtEl>
                                        <p:attrNameLst>
                                          <p:attrName>ppt_h</p:attrName>
                                        </p:attrNameLst>
                                      </p:cBhvr>
                                      <p:tavLst>
                                        <p:tav tm="0">
                                          <p:val>
                                            <p:strVal val="4*#ppt_h"/>
                                          </p:val>
                                        </p:tav>
                                        <p:tav tm="100000">
                                          <p:val>
                                            <p:strVal val="#ppt_h"/>
                                          </p:val>
                                        </p:tav>
                                      </p:tavLst>
                                    </p:anim>
                                  </p:childTnLst>
                                </p:cTn>
                              </p:par>
                              <p:par>
                                <p:cTn id="63" presetID="21" presetClass="emph" presetSubtype="0" repeatCount="indefinite" fill="hold" grpId="1" nodeType="withEffect">
                                  <p:stCondLst>
                                    <p:cond delay="0"/>
                                  </p:stCondLst>
                                  <p:childTnLst>
                                    <p:animClr clrSpc="hsl" dir="cw">
                                      <p:cBhvr override="childStyle">
                                        <p:cTn id="64" dur="500" fill="hold"/>
                                        <p:tgtEl>
                                          <p:spTgt spid="15"/>
                                        </p:tgtEl>
                                        <p:attrNameLst>
                                          <p:attrName>style.color</p:attrName>
                                        </p:attrNameLst>
                                      </p:cBhvr>
                                      <p:by>
                                        <p:hsl h="7200000" s="0" l="0"/>
                                      </p:by>
                                    </p:animClr>
                                    <p:animClr clrSpc="hsl" dir="cw">
                                      <p:cBhvr>
                                        <p:cTn id="65" dur="500" fill="hold"/>
                                        <p:tgtEl>
                                          <p:spTgt spid="15"/>
                                        </p:tgtEl>
                                        <p:attrNameLst>
                                          <p:attrName>fillcolor</p:attrName>
                                        </p:attrNameLst>
                                      </p:cBhvr>
                                      <p:by>
                                        <p:hsl h="7200000" s="0" l="0"/>
                                      </p:by>
                                    </p:animClr>
                                    <p:animClr clrSpc="hsl" dir="cw">
                                      <p:cBhvr>
                                        <p:cTn id="66" dur="500" fill="hold"/>
                                        <p:tgtEl>
                                          <p:spTgt spid="15"/>
                                        </p:tgtEl>
                                        <p:attrNameLst>
                                          <p:attrName>stroke.color</p:attrName>
                                        </p:attrNameLst>
                                      </p:cBhvr>
                                      <p:by>
                                        <p:hsl h="7200000" s="0" l="0"/>
                                      </p:by>
                                    </p:animClr>
                                    <p:set>
                                      <p:cBhvr>
                                        <p:cTn id="67" dur="500" fill="hold"/>
                                        <p:tgtEl>
                                          <p:spTgt spid="15"/>
                                        </p:tgtEl>
                                        <p:attrNameLst>
                                          <p:attrName>fill.type</p:attrName>
                                        </p:attrNameLst>
                                      </p:cBhvr>
                                      <p:to>
                                        <p:strVal val="solid"/>
                                      </p:to>
                                    </p:set>
                                  </p:childTnLst>
                                  <p:subTnLs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cà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04269" y="2217628"/>
            <a:ext cx="6491553" cy="3276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cà</a:t>
            </a:r>
          </a:p>
          <a:p>
            <a:pPr algn="ctr"/>
            <a:r>
              <a:rPr lang="en-US" sz="3600" b="1">
                <a:solidFill>
                  <a:srgbClr val="FFFF00"/>
                </a:solidFill>
                <a:latin typeface="UTM Avo" panose="02040603050506020204" pitchFamily="18" charset="0"/>
              </a:rPr>
              <a:t>(dùng làm món nấu, món xào hoặc đem muối làm món cà muối)</a:t>
            </a:r>
          </a:p>
        </p:txBody>
      </p:sp>
    </p:spTree>
    <p:extLst>
      <p:ext uri="{BB962C8B-B14F-4D97-AF65-F5344CB8AC3E}">
        <p14:creationId xmlns:p14="http://schemas.microsoft.com/office/powerpoint/2010/main" val="8318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mướp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990600" y="2670914"/>
            <a:ext cx="5348022" cy="23700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mướp</a:t>
            </a:r>
          </a:p>
          <a:p>
            <a:pPr algn="ctr"/>
            <a:r>
              <a:rPr lang="en-US" sz="3600" b="1">
                <a:solidFill>
                  <a:srgbClr val="FFFF00"/>
                </a:solidFill>
                <a:latin typeface="UTM Avo" panose="02040603050506020204" pitchFamily="18" charset="0"/>
              </a:rPr>
              <a:t>(dùng làm món nấu, luộc hoặc món xào)</a:t>
            </a:r>
          </a:p>
        </p:txBody>
      </p:sp>
    </p:spTree>
    <p:extLst>
      <p:ext uri="{BB962C8B-B14F-4D97-AF65-F5344CB8AC3E}">
        <p14:creationId xmlns:p14="http://schemas.microsoft.com/office/powerpoint/2010/main" val="227082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lựu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990600" y="2670914"/>
            <a:ext cx="5348022" cy="23700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lựu</a:t>
            </a:r>
          </a:p>
          <a:p>
            <a:pPr algn="ctr"/>
            <a:r>
              <a:rPr lang="en-US" sz="3600" b="1">
                <a:solidFill>
                  <a:srgbClr val="FFFF00"/>
                </a:solidFill>
                <a:latin typeface="UTM Avo" panose="02040603050506020204" pitchFamily="18" charset="0"/>
              </a:rPr>
              <a:t>(ăn ngọt, rôn rốt chua)</a:t>
            </a:r>
          </a:p>
        </p:txBody>
      </p:sp>
    </p:spTree>
    <p:extLst>
      <p:ext uri="{BB962C8B-B14F-4D97-AF65-F5344CB8AC3E}">
        <p14:creationId xmlns:p14="http://schemas.microsoft.com/office/powerpoint/2010/main" val="5294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latin typeface="UTM Avo" panose="02040603050506020204" pitchFamily="18" charset="0"/>
              </a:rPr>
              <a:t>Hoa</a:t>
            </a:r>
            <a:r>
              <a:rPr lang="en-US" sz="4000" b="1" dirty="0">
                <a:latin typeface="UTM Avo" panose="02040603050506020204" pitchFamily="18" charset="0"/>
              </a:rPr>
              <a:t> </a:t>
            </a:r>
            <a:r>
              <a:rPr lang="en-US" sz="4000" b="1" dirty="0" err="1">
                <a:latin typeface="UTM Avo" panose="02040603050506020204" pitchFamily="18" charset="0"/>
              </a:rPr>
              <a:t>vừng</a:t>
            </a:r>
            <a:r>
              <a:rPr lang="en-US" sz="4000" b="1" dirty="0">
                <a:latin typeface="UTM Avo" panose="02040603050506020204" pitchFamily="18" charset="0"/>
              </a:rPr>
              <a:t> </a:t>
            </a:r>
            <a:r>
              <a:rPr lang="en-US" sz="4000" b="1" dirty="0" err="1">
                <a:latin typeface="UTM Avo" panose="02040603050506020204" pitchFamily="18" charset="0"/>
              </a:rPr>
              <a:t>kết</a:t>
            </a:r>
            <a:r>
              <a:rPr lang="en-US" sz="4000" b="1" dirty="0">
                <a:latin typeface="UTM Avo" panose="02040603050506020204" pitchFamily="18" charset="0"/>
              </a:rPr>
              <a:t> </a:t>
            </a:r>
            <a:r>
              <a:rPr lang="en-US" sz="4000" b="1" dirty="0" err="1">
                <a:latin typeface="UTM Avo" panose="02040603050506020204" pitchFamily="18" charset="0"/>
              </a:rPr>
              <a:t>thành</a:t>
            </a:r>
            <a:r>
              <a:rPr lang="en-US" sz="4000" b="1" dirty="0">
                <a:latin typeface="UTM Avo" panose="02040603050506020204" pitchFamily="18" charset="0"/>
              </a:rPr>
              <a:t> </a:t>
            </a:r>
            <a:r>
              <a:rPr lang="en-US" sz="4000" b="1" dirty="0" err="1">
                <a:latin typeface="UTM Avo" panose="02040603050506020204" pitchFamily="18" charset="0"/>
              </a:rPr>
              <a:t>hạt</a:t>
            </a:r>
            <a:r>
              <a:rPr lang="en-US" sz="4000" b="1" dirty="0">
                <a:latin typeface="UTM Avo" panose="02040603050506020204" pitchFamily="18" charset="0"/>
              </a:rPr>
              <a:t> </a:t>
            </a:r>
            <a:r>
              <a:rPr lang="en-US" sz="4000" b="1" dirty="0" err="1">
                <a:latin typeface="UTM Avo" panose="02040603050506020204" pitchFamily="18" charset="0"/>
              </a:rPr>
              <a:t>gì</a:t>
            </a:r>
            <a:r>
              <a:rPr lang="en-US" sz="4000" b="1">
                <a:latin typeface="UTM Avo" panose="02040603050506020204" pitchFamily="18" charset="0"/>
              </a:rPr>
              <a:t>? </a:t>
            </a:r>
          </a:p>
          <a:p>
            <a:pPr lvl="0" algn="ctr">
              <a:defRPr/>
            </a:pPr>
            <a:r>
              <a:rPr lang="en-US" sz="4000" b="1">
                <a:latin typeface="UTM Avo" panose="02040603050506020204" pitchFamily="18" charset="0"/>
              </a:rPr>
              <a:t>Hạt</a:t>
            </a:r>
            <a:r>
              <a:rPr lang="en-US" sz="4000" b="1" dirty="0">
                <a:latin typeface="UTM Avo" panose="02040603050506020204" pitchFamily="18" charset="0"/>
              </a:rPr>
              <a:t> </a:t>
            </a:r>
            <a:r>
              <a:rPr lang="en-US" sz="4000" b="1" dirty="0" err="1">
                <a:latin typeface="UTM Avo" panose="02040603050506020204" pitchFamily="18" charset="0"/>
              </a:rPr>
              <a:t>ấy</a:t>
            </a:r>
            <a:r>
              <a:rPr lang="en-US" sz="4000" b="1" dirty="0">
                <a:latin typeface="UTM Avo" panose="02040603050506020204" pitchFamily="18" charset="0"/>
              </a:rPr>
              <a:t> </a:t>
            </a:r>
            <a:r>
              <a:rPr lang="en-US" sz="4000" b="1" dirty="0" err="1">
                <a:latin typeface="UTM Avo" panose="02040603050506020204" pitchFamily="18" charset="0"/>
              </a:rPr>
              <a:t>dùng</a:t>
            </a:r>
            <a:r>
              <a:rPr lang="en-US" sz="4000" b="1" dirty="0">
                <a:latin typeface="UTM Avo" panose="02040603050506020204" pitchFamily="18" charset="0"/>
              </a:rPr>
              <a:t> </a:t>
            </a:r>
            <a:r>
              <a:rPr lang="en-US" sz="4000" b="1" dirty="0" err="1">
                <a:latin typeface="UTM Avo" panose="02040603050506020204" pitchFamily="18" charset="0"/>
              </a:rPr>
              <a:t>làm</a:t>
            </a:r>
            <a:r>
              <a:rPr lang="en-US" sz="4000" b="1" dirty="0">
                <a:latin typeface="UTM Avo" panose="02040603050506020204" pitchFamily="18" charset="0"/>
              </a:rPr>
              <a:t> </a:t>
            </a:r>
            <a:r>
              <a:rPr lang="en-US" sz="4000" b="1" dirty="0" err="1">
                <a:latin typeface="UTM Avo" panose="02040603050506020204" pitchFamily="18" charset="0"/>
              </a:rPr>
              <a:t>gì</a:t>
            </a:r>
            <a:r>
              <a:rPr lang="en-US" sz="4000" b="1" dirty="0">
                <a:latin typeface="UTM Avo" panose="02040603050506020204" pitchFamily="18" charset="0"/>
              </a:rPr>
              <a:t>?</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09297" y="2971800"/>
            <a:ext cx="6477000" cy="1981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a:solidFill>
                  <a:srgbClr val="FFFF00"/>
                </a:solidFill>
                <a:effectLst>
                  <a:outerShdw blurRad="38100" dist="38100" dir="2700000" algn="tl">
                    <a:srgbClr val="000000">
                      <a:alpha val="43137"/>
                    </a:srgbClr>
                  </a:outerShdw>
                </a:effectLst>
                <a:latin typeface="UTM Avo" panose="02040603050506020204" pitchFamily="18" charset="0"/>
              </a:rPr>
              <a:t>Hạt vừng</a:t>
            </a:r>
          </a:p>
          <a:p>
            <a:pPr algn="ctr"/>
            <a:r>
              <a:rPr lang="en-US" sz="4000" b="1">
                <a:solidFill>
                  <a:srgbClr val="FFFF00"/>
                </a:solidFill>
                <a:latin typeface="UTM Avo" panose="02040603050506020204" pitchFamily="18" charset="0"/>
              </a:rPr>
              <a:t>(dùng làm dầu vừng, kẹo vừng, mè xửng)</a:t>
            </a:r>
          </a:p>
        </p:txBody>
      </p:sp>
    </p:spTree>
    <p:extLst>
      <p:ext uri="{BB962C8B-B14F-4D97-AF65-F5344CB8AC3E}">
        <p14:creationId xmlns:p14="http://schemas.microsoft.com/office/powerpoint/2010/main" val="40932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đỗ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461697" y="2321883"/>
            <a:ext cx="6324600" cy="34407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a:solidFill>
                  <a:srgbClr val="FFFF00"/>
                </a:solidFill>
                <a:effectLst>
                  <a:outerShdw blurRad="38100" dist="38100" dir="2700000" algn="tl">
                    <a:srgbClr val="000000">
                      <a:alpha val="43137"/>
                    </a:srgbClr>
                  </a:outerShdw>
                </a:effectLst>
                <a:latin typeface="UTM Avo" panose="02040603050506020204" pitchFamily="18" charset="0"/>
              </a:rPr>
              <a:t>Quả đỗ</a:t>
            </a:r>
          </a:p>
          <a:p>
            <a:pPr algn="ctr"/>
            <a:r>
              <a:rPr lang="en-US" sz="2800" b="1">
                <a:solidFill>
                  <a:srgbClr val="FFFF00"/>
                </a:solidFill>
                <a:latin typeface="UTM Avo" panose="02040603050506020204" pitchFamily="18" charset="0"/>
              </a:rPr>
              <a:t>(dùng làm món luộc, món xào; nếu già có thể bóc vỏ lấy hạt. Hạt đỗ xanh dùng để nấu chè, nấu xôi, làm các loại bánh như bánh đậu xanh, bánh chưng, bánh tét, bánh nếp…)</a:t>
            </a:r>
          </a:p>
        </p:txBody>
      </p:sp>
    </p:spTree>
    <p:extLst>
      <p:ext uri="{BB962C8B-B14F-4D97-AF65-F5344CB8AC3E}">
        <p14:creationId xmlns:p14="http://schemas.microsoft.com/office/powerpoint/2010/main" val="34622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Hoa mận kết thành quả gì? </a:t>
            </a:r>
          </a:p>
          <a:p>
            <a:pPr lvl="0" algn="ctr">
              <a:defRPr/>
            </a:pPr>
            <a:r>
              <a:rPr lang="en-US" sz="4000" b="1">
                <a:latin typeface="UTM Avo" panose="02040603050506020204" pitchFamily="18" charset="0"/>
              </a:rPr>
              <a:t>Quả ấy dùng làm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381000" y="2362200"/>
            <a:ext cx="6329097" cy="29432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Quả mận</a:t>
            </a:r>
          </a:p>
          <a:p>
            <a:pPr algn="ctr"/>
            <a:r>
              <a:rPr lang="en-US" sz="3600" b="1">
                <a:solidFill>
                  <a:srgbClr val="FFFF00"/>
                </a:solidFill>
                <a:latin typeface="UTM Avo" panose="02040603050506020204" pitchFamily="18" charset="0"/>
              </a:rPr>
              <a:t>(dùng làm mứt mận, ô mai mận, nước siro mận hoặc ăn ngay)</a:t>
            </a:r>
          </a:p>
        </p:txBody>
      </p:sp>
    </p:spTree>
    <p:extLst>
      <p:ext uri="{BB962C8B-B14F-4D97-AF65-F5344CB8AC3E}">
        <p14:creationId xmlns:p14="http://schemas.microsoft.com/office/powerpoint/2010/main" val="15809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028700"/>
            <a:ext cx="6350000" cy="4762500"/>
          </a:xfrm>
          <a:prstGeom prst="rect">
            <a:avLst/>
          </a:prstGeom>
        </p:spPr>
      </p:pic>
      <p:sp>
        <p:nvSpPr>
          <p:cNvPr id="15" name="Rectangle 14"/>
          <p:cNvSpPr/>
          <p:nvPr/>
        </p:nvSpPr>
        <p:spPr>
          <a:xfrm>
            <a:off x="6953170" y="3440430"/>
            <a:ext cx="3233579"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UTM Avo" panose="02040603050506020204" pitchFamily="18" charset="0"/>
              </a:rPr>
              <a:t>Cô</a:t>
            </a:r>
            <a:r>
              <a:rPr kumimoji="0" lang="en-US" sz="4800" b="1" i="0" u="none" strike="noStrike" kern="1200" cap="none" spc="0" normalizeH="0" noProof="0">
                <a:ln>
                  <a:noFill/>
                </a:ln>
                <a:solidFill>
                  <a:srgbClr val="FF0000"/>
                </a:solidFill>
                <a:effectLst/>
                <a:uLnTx/>
                <a:uFillTx/>
                <a:latin typeface="UTM Avo" panose="02040603050506020204" pitchFamily="18" charset="0"/>
              </a:rPr>
              <a:t> khen !</a:t>
            </a:r>
            <a:endParaRPr kumimoji="0" lang="en-US" sz="4800" b="1" i="0" u="none" strike="noStrike" kern="1200" cap="none" spc="0" normalizeH="0" baseline="0" noProof="0">
              <a:ln>
                <a:noFill/>
              </a:ln>
              <a:solidFill>
                <a:srgbClr val="FF0000"/>
              </a:solidFill>
              <a:effectLst/>
              <a:uLnTx/>
              <a:uFillTx/>
              <a:latin typeface="UTM Avo" panose="020406030505060202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1800" y="5257800"/>
            <a:ext cx="1320033" cy="1320033"/>
          </a:xfrm>
          <a:prstGeom prst="rect">
            <a:avLst/>
          </a:prstGeom>
        </p:spPr>
      </p:pic>
      <p:sp>
        <p:nvSpPr>
          <p:cNvPr id="8" name="Snip Diagonal Corner Rectangle 7"/>
          <p:cNvSpPr/>
          <p:nvPr/>
        </p:nvSpPr>
        <p:spPr>
          <a:xfrm>
            <a:off x="685800" y="152400"/>
            <a:ext cx="10896600" cy="1600200"/>
          </a:xfrm>
          <a:prstGeom prst="snip2DiagRect">
            <a:avLst>
              <a:gd name="adj1" fmla="val 0"/>
              <a:gd name="adj2" fmla="val 24222"/>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a:latin typeface="UTM Avo" panose="02040603050506020204" pitchFamily="18" charset="0"/>
              </a:rPr>
              <a:t>Bài thơ khuyên các bạn nhỏ điều gì?</a:t>
            </a:r>
            <a:endParaRPr kumimoji="0" lang="en-US" sz="4000" b="1" i="0" u="none" strike="noStrike" kern="1200" cap="none" spc="0" normalizeH="0" baseline="0" noProof="0" dirty="0">
              <a:ln>
                <a:noFill/>
              </a:ln>
              <a:solidFill>
                <a:srgbClr val="0000CC"/>
              </a:solidFill>
              <a:effectLst/>
              <a:uLnTx/>
              <a:uFillTx/>
              <a:latin typeface="UTM Avo" panose="02040603050506020204" pitchFamily="18" charset="0"/>
            </a:endParaRPr>
          </a:p>
        </p:txBody>
      </p:sp>
      <p:sp>
        <p:nvSpPr>
          <p:cNvPr id="2" name="Rounded Rectangle 1"/>
          <p:cNvSpPr/>
          <p:nvPr/>
        </p:nvSpPr>
        <p:spPr>
          <a:xfrm>
            <a:off x="847725" y="3146315"/>
            <a:ext cx="5257800" cy="141922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a:solidFill>
                  <a:srgbClr val="FFFF00"/>
                </a:solidFill>
                <a:effectLst>
                  <a:outerShdw blurRad="38100" dist="38100" dir="2700000" algn="tl">
                    <a:srgbClr val="000000">
                      <a:alpha val="43137"/>
                    </a:srgbClr>
                  </a:outerShdw>
                </a:effectLst>
                <a:latin typeface="UTM Avo" panose="02040603050506020204" pitchFamily="18" charset="0"/>
              </a:rPr>
              <a:t>Đừng hái hoa tươi.</a:t>
            </a:r>
            <a:endParaRPr lang="en-US" sz="3600" b="1">
              <a:solidFill>
                <a:srgbClr val="FFFF00"/>
              </a:solidFill>
              <a:latin typeface="UTM Avo" panose="02040603050506020204" pitchFamily="18" charset="0"/>
            </a:endParaRPr>
          </a:p>
        </p:txBody>
      </p:sp>
    </p:spTree>
    <p:extLst>
      <p:ext uri="{BB962C8B-B14F-4D97-AF65-F5344CB8AC3E}">
        <p14:creationId xmlns:p14="http://schemas.microsoft.com/office/powerpoint/2010/main" val="2230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strVal val="4*#ppt_w"/>
                                          </p:val>
                                        </p:tav>
                                        <p:tav tm="100000">
                                          <p:val>
                                            <p:strVal val="#ppt_w"/>
                                          </p:val>
                                        </p:tav>
                                      </p:tavLst>
                                    </p:anim>
                                    <p:anim calcmode="lin" valueType="num">
                                      <p:cBhvr>
                                        <p:cTn id="29" dur="500" fill="hold"/>
                                        <p:tgtEl>
                                          <p:spTgt spid="15"/>
                                        </p:tgtEl>
                                        <p:attrNameLst>
                                          <p:attrName>ppt_h</p:attrName>
                                        </p:attrNameLst>
                                      </p:cBhvr>
                                      <p:tavLst>
                                        <p:tav tm="0">
                                          <p:val>
                                            <p:strVal val="4*#ppt_h"/>
                                          </p:val>
                                        </p:tav>
                                        <p:tav tm="100000">
                                          <p:val>
                                            <p:strVal val="#ppt_h"/>
                                          </p:val>
                                        </p:tav>
                                      </p:tavLst>
                                    </p:anim>
                                  </p:childTnLst>
                                </p:cTn>
                              </p:par>
                              <p:par>
                                <p:cTn id="30" presetID="21" presetClass="emph" presetSubtype="0" repeatCount="indefinite" fill="hold" grpId="1" nodeType="withEffect">
                                  <p:stCondLst>
                                    <p:cond delay="0"/>
                                  </p:stCondLst>
                                  <p:childTnLst>
                                    <p:animClr clrSpc="hsl" dir="cw">
                                      <p:cBhvr override="childStyle">
                                        <p:cTn id="31" dur="500" fill="hold"/>
                                        <p:tgtEl>
                                          <p:spTgt spid="15"/>
                                        </p:tgtEl>
                                        <p:attrNameLst>
                                          <p:attrName>style.color</p:attrName>
                                        </p:attrNameLst>
                                      </p:cBhvr>
                                      <p:by>
                                        <p:hsl h="7200000" s="0" l="0"/>
                                      </p:by>
                                    </p:animClr>
                                    <p:animClr clrSpc="hsl" dir="cw">
                                      <p:cBhvr>
                                        <p:cTn id="32" dur="500" fill="hold"/>
                                        <p:tgtEl>
                                          <p:spTgt spid="15"/>
                                        </p:tgtEl>
                                        <p:attrNameLst>
                                          <p:attrName>fillcolor</p:attrName>
                                        </p:attrNameLst>
                                      </p:cBhvr>
                                      <p:by>
                                        <p:hsl h="7200000" s="0" l="0"/>
                                      </p:by>
                                    </p:animClr>
                                    <p:animClr clrSpc="hsl" dir="cw">
                                      <p:cBhvr>
                                        <p:cTn id="33" dur="500" fill="hold"/>
                                        <p:tgtEl>
                                          <p:spTgt spid="15"/>
                                        </p:tgtEl>
                                        <p:attrNameLst>
                                          <p:attrName>stroke.color</p:attrName>
                                        </p:attrNameLst>
                                      </p:cBhvr>
                                      <p:by>
                                        <p:hsl h="7200000" s="0" l="0"/>
                                      </p:by>
                                    </p:animClr>
                                    <p:set>
                                      <p:cBhvr>
                                        <p:cTn id="34" dur="500" fill="hold"/>
                                        <p:tgtEl>
                                          <p:spTgt spid="15"/>
                                        </p:tgtEl>
                                        <p:attrNameLst>
                                          <p:attrName>fill.type</p:attrName>
                                        </p:attrNameLst>
                                      </p:cBhvr>
                                      <p:to>
                                        <p:strVal val="solid"/>
                                      </p:to>
                                    </p:se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8"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270387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9565009" y="3478530"/>
            <a:ext cx="783431" cy="635000"/>
          </a:xfrm>
          <a:prstGeom prst="rect">
            <a:avLst/>
          </a:prstGeom>
        </p:spPr>
      </p:pic>
      <p:pic>
        <p:nvPicPr>
          <p:cNvPr id="5" name="图片 4" descr="资源 134302"/>
          <p:cNvPicPr>
            <a:picLocks noChangeAspect="1"/>
          </p:cNvPicPr>
          <p:nvPr/>
        </p:nvPicPr>
        <p:blipFill>
          <a:blip r:embed="rId4"/>
          <a:stretch>
            <a:fillRect/>
          </a:stretch>
        </p:blipFill>
        <p:spPr>
          <a:xfrm>
            <a:off x="164548" y="255589"/>
            <a:ext cx="2552700" cy="1571625"/>
          </a:xfrm>
          <a:prstGeom prst="rect">
            <a:avLst/>
          </a:prstGeom>
        </p:spPr>
      </p:pic>
      <p:pic>
        <p:nvPicPr>
          <p:cNvPr id="6" name="图片 5" descr="资源 234302"/>
          <p:cNvPicPr>
            <a:picLocks noChangeAspect="1"/>
          </p:cNvPicPr>
          <p:nvPr/>
        </p:nvPicPr>
        <p:blipFill>
          <a:blip r:embed="rId5"/>
          <a:stretch>
            <a:fillRect/>
          </a:stretch>
        </p:blipFill>
        <p:spPr>
          <a:xfrm>
            <a:off x="310086" y="2955295"/>
            <a:ext cx="1985963" cy="1933575"/>
          </a:xfrm>
          <a:prstGeom prst="rect">
            <a:avLst/>
          </a:prstGeom>
        </p:spPr>
      </p:pic>
      <p:pic>
        <p:nvPicPr>
          <p:cNvPr id="7" name="图片 6" descr="资源 334302"/>
          <p:cNvPicPr>
            <a:picLocks noChangeAspect="1"/>
          </p:cNvPicPr>
          <p:nvPr/>
        </p:nvPicPr>
        <p:blipFill>
          <a:blip r:embed="rId6"/>
          <a:stretch>
            <a:fillRect/>
          </a:stretch>
        </p:blipFill>
        <p:spPr>
          <a:xfrm>
            <a:off x="10227177" y="448623"/>
            <a:ext cx="1559719" cy="1870075"/>
          </a:xfrm>
          <a:prstGeom prst="rect">
            <a:avLst/>
          </a:prstGeom>
        </p:spPr>
      </p:pic>
      <p:pic>
        <p:nvPicPr>
          <p:cNvPr id="9" name="图片 8" descr="资源 534302"/>
          <p:cNvPicPr>
            <a:picLocks noChangeAspect="1"/>
          </p:cNvPicPr>
          <p:nvPr/>
        </p:nvPicPr>
        <p:blipFill>
          <a:blip r:embed="rId7"/>
          <a:stretch>
            <a:fillRect/>
          </a:stretch>
        </p:blipFill>
        <p:spPr>
          <a:xfrm>
            <a:off x="2733675" y="3940179"/>
            <a:ext cx="7025640" cy="2684145"/>
          </a:xfrm>
          <a:prstGeom prst="rect">
            <a:avLst/>
          </a:prstGeom>
        </p:spPr>
      </p:pic>
      <p:pic>
        <p:nvPicPr>
          <p:cNvPr id="10" name="图片 9" descr="资源 634302"/>
          <p:cNvPicPr>
            <a:picLocks noChangeAspect="1"/>
          </p:cNvPicPr>
          <p:nvPr/>
        </p:nvPicPr>
        <p:blipFill>
          <a:blip r:embed="rId8"/>
          <a:stretch>
            <a:fillRect/>
          </a:stretch>
        </p:blipFill>
        <p:spPr>
          <a:xfrm>
            <a:off x="1504474" y="6208399"/>
            <a:ext cx="9182576" cy="710565"/>
          </a:xfrm>
          <a:prstGeom prst="rect">
            <a:avLst/>
          </a:prstGeom>
        </p:spPr>
      </p:pic>
      <p:sp>
        <p:nvSpPr>
          <p:cNvPr id="30" name="TextBox 29"/>
          <p:cNvSpPr txBox="1"/>
          <p:nvPr/>
        </p:nvSpPr>
        <p:spPr>
          <a:xfrm>
            <a:off x="4032528" y="1110590"/>
            <a:ext cx="3842719" cy="2800767"/>
          </a:xfrm>
          <a:prstGeom prst="rect">
            <a:avLst/>
          </a:prstGeom>
          <a:noFill/>
        </p:spPr>
        <p:txBody>
          <a:bodyPr wrap="non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92A028"/>
                </a:solidFill>
                <a:effectLst/>
                <a:uLnTx/>
                <a:uFillTx/>
                <a:latin typeface="HP001 4 hàng" pitchFamily="34" charset="0"/>
                <a:ea typeface="宋体" panose="02010600030101010101" pitchFamily="2" charset="-122"/>
                <a:cs typeface="+mn-ea"/>
                <a:sym typeface="+mn-lt"/>
              </a:rPr>
              <a:t>Dặn</a:t>
            </a:r>
            <a:r>
              <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rPr>
              <a:t> </a:t>
            </a:r>
            <a:r>
              <a:rPr kumimoji="0" lang="en-US" altLang="zh-CN" sz="8800" b="1" i="0" u="none" strike="noStrike" kern="1200" cap="none" spc="0" normalizeH="0" baseline="0" noProof="0" dirty="0" err="1">
                <a:ln>
                  <a:noFill/>
                </a:ln>
                <a:solidFill>
                  <a:srgbClr val="92A028"/>
                </a:solidFill>
                <a:effectLst/>
                <a:uLnTx/>
                <a:uFillTx/>
                <a:latin typeface="HP001 4 hàng" pitchFamily="34" charset="0"/>
                <a:ea typeface="宋体" panose="02010600030101010101" pitchFamily="2" charset="-122"/>
                <a:cs typeface="+mn-ea"/>
                <a:sym typeface="+mn-lt"/>
              </a:rPr>
              <a:t>dò</a:t>
            </a:r>
            <a:endPar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altLang="zh-CN" sz="8800" b="1" i="0" u="none" strike="noStrike" kern="1200" cap="none" spc="0" normalizeH="0" baseline="0" noProof="0" dirty="0">
              <a:ln>
                <a:noFill/>
              </a:ln>
              <a:solidFill>
                <a:srgbClr val="92A028"/>
              </a:solidFill>
              <a:effectLst/>
              <a:uLnTx/>
              <a:uFillTx/>
              <a:latin typeface="HP001 4 hàng" pitchFamily="34" charset="0"/>
              <a:ea typeface="宋体" panose="02010600030101010101" pitchFamily="2" charset="-122"/>
              <a:cs typeface="+mn-ea"/>
              <a:sym typeface="+mn-lt"/>
            </a:endParaRPr>
          </a:p>
        </p:txBody>
      </p:sp>
    </p:spTree>
    <p:extLst>
      <p:ext uri="{BB962C8B-B14F-4D97-AF65-F5344CB8AC3E}">
        <p14:creationId xmlns:p14="http://schemas.microsoft.com/office/powerpoint/2010/main" val="4109742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404653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78" t="7432" r="4048" b="7143"/>
          <a:stretch/>
        </p:blipFill>
        <p:spPr>
          <a:xfrm>
            <a:off x="0" y="0"/>
            <a:ext cx="12197232" cy="6858000"/>
          </a:xfrm>
          <a:prstGeom prst="rect">
            <a:avLst/>
          </a:prstGeom>
        </p:spPr>
      </p:pic>
      <p:sp>
        <p:nvSpPr>
          <p:cNvPr id="7" name="TextBox 6"/>
          <p:cNvSpPr txBox="1"/>
          <p:nvPr/>
        </p:nvSpPr>
        <p:spPr>
          <a:xfrm>
            <a:off x="3429000" y="1219200"/>
            <a:ext cx="7772400" cy="1200329"/>
          </a:xfrm>
          <a:prstGeom prst="rect">
            <a:avLst/>
          </a:prstGeom>
          <a:noFill/>
        </p:spPr>
        <p:txBody>
          <a:bodyPr wrap="square" rtlCol="0">
            <a:spAutoFit/>
          </a:bodyPr>
          <a:lstStyle/>
          <a:p>
            <a:pPr lvl="0" algn="ctr">
              <a:defRPr/>
            </a:pPr>
            <a:r>
              <a:rPr lang="nl-NL" sz="7200" b="1">
                <a:solidFill>
                  <a:schemeClr val="bg1"/>
                </a:solidFill>
                <a:effectLst>
                  <a:outerShdw blurRad="50800" dist="38100" dir="2700000" algn="tl" rotWithShape="0">
                    <a:prstClr val="black">
                      <a:alpha val="40000"/>
                    </a:prstClr>
                  </a:outerShdw>
                </a:effectLst>
                <a:latin typeface="UTM Avo" panose="02040603050506020204" pitchFamily="18" charset="0"/>
              </a:rPr>
              <a:t>Tập đọc</a:t>
            </a:r>
            <a:endParaRPr kumimoji="0" lang="en-US" sz="72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UTM Avo" panose="02040603050506020204" pitchFamily="18" charset="0"/>
            </a:endParaRPr>
          </a:p>
        </p:txBody>
      </p:sp>
    </p:spTree>
    <p:extLst>
      <p:ext uri="{BB962C8B-B14F-4D97-AF65-F5344CB8AC3E}">
        <p14:creationId xmlns:p14="http://schemas.microsoft.com/office/powerpoint/2010/main" val="122082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srcRect l="30625" t="32222" r="31250" b="11111"/>
          <a:stretch/>
        </p:blipFill>
        <p:spPr>
          <a:xfrm>
            <a:off x="1371600" y="0"/>
            <a:ext cx="9296400" cy="6781800"/>
          </a:xfrm>
          <a:prstGeom prst="rect">
            <a:avLst/>
          </a:prstGeom>
        </p:spPr>
      </p:pic>
      <p:cxnSp>
        <p:nvCxnSpPr>
          <p:cNvPr id="11" name="Straight Connector 10"/>
          <p:cNvCxnSpPr/>
          <p:nvPr/>
        </p:nvCxnSpPr>
        <p:spPr>
          <a:xfrm flipV="1">
            <a:off x="5794248" y="1524001"/>
            <a:ext cx="91135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794248" y="1066801"/>
            <a:ext cx="1292352" cy="1"/>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48200" y="1981199"/>
            <a:ext cx="14478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48200" y="2362200"/>
            <a:ext cx="10668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829300" y="2340863"/>
            <a:ext cx="15621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57344" y="3172966"/>
            <a:ext cx="136245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632960" y="4364734"/>
            <a:ext cx="131064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15000" y="2743202"/>
            <a:ext cx="113842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6048" y="762000"/>
            <a:ext cx="406400" cy="406400"/>
          </a:xfrm>
          <a:prstGeom prst="rect">
            <a:avLst/>
          </a:prstGeom>
        </p:spPr>
      </p:pic>
    </p:spTree>
    <p:extLst>
      <p:ext uri="{BB962C8B-B14F-4D97-AF65-F5344CB8AC3E}">
        <p14:creationId xmlns:p14="http://schemas.microsoft.com/office/powerpoint/2010/main" val="31905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par>
                                <p:cTn id="26" presetID="6" presetClass="entr" presetSubtype="1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4624" fill="hold"/>
                                        <p:tgtEl>
                                          <p:spTgt spid="16"/>
                                        </p:tgtEl>
                                      </p:cBhvr>
                                    </p:cmd>
                                  </p:childTnLst>
                                </p:cTn>
                              </p:par>
                            </p:childTnLst>
                          </p:cTn>
                        </p:par>
                      </p:childTnLst>
                    </p:cTn>
                  </p:par>
                </p:childTnLst>
              </p:cTn>
              <p:nextCondLst>
                <p:cond evt="onClick" delay="0">
                  <p:tgtEl>
                    <p:spTgt spid="16"/>
                  </p:tgtEl>
                </p:cond>
              </p:nextCondLst>
            </p:seq>
            <p:audio>
              <p:cMediaNode vol="80000">
                <p:cTn id="34" fill="hold" display="0">
                  <p:stCondLst>
                    <p:cond delay="indefinite"/>
                  </p:stCondLst>
                  <p:endCondLst>
                    <p:cond evt="onStopAudio" delay="0">
                      <p:tgtEl>
                        <p:sldTgt/>
                      </p:tgtEl>
                    </p:cond>
                  </p:endCondLst>
                </p:cTn>
                <p:tgtEl>
                  <p:spTgt spid="1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30625" t="32222" r="31250" b="11111"/>
          <a:stretch/>
        </p:blipFill>
        <p:spPr>
          <a:xfrm>
            <a:off x="1371600" y="0"/>
            <a:ext cx="9296400" cy="6781800"/>
          </a:xfrm>
          <a:prstGeom prst="rect">
            <a:avLst/>
          </a:prstGeom>
        </p:spPr>
      </p:pic>
      <p:sp>
        <p:nvSpPr>
          <p:cNvPr id="10" name="TextBox 9"/>
          <p:cNvSpPr txBox="1"/>
          <p:nvPr/>
        </p:nvSpPr>
        <p:spPr>
          <a:xfrm>
            <a:off x="4267200" y="1143000"/>
            <a:ext cx="327334" cy="400110"/>
          </a:xfrm>
          <a:prstGeom prst="rect">
            <a:avLst/>
          </a:prstGeom>
          <a:no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1</a:t>
            </a:r>
          </a:p>
        </p:txBody>
      </p:sp>
      <p:sp>
        <p:nvSpPr>
          <p:cNvPr id="11" name="TextBox 10"/>
          <p:cNvSpPr txBox="1"/>
          <p:nvPr/>
        </p:nvSpPr>
        <p:spPr>
          <a:xfrm>
            <a:off x="4267200" y="19812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2</a:t>
            </a:r>
            <a:endParaRPr lang="en-US" sz="20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4267200" y="27432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4244666" y="356229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4</a:t>
            </a:r>
            <a:endParaRPr lang="en-US" sz="2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267200" y="4343400"/>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5</a:t>
            </a:r>
            <a:endParaRPr lang="en-US" sz="2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267200" y="5169408"/>
            <a:ext cx="327334"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6</a:t>
            </a:r>
            <a:endParaRPr lang="en-US" sz="2000" b="1" dirty="0">
              <a:solidFill>
                <a:srgbClr val="FF0000"/>
              </a:solidFill>
              <a:latin typeface="Arial" panose="020B0604020202020204" pitchFamily="34" charset="0"/>
              <a:cs typeface="Arial" panose="020B0604020202020204" pitchFamily="34" charset="0"/>
            </a:endParaRPr>
          </a:p>
        </p:txBody>
      </p:sp>
      <p:cxnSp>
        <p:nvCxnSpPr>
          <p:cNvPr id="3" name="Straight Connector 2"/>
          <p:cNvCxnSpPr/>
          <p:nvPr/>
        </p:nvCxnSpPr>
        <p:spPr>
          <a:xfrm flipH="1">
            <a:off x="5715000" y="1219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172200" y="154311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27192" y="1981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019800" y="279085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76900" y="3200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3600" y="360994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9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0625" t="32222" r="31250" b="11111"/>
          <a:stretch/>
        </p:blipFill>
        <p:spPr>
          <a:xfrm>
            <a:off x="1371600" y="0"/>
            <a:ext cx="9296400" cy="6781800"/>
          </a:xfrm>
          <a:prstGeom prst="rect">
            <a:avLst/>
          </a:prstGeom>
        </p:spPr>
      </p:pic>
      <p:sp>
        <p:nvSpPr>
          <p:cNvPr id="10" name="TextBox 9"/>
          <p:cNvSpPr txBox="1"/>
          <p:nvPr/>
        </p:nvSpPr>
        <p:spPr>
          <a:xfrm>
            <a:off x="4191000" y="1143000"/>
            <a:ext cx="327334" cy="400110"/>
          </a:xfrm>
          <a:prstGeom prst="rect">
            <a:avLst/>
          </a:prstGeom>
          <a:solidFill>
            <a:schemeClr val="accent2">
              <a:lumMod val="20000"/>
              <a:lumOff val="80000"/>
            </a:schemeClr>
          </a:solidFill>
        </p:spPr>
        <p:txBody>
          <a:bodyPr wrap="none" rtlCol="0">
            <a:spAutoFit/>
          </a:bodyPr>
          <a:lstStyle/>
          <a:p>
            <a:r>
              <a:rPr lang="en-US" sz="2000" b="1" dirty="0">
                <a:solidFill>
                  <a:srgbClr val="FF0000"/>
                </a:solidFill>
                <a:latin typeface="Arial" panose="020B0604020202020204" pitchFamily="34" charset="0"/>
                <a:cs typeface="Arial" panose="020B0604020202020204" pitchFamily="34" charset="0"/>
              </a:rPr>
              <a:t>1</a:t>
            </a:r>
          </a:p>
        </p:txBody>
      </p:sp>
      <p:sp>
        <p:nvSpPr>
          <p:cNvPr id="8" name="TextBox 7"/>
          <p:cNvSpPr txBox="1"/>
          <p:nvPr/>
        </p:nvSpPr>
        <p:spPr>
          <a:xfrm>
            <a:off x="4235795" y="2743200"/>
            <a:ext cx="327334" cy="400110"/>
          </a:xfrm>
          <a:prstGeom prst="rect">
            <a:avLst/>
          </a:prstGeom>
          <a:solidFill>
            <a:schemeClr val="accent2">
              <a:lumMod val="20000"/>
              <a:lumOff val="80000"/>
            </a:schemeClr>
          </a:solid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2</a:t>
            </a:r>
            <a:endParaRPr lang="en-US" sz="20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266275" y="4362390"/>
            <a:ext cx="327334" cy="400110"/>
          </a:xfrm>
          <a:prstGeom prst="rect">
            <a:avLst/>
          </a:prstGeom>
          <a:solidFill>
            <a:schemeClr val="accent2">
              <a:lumMod val="20000"/>
              <a:lumOff val="80000"/>
            </a:schemeClr>
          </a:solid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00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625" t="32222" r="31250" b="11111"/>
          <a:stretch/>
        </p:blipFill>
        <p:spPr>
          <a:xfrm>
            <a:off x="1371600" y="0"/>
            <a:ext cx="9296400" cy="6781800"/>
          </a:xfrm>
          <a:prstGeom prst="rect">
            <a:avLst/>
          </a:prstGeom>
        </p:spPr>
      </p:pic>
    </p:spTree>
    <p:extLst>
      <p:ext uri="{BB962C8B-B14F-4D97-AF65-F5344CB8AC3E}">
        <p14:creationId xmlns:p14="http://schemas.microsoft.com/office/powerpoint/2010/main" val="3075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002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18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7004808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322</Words>
  <Application>Microsoft Office PowerPoint</Application>
  <PresentationFormat>Widescreen</PresentationFormat>
  <Paragraphs>63</Paragraphs>
  <Slides>29</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宋体</vt:lpstr>
      <vt:lpstr>Arial</vt:lpstr>
      <vt:lpstr>Calibri</vt:lpstr>
      <vt:lpstr>Calibri Light</vt:lpstr>
      <vt:lpstr>等线</vt:lpstr>
      <vt:lpstr>HP001 4 hàng</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300</cp:revision>
  <dcterms:created xsi:type="dcterms:W3CDTF">2021-11-07T09:12:58Z</dcterms:created>
  <dcterms:modified xsi:type="dcterms:W3CDTF">2024-04-22T06:30:01Z</dcterms:modified>
</cp:coreProperties>
</file>