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5" r:id="rId3"/>
    <p:sldId id="264" r:id="rId4"/>
    <p:sldId id="299" r:id="rId5"/>
    <p:sldId id="321" r:id="rId6"/>
    <p:sldId id="300" r:id="rId7"/>
    <p:sldId id="322" r:id="rId8"/>
    <p:sldId id="306" r:id="rId9"/>
    <p:sldId id="307" r:id="rId10"/>
    <p:sldId id="323" r:id="rId11"/>
    <p:sldId id="324" r:id="rId12"/>
    <p:sldId id="325" r:id="rId13"/>
    <p:sldId id="326" r:id="rId14"/>
    <p:sldId id="298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4074-AEE2-477E-8089-E307A0547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BAE01-BAC8-492D-ACFD-4F9123E23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BBE1-AB96-4592-A420-9424C754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046E-60D0-412B-8F8F-F59898FB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A062-8782-4A07-9FF5-6DE6C931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BBAA-C314-408A-A6D7-AE4D87D5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9025A-F697-44E9-BCC5-BFF12D26F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5F2F-9AAF-492F-8199-4FE0830A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B9BA-0066-4583-BFDE-E783F17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5CE2-DFA7-441E-818B-3F4F7CFF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C7610-486A-4BD1-A276-C06025476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4E502-FACF-463C-94FC-DB67529E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79E0-B6C1-4AD9-B73F-A3D25E43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EDC9-BB83-4C39-AEA1-1D92C382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40C9-F731-45C9-A20C-64C430B4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0A07-0F9F-4957-A503-0ACA185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7DFE-0FCD-4845-9AC6-42B02D94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3144-7340-4710-B86D-12DC063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482C-5B52-4C99-9E85-BC3159D2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9738-D5B8-4950-87BC-B3D89FDB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EA8-7C06-4AF6-B304-C5BAC3E6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2F76-4C67-45E4-BEF1-373F705B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A703-3F41-497E-A88C-4E57D9BA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CE100-DE06-4A47-A09E-785BBC8D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C0850-D822-46F8-BFEE-AA61D906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E885-164C-40F5-8133-E1585FB6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9FC2-F85F-437E-8BF6-4370C137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A0878-71AF-4BE2-BF1F-4E655180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85CB8-EB0F-4358-8019-D41264EB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0585F-D2B8-42CD-9CED-4F5ABD6A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914B-184F-4F6E-9EFC-A3628A15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5C72-9690-436D-9B8C-4EECEE50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45A4B-27A1-4023-AD68-4937CB63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9D51-7D50-4508-A868-2BBE0727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13F2-677C-484D-8340-3B823209F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1FCE4-F177-486F-B086-CE1C68EDF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1E26F-2830-4813-8A58-A1495A38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C5D4B-779B-48C3-A6E5-965CCE5A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97A91-9AE3-40AC-8D6D-345C7D5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BF30-106A-4A3C-96A3-9CBB1071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B708B-4ED4-491C-A877-F9E407E6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BDF4A-E031-487B-A79E-571A131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A800E-A9BE-479C-BBF9-E42976FB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E592F-794B-4B1C-A972-96015D84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4DCB5-5008-4555-BB94-D902AE40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51DFD-77B0-4D98-9818-318C3CFE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F6B0-2963-4762-BBCD-6AD41D97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3188-9B14-4E15-94C5-E2986BA6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9FAAC-709C-426F-8CCB-A82D0E18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9B9AE-3DCC-4AF9-BB58-9E420BE8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069C3-B400-4780-884F-FA82E64D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8F29-C2CD-46F8-9052-7531523E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8F81-B90A-4150-879E-296F41F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92280-89AA-4541-888E-72DC8831E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5220-4B72-4243-BDD3-6DD42E72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DC9B-0F53-4E54-A36F-AEF0FF9B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684AF1-30ED-4AD8-BBF8-07FBB2292B36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A54D-B630-4E95-AFAB-7049AB8F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4F46A-5669-4457-A219-7D0A35FF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30D44-326A-44C2-9D08-681B8904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B77E4C-5A3A-FC0D-225F-01BBC3B31A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521" y="142777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31781804-DB6E-483F-834B-9CBE6DF6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5374310"/>
          </a:xfrm>
          <a:custGeom>
            <a:avLst/>
            <a:gdLst>
              <a:gd name="connsiteX0" fmla="*/ 0 w 8465318"/>
              <a:gd name="connsiteY0" fmla="*/ 806199 h 4837100"/>
              <a:gd name="connsiteX1" fmla="*/ 806199 w 8465318"/>
              <a:gd name="connsiteY1" fmla="*/ 0 h 4837100"/>
              <a:gd name="connsiteX2" fmla="*/ 7659119 w 8465318"/>
              <a:gd name="connsiteY2" fmla="*/ 0 h 4837100"/>
              <a:gd name="connsiteX3" fmla="*/ 8465318 w 8465318"/>
              <a:gd name="connsiteY3" fmla="*/ 806199 h 4837100"/>
              <a:gd name="connsiteX4" fmla="*/ 8465318 w 8465318"/>
              <a:gd name="connsiteY4" fmla="*/ 4030901 h 4837100"/>
              <a:gd name="connsiteX5" fmla="*/ 7659119 w 8465318"/>
              <a:gd name="connsiteY5" fmla="*/ 4837100 h 4837100"/>
              <a:gd name="connsiteX6" fmla="*/ 806199 w 8465318"/>
              <a:gd name="connsiteY6" fmla="*/ 4837100 h 4837100"/>
              <a:gd name="connsiteX7" fmla="*/ 0 w 8465318"/>
              <a:gd name="connsiteY7" fmla="*/ 4030901 h 4837100"/>
              <a:gd name="connsiteX8" fmla="*/ 0 w 8465318"/>
              <a:gd name="connsiteY8" fmla="*/ 806199 h 48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837100" fill="none" extrusionOk="0">
                <a:moveTo>
                  <a:pt x="0" y="806199"/>
                </a:moveTo>
                <a:cubicBezTo>
                  <a:pt x="-41584" y="354222"/>
                  <a:pt x="375767" y="12119"/>
                  <a:pt x="806199" y="0"/>
                </a:cubicBezTo>
                <a:cubicBezTo>
                  <a:pt x="3760916" y="130954"/>
                  <a:pt x="4442583" y="43574"/>
                  <a:pt x="7659119" y="0"/>
                </a:cubicBezTo>
                <a:cubicBezTo>
                  <a:pt x="8111006" y="10222"/>
                  <a:pt x="8518907" y="426591"/>
                  <a:pt x="8465318" y="806199"/>
                </a:cubicBezTo>
                <a:cubicBezTo>
                  <a:pt x="8314879" y="1928014"/>
                  <a:pt x="8551197" y="2838243"/>
                  <a:pt x="8465318" y="4030901"/>
                </a:cubicBezTo>
                <a:cubicBezTo>
                  <a:pt x="8435481" y="4481052"/>
                  <a:pt x="8072356" y="4815011"/>
                  <a:pt x="7659119" y="4837100"/>
                </a:cubicBezTo>
                <a:cubicBezTo>
                  <a:pt x="5292986" y="4992297"/>
                  <a:pt x="1985654" y="5000120"/>
                  <a:pt x="806199" y="4837100"/>
                </a:cubicBezTo>
                <a:cubicBezTo>
                  <a:pt x="363656" y="4800466"/>
                  <a:pt x="-40292" y="4499679"/>
                  <a:pt x="0" y="4030901"/>
                </a:cubicBezTo>
                <a:cubicBezTo>
                  <a:pt x="64656" y="3625056"/>
                  <a:pt x="-17807" y="1548478"/>
                  <a:pt x="0" y="806199"/>
                </a:cubicBezTo>
                <a:close/>
              </a:path>
              <a:path w="8465318" h="4837100" stroke="0" extrusionOk="0">
                <a:moveTo>
                  <a:pt x="0" y="806199"/>
                </a:moveTo>
                <a:cubicBezTo>
                  <a:pt x="-26252" y="344755"/>
                  <a:pt x="279738" y="30479"/>
                  <a:pt x="806199" y="0"/>
                </a:cubicBezTo>
                <a:cubicBezTo>
                  <a:pt x="3948730" y="132882"/>
                  <a:pt x="6151979" y="-84951"/>
                  <a:pt x="7659119" y="0"/>
                </a:cubicBezTo>
                <a:cubicBezTo>
                  <a:pt x="8048511" y="54549"/>
                  <a:pt x="8462609" y="375922"/>
                  <a:pt x="8465318" y="806199"/>
                </a:cubicBezTo>
                <a:cubicBezTo>
                  <a:pt x="8485505" y="1173227"/>
                  <a:pt x="8617798" y="2975483"/>
                  <a:pt x="8465318" y="4030901"/>
                </a:cubicBezTo>
                <a:cubicBezTo>
                  <a:pt x="8488161" y="4478862"/>
                  <a:pt x="8113789" y="4817715"/>
                  <a:pt x="7659119" y="4837100"/>
                </a:cubicBezTo>
                <a:cubicBezTo>
                  <a:pt x="5961998" y="4924739"/>
                  <a:pt x="1636009" y="4764421"/>
                  <a:pt x="806199" y="4837100"/>
                </a:cubicBezTo>
                <a:cubicBezTo>
                  <a:pt x="358477" y="4813531"/>
                  <a:pt x="-43943" y="4537221"/>
                  <a:pt x="0" y="4030901"/>
                </a:cubicBezTo>
                <a:cubicBezTo>
                  <a:pt x="-38581" y="3334806"/>
                  <a:pt x="63341" y="1990587"/>
                  <a:pt x="0" y="806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895736 h 5374310"/>
                      <a:gd name="connsiteX1" fmla="*/ 895736 w 8465318"/>
                      <a:gd name="connsiteY1" fmla="*/ 0 h 5374310"/>
                      <a:gd name="connsiteX2" fmla="*/ 7569582 w 8465318"/>
                      <a:gd name="connsiteY2" fmla="*/ 0 h 5374310"/>
                      <a:gd name="connsiteX3" fmla="*/ 8465318 w 8465318"/>
                      <a:gd name="connsiteY3" fmla="*/ 895736 h 5374310"/>
                      <a:gd name="connsiteX4" fmla="*/ 8465318 w 8465318"/>
                      <a:gd name="connsiteY4" fmla="*/ 4478574 h 5374310"/>
                      <a:gd name="connsiteX5" fmla="*/ 7569582 w 8465318"/>
                      <a:gd name="connsiteY5" fmla="*/ 5374310 h 5374310"/>
                      <a:gd name="connsiteX6" fmla="*/ 895736 w 8465318"/>
                      <a:gd name="connsiteY6" fmla="*/ 5374310 h 5374310"/>
                      <a:gd name="connsiteX7" fmla="*/ 0 w 8465318"/>
                      <a:gd name="connsiteY7" fmla="*/ 4478574 h 5374310"/>
                      <a:gd name="connsiteX8" fmla="*/ 0 w 8465318"/>
                      <a:gd name="connsiteY8" fmla="*/ 895736 h 537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5374310" fill="none" extrusionOk="0">
                        <a:moveTo>
                          <a:pt x="0" y="895736"/>
                        </a:moveTo>
                        <a:cubicBezTo>
                          <a:pt x="-13558" y="398842"/>
                          <a:pt x="476517" y="61730"/>
                          <a:pt x="895736" y="0"/>
                        </a:cubicBezTo>
                        <a:cubicBezTo>
                          <a:pt x="3080964" y="130954"/>
                          <a:pt x="6660956" y="43574"/>
                          <a:pt x="7569582" y="0"/>
                        </a:cubicBezTo>
                        <a:cubicBezTo>
                          <a:pt x="8088002" y="36535"/>
                          <a:pt x="8509082" y="454643"/>
                          <a:pt x="8465318" y="895736"/>
                        </a:cubicBezTo>
                        <a:cubicBezTo>
                          <a:pt x="8314879" y="1536014"/>
                          <a:pt x="8551197" y="3437237"/>
                          <a:pt x="8465318" y="4478574"/>
                        </a:cubicBezTo>
                        <a:cubicBezTo>
                          <a:pt x="8434763" y="4978292"/>
                          <a:pt x="7985936" y="5320252"/>
                          <a:pt x="7569582" y="5374310"/>
                        </a:cubicBezTo>
                        <a:cubicBezTo>
                          <a:pt x="4553185" y="5529507"/>
                          <a:pt x="3767844" y="5537330"/>
                          <a:pt x="895736" y="5374310"/>
                        </a:cubicBezTo>
                        <a:cubicBezTo>
                          <a:pt x="406382" y="5301982"/>
                          <a:pt x="-73699" y="5016308"/>
                          <a:pt x="0" y="4478574"/>
                        </a:cubicBezTo>
                        <a:cubicBezTo>
                          <a:pt x="64656" y="3047105"/>
                          <a:pt x="-17807" y="1285461"/>
                          <a:pt x="0" y="895736"/>
                        </a:cubicBezTo>
                        <a:close/>
                      </a:path>
                      <a:path w="8465318" h="5374310" stroke="0" extrusionOk="0">
                        <a:moveTo>
                          <a:pt x="0" y="895736"/>
                        </a:moveTo>
                        <a:cubicBezTo>
                          <a:pt x="-14027" y="392383"/>
                          <a:pt x="394534" y="2440"/>
                          <a:pt x="895736" y="0"/>
                        </a:cubicBezTo>
                        <a:cubicBezTo>
                          <a:pt x="1566767" y="132882"/>
                          <a:pt x="4318461" y="-84951"/>
                          <a:pt x="7569582" y="0"/>
                        </a:cubicBezTo>
                        <a:cubicBezTo>
                          <a:pt x="8037750" y="25911"/>
                          <a:pt x="8462688" y="415570"/>
                          <a:pt x="8465318" y="895736"/>
                        </a:cubicBezTo>
                        <a:cubicBezTo>
                          <a:pt x="8485505" y="2367685"/>
                          <a:pt x="8617798" y="3770972"/>
                          <a:pt x="8465318" y="4478574"/>
                        </a:cubicBezTo>
                        <a:cubicBezTo>
                          <a:pt x="8518153" y="4979543"/>
                          <a:pt x="8092130" y="5317000"/>
                          <a:pt x="7569582" y="5374310"/>
                        </a:cubicBezTo>
                        <a:cubicBezTo>
                          <a:pt x="4867252" y="5461949"/>
                          <a:pt x="2654865" y="5301631"/>
                          <a:pt x="895736" y="5374310"/>
                        </a:cubicBezTo>
                        <a:cubicBezTo>
                          <a:pt x="394525" y="5312231"/>
                          <a:pt x="-6433" y="4982215"/>
                          <a:pt x="0" y="4478574"/>
                        </a:cubicBezTo>
                        <a:cubicBezTo>
                          <a:pt x="-38581" y="3422256"/>
                          <a:pt x="63341" y="2574069"/>
                          <a:pt x="0" y="8957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4" b="92491" l="49608" r="97398">
                        <a14:foregroundMark x1="72325" y1="48327" x2="69888" y2="48773"/>
                        <a14:foregroundMark x1="71541" y1="46022" x2="72986" y2="50409"/>
                        <a14:foregroundMark x1="58819" y1="30112" x2="57786" y2="30112"/>
                        <a14:foregroundMark x1="58695" y1="21190" x2="58571" y2="21190"/>
                        <a14:foregroundMark x1="63651" y1="44387" x2="63775" y2="44387"/>
                        <a14:foregroundMark x1="93267" y1="46691" x2="93267" y2="46691"/>
                        <a14:foregroundMark x1="91161" y1="60000" x2="91161" y2="60000"/>
                        <a14:backgroundMark x1="64808" y1="81784" x2="66749" y2="8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1" b="4914"/>
          <a:stretch/>
        </p:blipFill>
        <p:spPr>
          <a:xfrm flipH="1">
            <a:off x="-564005" y="1485932"/>
            <a:ext cx="5593430" cy="5848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5A8AEB-9AFB-4F94-484A-ECC33A833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4" y="1683083"/>
            <a:ext cx="3286677" cy="103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4EF36-8AD2-4D8D-924D-5CA32A3E7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559" y="4778462"/>
            <a:ext cx="3194581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905D-2431-C77C-E856-113B510E3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734" y="2724831"/>
            <a:ext cx="6968332" cy="1865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3392" y="848822"/>
            <a:ext cx="6939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36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35E2-7996-BBE6-6B69-ABCA33652AC7}"/>
              </a:ext>
            </a:extLst>
          </p:cNvPr>
          <p:cNvSpPr txBox="1"/>
          <p:nvPr/>
        </p:nvSpPr>
        <p:spPr>
          <a:xfrm>
            <a:off x="581024" y="488055"/>
            <a:ext cx="11058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Trả lời các câu hỏi: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Trong ngày 5, đoàn du lịch đã di chuyển bao nhiêu ki-lô-mét?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Tổng chiều dài quãng đường đoàn du lịch đã di chuyển trong ngày 6 và ngày 7 là bao nhiêu ki-lô-mét?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Đoàn du lịch di chuyển nhiều nhất vào ngày nào?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bình mỗi ngày đoàn du lịch di chuyển được bao nhiêu ki-lô-mét?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8BC75-761D-54E1-0A3E-2054FC7E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3209925"/>
            <a:ext cx="6660393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FE74A-EFCE-8D4E-3183-AD5FF3124E94}"/>
              </a:ext>
            </a:extLst>
          </p:cNvPr>
          <p:cNvSpPr txBox="1"/>
          <p:nvPr/>
        </p:nvSpPr>
        <p:spPr>
          <a:xfrm>
            <a:off x="676276" y="265904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Trong ngày 5, đoàn du lịch đã di chuyển bao nhiêu ki-lô-mét?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2823DD-C008-E1F8-4E93-003A3A5BE1E2}"/>
              </a:ext>
            </a:extLst>
          </p:cNvPr>
          <p:cNvSpPr/>
          <p:nvPr/>
        </p:nvSpPr>
        <p:spPr>
          <a:xfrm>
            <a:off x="876301" y="885825"/>
            <a:ext cx="10277474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Trong </a:t>
            </a:r>
            <a:r>
              <a:rPr lang="en-US" sz="4000" dirty="0" err="1">
                <a:solidFill>
                  <a:srgbClr val="FF0000"/>
                </a:solidFill>
              </a:rPr>
              <a:t>ngày</a:t>
            </a:r>
            <a:r>
              <a:rPr lang="en-US" sz="4000" dirty="0">
                <a:solidFill>
                  <a:srgbClr val="FF0000"/>
                </a:solidFill>
              </a:rPr>
              <a:t> 5, </a:t>
            </a:r>
            <a:r>
              <a:rPr lang="en-US" sz="4000" dirty="0" err="1">
                <a:solidFill>
                  <a:srgbClr val="FF0000"/>
                </a:solidFill>
              </a:rPr>
              <a:t>đoàn</a:t>
            </a:r>
            <a:r>
              <a:rPr lang="en-US" sz="4000" dirty="0">
                <a:solidFill>
                  <a:srgbClr val="FF0000"/>
                </a:solidFill>
              </a:rPr>
              <a:t> du </a:t>
            </a:r>
            <a:r>
              <a:rPr lang="en-US" sz="4000" dirty="0" err="1">
                <a:solidFill>
                  <a:srgbClr val="FF0000"/>
                </a:solidFill>
              </a:rPr>
              <a:t>lịch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đã</a:t>
            </a:r>
            <a:r>
              <a:rPr lang="en-US" sz="4000" dirty="0">
                <a:solidFill>
                  <a:srgbClr val="FF0000"/>
                </a:solidFill>
              </a:rPr>
              <a:t> di </a:t>
            </a:r>
            <a:r>
              <a:rPr lang="en-US" sz="4000" dirty="0" err="1">
                <a:solidFill>
                  <a:srgbClr val="FF0000"/>
                </a:solidFill>
              </a:rPr>
              <a:t>chuyển</a:t>
            </a:r>
            <a:r>
              <a:rPr lang="en-US" sz="4000" dirty="0">
                <a:solidFill>
                  <a:srgbClr val="FF0000"/>
                </a:solidFill>
              </a:rPr>
              <a:t> 182 km.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B5AF7-0B5D-DE2A-D94F-75F5B7CFB385}"/>
              </a:ext>
            </a:extLst>
          </p:cNvPr>
          <p:cNvSpPr txBox="1"/>
          <p:nvPr/>
        </p:nvSpPr>
        <p:spPr>
          <a:xfrm>
            <a:off x="904875" y="1675604"/>
            <a:ext cx="1018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Tổng chiều dài quãng đường đoàn du lịch đã di chuyển trong ngày 6 và ngày 7 là bao nhiêu ki-lô-mét?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7FBDC5-8AFD-CFF5-DE17-C9CB549F3519}"/>
              </a:ext>
            </a:extLst>
          </p:cNvPr>
          <p:cNvSpPr/>
          <p:nvPr/>
        </p:nvSpPr>
        <p:spPr>
          <a:xfrm>
            <a:off x="2838451" y="2714625"/>
            <a:ext cx="5905499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90 + 55 = 145 (km)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BAE4B-0840-5C70-85A9-F94C2753DAFD}"/>
              </a:ext>
            </a:extLst>
          </p:cNvPr>
          <p:cNvSpPr txBox="1"/>
          <p:nvPr/>
        </p:nvSpPr>
        <p:spPr>
          <a:xfrm>
            <a:off x="933450" y="3447254"/>
            <a:ext cx="1018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Đoàn du lịch di chuyển nhiều nhất vào ngày nào?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39C79D-D538-21F3-C3A5-B11105702586}"/>
              </a:ext>
            </a:extLst>
          </p:cNvPr>
          <p:cNvSpPr/>
          <p:nvPr/>
        </p:nvSpPr>
        <p:spPr>
          <a:xfrm>
            <a:off x="1095375" y="4000500"/>
            <a:ext cx="10125075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Đoàn</a:t>
            </a:r>
            <a:r>
              <a:rPr lang="en-US" sz="4000" dirty="0">
                <a:solidFill>
                  <a:srgbClr val="FF0000"/>
                </a:solidFill>
              </a:rPr>
              <a:t> du </a:t>
            </a:r>
            <a:r>
              <a:rPr lang="en-US" sz="4000" dirty="0" err="1">
                <a:solidFill>
                  <a:srgbClr val="FF0000"/>
                </a:solidFill>
              </a:rPr>
              <a:t>lịch</a:t>
            </a:r>
            <a:r>
              <a:rPr lang="en-US" sz="4000" dirty="0">
                <a:solidFill>
                  <a:srgbClr val="FF0000"/>
                </a:solidFill>
              </a:rPr>
              <a:t> di </a:t>
            </a:r>
            <a:r>
              <a:rPr lang="en-US" sz="4000" dirty="0" err="1">
                <a:solidFill>
                  <a:srgbClr val="FF0000"/>
                </a:solidFill>
              </a:rPr>
              <a:t>chuyển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ngày</a:t>
            </a:r>
            <a:r>
              <a:rPr lang="en-US" sz="4000" dirty="0">
                <a:solidFill>
                  <a:srgbClr val="FF0000"/>
                </a:solidFill>
              </a:rPr>
              <a:t> 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FFE15-E736-507A-EFB9-46A2BE99AF79}"/>
              </a:ext>
            </a:extLst>
          </p:cNvPr>
          <p:cNvSpPr txBox="1"/>
          <p:nvPr/>
        </p:nvSpPr>
        <p:spPr>
          <a:xfrm>
            <a:off x="866775" y="4723604"/>
            <a:ext cx="1018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bình mỗi ngày đoàn du lịch di chuyển được bao nhiêu ki-lô-mét?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5D5C1F-608D-05D0-6D9F-B61A8020A57B}"/>
              </a:ext>
            </a:extLst>
          </p:cNvPr>
          <p:cNvSpPr/>
          <p:nvPr/>
        </p:nvSpPr>
        <p:spPr>
          <a:xfrm>
            <a:off x="1057275" y="5867400"/>
            <a:ext cx="10125075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3600" dirty="0">
                <a:solidFill>
                  <a:srgbClr val="FF0000"/>
                </a:solidFill>
              </a:rPr>
              <a:t>(158 + 60 + 104 + 37 + 182 + 90 + 55) : 7 = 98 (km)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04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9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497580"/>
            <a:ext cx="1024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 số (ước tính) của Việt Nam ở một số năm trong giai đoạn từ năm 1979 đến năm 2019 được liệt kê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545979" y="50126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D761C-B11D-62F7-572D-9A8F464197A1}"/>
              </a:ext>
            </a:extLst>
          </p:cNvPr>
          <p:cNvSpPr txBox="1"/>
          <p:nvPr/>
        </p:nvSpPr>
        <p:spPr>
          <a:xfrm>
            <a:off x="657224" y="1764405"/>
            <a:ext cx="11058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1979: 53 triệu; năm 1989: 67 triệu; năm 1999: 79 triệu; năm 2009: 87 triệu; năm 2019: 96 triệu.</a:t>
            </a:r>
          </a:p>
          <a:p>
            <a:pPr lvl="0" algn="just">
              <a:defRPr/>
            </a:pP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(Nguồn: http://wwworldometers.info)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Năm 2019 dân số (ước tính) của Việt Nam là bao nhiêu triệu người?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Từ năm 1979 dến năm 2019, dân số của Việt Nam tăng thêm bao nhiêu triệu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41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904876" y="484979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Năm 2019 dân số (ước tính) của Việt Nam là bao nhiêu triệu người?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1381126" y="1809750"/>
            <a:ext cx="9820274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srgbClr val="FF0000"/>
                </a:solidFill>
                <a:latin typeface="Calibri" panose="020F0502020204030204"/>
              </a:rPr>
              <a:t>Năm 2019 dân số (ước tính) của Việt Nam là 96 triệu người.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634FC-8AF3-F512-A34E-1C9224541C27}"/>
              </a:ext>
            </a:extLst>
          </p:cNvPr>
          <p:cNvSpPr txBox="1"/>
          <p:nvPr/>
        </p:nvSpPr>
        <p:spPr>
          <a:xfrm>
            <a:off x="1000126" y="3151979"/>
            <a:ext cx="1042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Từ năm 1979 dến năm 2019, dân số của Việt Nam tăng thêm bao nhiêu triệu người?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55DBFB-624F-1C8E-04FB-18EF62C68D0F}"/>
              </a:ext>
            </a:extLst>
          </p:cNvPr>
          <p:cNvSpPr/>
          <p:nvPr/>
        </p:nvSpPr>
        <p:spPr>
          <a:xfrm>
            <a:off x="3057526" y="4543425"/>
            <a:ext cx="6724649" cy="809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96 – 53 = 43 (triệu người)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1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3">
            <a:extLst>
              <a:ext uri="{FF2B5EF4-FFF2-40B4-BE49-F238E27FC236}">
                <a16:creationId xmlns:a16="http://schemas.microsoft.com/office/drawing/2014/main" id="{ECBD5CC5-4741-73CA-53CB-9F78E89E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612D4-8D4C-0C04-77FC-D42265CF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19" y="1785552"/>
            <a:ext cx="902286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3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3"/>
          <a:stretch/>
        </p:blipFill>
        <p:spPr>
          <a:xfrm>
            <a:off x="0" y="0"/>
            <a:ext cx="12187646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" b="92491" l="49608" r="97398">
                        <a14:foregroundMark x1="72325" y1="48327" x2="69888" y2="48773"/>
                        <a14:foregroundMark x1="71541" y1="46022" x2="72986" y2="50409"/>
                        <a14:foregroundMark x1="58819" y1="30112" x2="57786" y2="30112"/>
                        <a14:foregroundMark x1="58695" y1="21190" x2="58571" y2="21190"/>
                        <a14:foregroundMark x1="63651" y1="44387" x2="63775" y2="44387"/>
                        <a14:foregroundMark x1="93267" y1="46691" x2="93267" y2="46691"/>
                        <a14:foregroundMark x1="91161" y1="60000" x2="91161" y2="60000"/>
                        <a14:backgroundMark x1="64808" y1="81784" x2="66749" y2="8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1" b="4914"/>
          <a:stretch/>
        </p:blipFill>
        <p:spPr>
          <a:xfrm flipH="1">
            <a:off x="-564005" y="1485932"/>
            <a:ext cx="5593430" cy="58488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44501" y="996535"/>
            <a:ext cx="2278967" cy="26551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2873176" y="238134"/>
            <a:ext cx="2449008" cy="2853213"/>
          </a:xfrm>
          <a:prstGeom prst="rect">
            <a:avLst/>
          </a:prstGeom>
        </p:spPr>
      </p:pic>
      <p:grpSp>
        <p:nvGrpSpPr>
          <p:cNvPr id="34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2745767" y="577681"/>
            <a:ext cx="8493812" cy="3505173"/>
            <a:chOff x="4133327" y="8204395"/>
            <a:chExt cx="7210038" cy="350517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65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3">
            <a:extLst>
              <a:ext uri="{FF2B5EF4-FFF2-40B4-BE49-F238E27FC236}">
                <a16:creationId xmlns:a16="http://schemas.microsoft.com/office/drawing/2014/main" id="{ECBD5CC5-4741-73CA-53CB-9F78E89E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9AD6B5-E62C-F320-7645-C121FB3F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09" y="85725"/>
            <a:ext cx="7368806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4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171576" y="351628"/>
            <a:ext cx="10207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ở các khối lớp của Trường Tiểu học Phú Xá như sau: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 Một: 95 học sinh nữ, 105 học sinh nam; khối Hai: 70 học sinh nữ, 80 học sinh nam; khối Ba: 82 học sinh nữ, 90 học sinh nam; khối Bốn: 91 học sinh nữ, 98 học sinh nam; khối Năm: 79 học sinh nữ, 85 học sinh nam.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422154" y="25361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69DC-F079-D897-4128-DFD6C4BFBECB}"/>
              </a:ext>
            </a:extLst>
          </p:cNvPr>
          <p:cNvSpPr txBox="1"/>
          <p:nvPr/>
        </p:nvSpPr>
        <p:spPr>
          <a:xfrm>
            <a:off x="952500" y="2676525"/>
            <a:ext cx="11058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a) Hãy lập: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nữ ở lần lượt mỗi khối lớp của Trường Tiểu học Phú Xá.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nam ở lần lượt mỗi khối lớp của Trường Tiểu học Phú Xá.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Hãy cho biết: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Khối Bốn của Trường Tiểu học Phú Xá có tất cả bao nhiêu học sinh?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Ở khối Một, số học sinh nam nhiều hơn số học sinh nữ là bao nhiêu học sinh?</a:t>
            </a:r>
          </a:p>
          <a:p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- Trường Tiểu học Phú Xá có tất cả bao nhiêu học sinh?</a:t>
            </a:r>
          </a:p>
        </p:txBody>
      </p:sp>
    </p:spTree>
    <p:extLst>
      <p:ext uri="{BB962C8B-B14F-4D97-AF65-F5344CB8AC3E}">
        <p14:creationId xmlns:p14="http://schemas.microsoft.com/office/powerpoint/2010/main" val="1878093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914400" y="446879"/>
            <a:ext cx="10182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lập:</a:t>
            </a:r>
          </a:p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nữ ở lần lượt mỗi khối lớp của Trường Tiểu học Phú Xá.</a:t>
            </a:r>
          </a:p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Dãy số liệu thống kê về số học sinh nam ở lần lượt mỗi khối lớp của Trường Tiểu học Phú Xá.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1057276" y="3143250"/>
            <a:ext cx="10277474" cy="1104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srgbClr val="FF0000"/>
                </a:solidFill>
                <a:latin typeface="Calibri" panose="020F0502020204030204"/>
              </a:rPr>
              <a:t>Dãy số liệu thống kê về số học sinh nữ ở lần lượt mỗi khối lớp của Trường Tiểu học Phú Xá là: 95; 70; 82; 91; 79.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74A0A5-4124-0873-C249-3D4D464D7601}"/>
              </a:ext>
            </a:extLst>
          </p:cNvPr>
          <p:cNvSpPr/>
          <p:nvPr/>
        </p:nvSpPr>
        <p:spPr>
          <a:xfrm>
            <a:off x="1066801" y="4619625"/>
            <a:ext cx="10277474" cy="1104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Dãy số liệu thống kê về số học sinh nam ở lần lượt mỗi khối lớp của Trường Tiểu học Phú Xá là: 105; 80; 90; 98; 85.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2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666750" y="446879"/>
            <a:ext cx="11125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100" b="1" dirty="0">
                <a:latin typeface="Calibri" panose="020F0502020204030204" pitchFamily="34" charset="0"/>
                <a:cs typeface="Calibri" panose="020F0502020204030204" pitchFamily="34" charset="0"/>
              </a:rPr>
              <a:t>b) Hãy cho biết: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Khối Bốn của Trường Tiểu học Phú Xá có tất cả bao nhiêu học sinh?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Ở khối Một, số học sinh nam nhiều hơn số học sinh nữ là bao nhiêu học sinh?</a:t>
            </a:r>
          </a:p>
          <a:p>
            <a:pPr algn="just"/>
            <a:r>
              <a:rPr lang="vi-VN" sz="3100" dirty="0">
                <a:latin typeface="Calibri" panose="020F0502020204030204" pitchFamily="34" charset="0"/>
                <a:cs typeface="Calibri" panose="020F0502020204030204" pitchFamily="34" charset="0"/>
              </a:rPr>
              <a:t>- Trường Tiểu học Phú Xá có tất cả bao nhiêu học sinh?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74A0A5-4124-0873-C249-3D4D464D7601}"/>
              </a:ext>
            </a:extLst>
          </p:cNvPr>
          <p:cNvSpPr/>
          <p:nvPr/>
        </p:nvSpPr>
        <p:spPr>
          <a:xfrm>
            <a:off x="704850" y="3009900"/>
            <a:ext cx="10648949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Khối Bốn của Trường Tiểu học Phú Xá có tất cả: 91 + 98 = 189 học sinh.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FC216-CACD-4261-B7F1-55C733557BA7}"/>
              </a:ext>
            </a:extLst>
          </p:cNvPr>
          <p:cNvSpPr/>
          <p:nvPr/>
        </p:nvSpPr>
        <p:spPr>
          <a:xfrm>
            <a:off x="752475" y="4057650"/>
            <a:ext cx="10648949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Ở khối Một, số học sinh nam nhiều hơn số học sinh nữ là: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 105 – 95 = 10 học sinh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1EF68B-B1E8-917D-3DB4-C73F88CE9391}"/>
              </a:ext>
            </a:extLst>
          </p:cNvPr>
          <p:cNvSpPr/>
          <p:nvPr/>
        </p:nvSpPr>
        <p:spPr>
          <a:xfrm>
            <a:off x="723900" y="5181600"/>
            <a:ext cx="10648949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Trường Tiểu học Phú Xá có tất cả: 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95 + 105 + 79 + 80 + 82 + 90 + 91 + 98 + 79 + 85 = 875 học sinh.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961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354705"/>
            <a:ext cx="10248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trạm đo khí tượng ghi lại nhiệt độ các buổi sáng trong một tuần như sau: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Hai: 33 °C; thứ Ba: 36 °C; thứ Tư: 38 °C; thứ Năm: 37 °C; thứ Sáu: 35 °C; thứ Bảy: 34 °C; Chủ nhật: 39 °C.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 lời các câu hỏi: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Sáng thứ Tư, nhiệt độ là bao nhiêu độ C?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cao nhất trong tuần đó là vào thứ mấy?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thấp nhất trong tuần đó là vào thứ mấy?</a:t>
            </a:r>
          </a:p>
          <a:p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trung bình các buổi sáng trong tuần là bao nhiêu độ C?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603129" y="425066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5744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89"/>
            <a:ext cx="11556314" cy="6509785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556314"/>
                      <a:gd name="connsiteY0" fmla="*/ 1084986 h 6509785"/>
                      <a:gd name="connsiteX1" fmla="*/ 1084986 w 11556314"/>
                      <a:gd name="connsiteY1" fmla="*/ 0 h 6509785"/>
                      <a:gd name="connsiteX2" fmla="*/ 10471328 w 11556314"/>
                      <a:gd name="connsiteY2" fmla="*/ 0 h 6509785"/>
                      <a:gd name="connsiteX3" fmla="*/ 11556314 w 11556314"/>
                      <a:gd name="connsiteY3" fmla="*/ 1084986 h 6509785"/>
                      <a:gd name="connsiteX4" fmla="*/ 11556314 w 11556314"/>
                      <a:gd name="connsiteY4" fmla="*/ 5424799 h 6509785"/>
                      <a:gd name="connsiteX5" fmla="*/ 10471328 w 11556314"/>
                      <a:gd name="connsiteY5" fmla="*/ 6509785 h 6509785"/>
                      <a:gd name="connsiteX6" fmla="*/ 1084986 w 11556314"/>
                      <a:gd name="connsiteY6" fmla="*/ 6509785 h 6509785"/>
                      <a:gd name="connsiteX7" fmla="*/ 0 w 11556314"/>
                      <a:gd name="connsiteY7" fmla="*/ 5424799 h 6509785"/>
                      <a:gd name="connsiteX8" fmla="*/ 0 w 11556314"/>
                      <a:gd name="connsiteY8" fmla="*/ 1084986 h 650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56314" h="6509785" fill="none" extrusionOk="0">
                        <a:moveTo>
                          <a:pt x="0" y="1084986"/>
                        </a:moveTo>
                        <a:cubicBezTo>
                          <a:pt x="-104002" y="492232"/>
                          <a:pt x="476524" y="52471"/>
                          <a:pt x="1084986" y="0"/>
                        </a:cubicBezTo>
                        <a:cubicBezTo>
                          <a:pt x="2369788" y="77600"/>
                          <a:pt x="6303327" y="-27269"/>
                          <a:pt x="10471328" y="0"/>
                        </a:cubicBezTo>
                        <a:cubicBezTo>
                          <a:pt x="11083456" y="-17026"/>
                          <a:pt x="11568070" y="489226"/>
                          <a:pt x="11556314" y="1084986"/>
                        </a:cubicBezTo>
                        <a:cubicBezTo>
                          <a:pt x="11665314" y="1893590"/>
                          <a:pt x="11478105" y="4239954"/>
                          <a:pt x="11556314" y="5424799"/>
                        </a:cubicBezTo>
                        <a:cubicBezTo>
                          <a:pt x="11515407" y="6008018"/>
                          <a:pt x="11005846" y="6538321"/>
                          <a:pt x="10471328" y="6509785"/>
                        </a:cubicBezTo>
                        <a:cubicBezTo>
                          <a:pt x="6623409" y="6558962"/>
                          <a:pt x="3891559" y="6387083"/>
                          <a:pt x="1084986" y="6509785"/>
                        </a:cubicBezTo>
                        <a:cubicBezTo>
                          <a:pt x="472236" y="6613686"/>
                          <a:pt x="-22050" y="6043005"/>
                          <a:pt x="0" y="5424799"/>
                        </a:cubicBezTo>
                        <a:cubicBezTo>
                          <a:pt x="47022" y="4316917"/>
                          <a:pt x="104569" y="1748040"/>
                          <a:pt x="0" y="1084986"/>
                        </a:cubicBezTo>
                        <a:close/>
                      </a:path>
                      <a:path w="11556314" h="6509785" stroke="0" extrusionOk="0">
                        <a:moveTo>
                          <a:pt x="0" y="1084986"/>
                        </a:moveTo>
                        <a:cubicBezTo>
                          <a:pt x="18064" y="483700"/>
                          <a:pt x="513429" y="-1846"/>
                          <a:pt x="1084986" y="0"/>
                        </a:cubicBezTo>
                        <a:cubicBezTo>
                          <a:pt x="2183828" y="-129276"/>
                          <a:pt x="7787593" y="-77778"/>
                          <a:pt x="10471328" y="0"/>
                        </a:cubicBezTo>
                        <a:cubicBezTo>
                          <a:pt x="11067917" y="-8391"/>
                          <a:pt x="11537149" y="596272"/>
                          <a:pt x="11556314" y="1084986"/>
                        </a:cubicBezTo>
                        <a:cubicBezTo>
                          <a:pt x="11637913" y="2810712"/>
                          <a:pt x="11710614" y="3406918"/>
                          <a:pt x="11556314" y="5424799"/>
                        </a:cubicBezTo>
                        <a:cubicBezTo>
                          <a:pt x="11602785" y="6122023"/>
                          <a:pt x="11047135" y="6517743"/>
                          <a:pt x="10471328" y="6509785"/>
                        </a:cubicBezTo>
                        <a:cubicBezTo>
                          <a:pt x="5835638" y="6554005"/>
                          <a:pt x="3739401" y="6480403"/>
                          <a:pt x="1084986" y="6509785"/>
                        </a:cubicBezTo>
                        <a:cubicBezTo>
                          <a:pt x="458807" y="6406205"/>
                          <a:pt x="-70595" y="6007704"/>
                          <a:pt x="0" y="5424799"/>
                        </a:cubicBezTo>
                        <a:cubicBezTo>
                          <a:pt x="-159954" y="4305871"/>
                          <a:pt x="22140" y="1645118"/>
                          <a:pt x="0" y="108498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4253F-6164-3AFE-B730-122FDF23D244}"/>
              </a:ext>
            </a:extLst>
          </p:cNvPr>
          <p:cNvSpPr txBox="1"/>
          <p:nvPr/>
        </p:nvSpPr>
        <p:spPr>
          <a:xfrm>
            <a:off x="1352550" y="313529"/>
            <a:ext cx="1018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Sáng thứ Tư, nhiệt độ là bao nhiêu độ C?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ACC9D5-86BB-B56B-8203-CE146C8E476D}"/>
              </a:ext>
            </a:extLst>
          </p:cNvPr>
          <p:cNvSpPr/>
          <p:nvPr/>
        </p:nvSpPr>
        <p:spPr>
          <a:xfrm>
            <a:off x="914401" y="952500"/>
            <a:ext cx="10277474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Sáng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nhiệt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 38</a:t>
            </a:r>
            <a:r>
              <a:rPr lang="en-US" sz="4000" baseline="30000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AC352-A16B-A22D-0FE6-146FC44AADA8}"/>
              </a:ext>
            </a:extLst>
          </p:cNvPr>
          <p:cNvSpPr txBox="1"/>
          <p:nvPr/>
        </p:nvSpPr>
        <p:spPr>
          <a:xfrm>
            <a:off x="847725" y="1666079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cao nhất trong tuần đó là vào thứ mấy?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B017B7-0743-744A-AF78-B8FB910E3E74}"/>
              </a:ext>
            </a:extLst>
          </p:cNvPr>
          <p:cNvSpPr/>
          <p:nvPr/>
        </p:nvSpPr>
        <p:spPr>
          <a:xfrm>
            <a:off x="609599" y="2352675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Nhiệt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buổi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tuần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Chủ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nhật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C7A16-087B-3AF4-8CDA-6C817255263B}"/>
              </a:ext>
            </a:extLst>
          </p:cNvPr>
          <p:cNvSpPr txBox="1"/>
          <p:nvPr/>
        </p:nvSpPr>
        <p:spPr>
          <a:xfrm>
            <a:off x="866775" y="3218654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buổi sáng thấp nhất trong tuần đó là vào thứ mấy?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A8052D-935B-BCD3-6FFD-59907001B6BE}"/>
              </a:ext>
            </a:extLst>
          </p:cNvPr>
          <p:cNvSpPr/>
          <p:nvPr/>
        </p:nvSpPr>
        <p:spPr>
          <a:xfrm>
            <a:off x="628649" y="3905250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Nhiệt độ buổi sáng thấp nhất trong tuần đó là vào thứ Hai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A9B32-968A-5EF8-E454-8671AA3372B4}"/>
              </a:ext>
            </a:extLst>
          </p:cNvPr>
          <p:cNvSpPr txBox="1"/>
          <p:nvPr/>
        </p:nvSpPr>
        <p:spPr>
          <a:xfrm>
            <a:off x="800100" y="4656929"/>
            <a:ext cx="1066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Nhiệt độ trung bình các buổi sáng trong tuần là bao nhiêu độ C?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731314-4EA0-DD15-3341-0A75AB613586}"/>
              </a:ext>
            </a:extLst>
          </p:cNvPr>
          <p:cNvSpPr/>
          <p:nvPr/>
        </p:nvSpPr>
        <p:spPr>
          <a:xfrm>
            <a:off x="561974" y="5343525"/>
            <a:ext cx="11115675" cy="733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(33 + 36 + 38 + 37 + 35 + 34 + 39) : 7 = 36</a:t>
            </a:r>
            <a:r>
              <a:rPr lang="en-US" sz="4000" baseline="30000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53995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8" grpId="0"/>
      <p:bldP spid="9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9D563-6411-4B90-932B-0567588C2F55}"/>
              </a:ext>
            </a:extLst>
          </p:cNvPr>
          <p:cNvSpPr txBox="1"/>
          <p:nvPr/>
        </p:nvSpPr>
        <p:spPr>
          <a:xfrm>
            <a:off x="1266825" y="497580"/>
            <a:ext cx="1024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đoàn du lịch xuyên Việt đã ghi lại số ki-lô-mét di chuyển trong mỗi ngày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A7AEC-FA99-42E9-8D9C-10CEB8280897}"/>
              </a:ext>
            </a:extLst>
          </p:cNvPr>
          <p:cNvSpPr/>
          <p:nvPr/>
        </p:nvSpPr>
        <p:spPr>
          <a:xfrm>
            <a:off x="660279" y="491741"/>
            <a:ext cx="679773" cy="6797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D761C-B11D-62F7-572D-9A8F464197A1}"/>
              </a:ext>
            </a:extLst>
          </p:cNvPr>
          <p:cNvSpPr txBox="1"/>
          <p:nvPr/>
        </p:nvSpPr>
        <p:spPr>
          <a:xfrm>
            <a:off x="552449" y="1516755"/>
            <a:ext cx="1105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1: 158 km; ngày 2: 60 km; ngày 3: 104 km; ngày 4: 37 km; ngày 5: 182 km; ngày 6: 90 km; ngày 7: 55 km.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35E2-7996-BBE6-6B69-ABCA33652AC7}"/>
              </a:ext>
            </a:extLst>
          </p:cNvPr>
          <p:cNvSpPr txBox="1"/>
          <p:nvPr/>
        </p:nvSpPr>
        <p:spPr>
          <a:xfrm>
            <a:off x="581024" y="2716905"/>
            <a:ext cx="1105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 dãy số liệu thống kê về số ki-lô-mét di chuyển ở lần lượt các ngày trên.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D823B-56FF-A7AA-0339-0D18D552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3820351"/>
            <a:ext cx="11077575" cy="20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0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5420"/>
          <a:stretch/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9F434-A219-1315-DBFD-76C224C8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2334451"/>
            <a:ext cx="11077575" cy="20738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A3DCF1-D88B-031C-EFBE-BE963DABDFE5}"/>
              </a:ext>
            </a:extLst>
          </p:cNvPr>
          <p:cNvSpPr/>
          <p:nvPr/>
        </p:nvSpPr>
        <p:spPr>
          <a:xfrm>
            <a:off x="2971800" y="346710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66BD61-DA0D-0924-F5E6-1ED97F6C1427}"/>
              </a:ext>
            </a:extLst>
          </p:cNvPr>
          <p:cNvSpPr/>
          <p:nvPr/>
        </p:nvSpPr>
        <p:spPr>
          <a:xfrm>
            <a:off x="4200525" y="350520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8582CD-DF99-BF08-AF53-196A9182EA08}"/>
              </a:ext>
            </a:extLst>
          </p:cNvPr>
          <p:cNvSpPr/>
          <p:nvPr/>
        </p:nvSpPr>
        <p:spPr>
          <a:xfrm>
            <a:off x="5476875" y="350520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75CF34-648A-6F15-A29C-5639391B82C2}"/>
              </a:ext>
            </a:extLst>
          </p:cNvPr>
          <p:cNvSpPr/>
          <p:nvPr/>
        </p:nvSpPr>
        <p:spPr>
          <a:xfrm>
            <a:off x="6781800" y="348615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2B4E2D-304C-31A0-5397-2AA972D43CCE}"/>
              </a:ext>
            </a:extLst>
          </p:cNvPr>
          <p:cNvSpPr/>
          <p:nvPr/>
        </p:nvSpPr>
        <p:spPr>
          <a:xfrm>
            <a:off x="8029575" y="354330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182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3EE9A0-B404-DA78-0397-4A27C93A727C}"/>
              </a:ext>
            </a:extLst>
          </p:cNvPr>
          <p:cNvSpPr/>
          <p:nvPr/>
        </p:nvSpPr>
        <p:spPr>
          <a:xfrm>
            <a:off x="9334500" y="3514725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94DA47-493A-0343-9D0B-345A8D73B062}"/>
              </a:ext>
            </a:extLst>
          </p:cNvPr>
          <p:cNvSpPr/>
          <p:nvPr/>
        </p:nvSpPr>
        <p:spPr>
          <a:xfrm>
            <a:off x="10582275" y="3505200"/>
            <a:ext cx="971550" cy="742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640498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1166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SVN-Poky's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21</cp:revision>
  <dcterms:created xsi:type="dcterms:W3CDTF">2024-03-23T05:19:54Z</dcterms:created>
  <dcterms:modified xsi:type="dcterms:W3CDTF">2024-04-22T05:27:20Z</dcterms:modified>
</cp:coreProperties>
</file>