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9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56" r:id="rId20"/>
    <p:sldId id="275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060E18"/>
    <a:srgbClr val="17375D"/>
    <a:srgbClr val="102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946" y="6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2629E-CF4A-4630-BEBA-41D00829CC00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11A93-397A-499E-8846-8B483E3C77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7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900"/>
            </a:lvl1pPr>
            <a:lvl2pPr marL="356870" indent="0" algn="ctr">
              <a:buNone/>
              <a:defRPr sz="1600"/>
            </a:lvl2pPr>
            <a:lvl3pPr marL="713105" indent="0" algn="ctr">
              <a:buNone/>
              <a:defRPr sz="1400"/>
            </a:lvl3pPr>
            <a:lvl4pPr marL="1069975" indent="0" algn="ctr">
              <a:buNone/>
              <a:defRPr sz="1200"/>
            </a:lvl4pPr>
            <a:lvl5pPr marL="1426210" indent="0" algn="ctr">
              <a:buNone/>
              <a:defRPr sz="1200"/>
            </a:lvl5pPr>
            <a:lvl6pPr marL="1783080" indent="0" algn="ctr">
              <a:buNone/>
              <a:defRPr sz="1200"/>
            </a:lvl6pPr>
            <a:lvl7pPr marL="2139950" indent="0" algn="ctr">
              <a:buNone/>
              <a:defRPr sz="1200"/>
            </a:lvl7pPr>
            <a:lvl8pPr marL="2496185" indent="0" algn="ctr">
              <a:buNone/>
              <a:defRPr sz="1200"/>
            </a:lvl8pPr>
            <a:lvl9pPr marL="285305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A50C-0E05-432E-B36C-2FC43795ACDB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780A-1C97-4F74-B8D4-0CBD83445F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4"/>
          <a:srcRect l="11908" t="16713" b="14111"/>
          <a:stretch>
            <a:fillRect/>
          </a:stretch>
        </p:blipFill>
        <p:spPr>
          <a:xfrm>
            <a:off x="1822859" y="102989"/>
            <a:ext cx="7457599" cy="4699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9186" y="-79772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96387" y="2808446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" y="4146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569845" y="2895600"/>
            <a:ext cx="58921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 NGUYÊN THIÊN NHIÊN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25654" y="1012508"/>
            <a:ext cx="4045744" cy="1883093"/>
            <a:chOff x="3784996" y="-93136"/>
            <a:chExt cx="6529436" cy="3143759"/>
          </a:xfrm>
        </p:grpSpPr>
        <p:pic>
          <p:nvPicPr>
            <p:cNvPr id="17" name="图片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>
              <a:fillRect/>
            </a:stretch>
          </p:blipFill>
          <p:spPr>
            <a:xfrm>
              <a:off x="3784996" y="-93136"/>
              <a:ext cx="6529436" cy="31437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07674" y="1088412"/>
              <a:ext cx="5066215" cy="16033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TÀI NGUYÊN NĂNG LƯỢNG MẶT TRỜI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00" y="45339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Cung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cấp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ánh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sáng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nhiệt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.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Cung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cấp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năng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lượng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sạch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nhà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máy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sử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dụng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năng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lượng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mặt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trời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TÀI NGUYÊN GIÓ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577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Sử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dụng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năng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lượng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gió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để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chạy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máy</a:t>
            </a:r>
            <a:endParaRPr lang="en-US" sz="3600" b="1" dirty="0">
              <a:solidFill>
                <a:srgbClr val="004D86"/>
              </a:solidFill>
              <a:latin typeface="+mj-lt"/>
            </a:endParaRPr>
          </a:p>
          <a:p>
            <a:pPr algn="ctr">
              <a:defRPr/>
            </a:pP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phát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4D86"/>
                </a:solidFill>
                <a:latin typeface="+mj-lt"/>
              </a:rPr>
              <a:t>điện</a:t>
            </a:r>
            <a:r>
              <a:rPr lang="en-US" sz="3600" b="1" dirty="0">
                <a:solidFill>
                  <a:srgbClr val="004D86"/>
                </a:solidFill>
                <a:latin typeface="+mj-lt"/>
              </a:rPr>
              <a:t>.</a:t>
            </a:r>
          </a:p>
        </p:txBody>
      </p:sp>
      <p:sp>
        <p:nvSpPr>
          <p:cNvPr id="2" name="AutoShape 8" descr="NY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AutoShape 10" descr="NYOW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TÀI NGUYÊN ĐỘNG VẬT, THỰC VẬT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00" y="4585037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Thực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vật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động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vật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: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tạo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ra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chuỗi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thức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ăn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trong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tự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nhiên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duy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trì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sự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sống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trên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trái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TÀI NGUYÊN DẦU MỎ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00" y="49397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Dùng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chế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tạo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ra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xăng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dầu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mỏ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TÀI NGUYÊN VÀNG</a:t>
            </a:r>
          </a:p>
        </p:txBody>
      </p:sp>
      <p:sp>
        <p:nvSpPr>
          <p:cNvPr id="6" name="Rectangle 5"/>
          <p:cNvSpPr/>
          <p:nvPr/>
        </p:nvSpPr>
        <p:spPr>
          <a:xfrm>
            <a:off x="-228600" y="4585037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4D86"/>
                </a:solidFill>
                <a:latin typeface="+mj-lt"/>
              </a:rPr>
              <a:t>     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nguồn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dự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trữ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ngân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sách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nhà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nước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cá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nhân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làm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đồ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trang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sức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TÀI NGUYÊN </a:t>
            </a:r>
            <a:r>
              <a:rPr lang="en-US" sz="3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ĐẤT</a:t>
            </a:r>
            <a:endParaRPr lang="en-US" sz="38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0" y="459968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Đất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là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môi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trường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của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thực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vật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, </a:t>
            </a:r>
          </a:p>
          <a:p>
            <a:pPr algn="ctr"/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động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vật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con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người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TÀI NGUYÊN </a:t>
            </a:r>
            <a:r>
              <a:rPr lang="en-US" sz="3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THAN ĐÁ</a:t>
            </a:r>
            <a:endParaRPr lang="en-US" sz="38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85037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004D86"/>
                </a:solidFill>
                <a:latin typeface="+mj-lt"/>
              </a:rPr>
              <a:t>Than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đá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cung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cấp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nhiên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liệu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cuộc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sống</a:t>
            </a:r>
            <a:endParaRPr lang="en-US" sz="3200" b="1" dirty="0">
              <a:solidFill>
                <a:srgbClr val="004D86"/>
              </a:solidFill>
              <a:latin typeface="+mj-lt"/>
            </a:endParaRPr>
          </a:p>
          <a:p>
            <a:pPr algn="ctr"/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sản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xuất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4D86"/>
                </a:solidFill>
                <a:latin typeface="+mj-lt"/>
              </a:rPr>
              <a:t>điện</a:t>
            </a:r>
            <a:r>
              <a:rPr lang="en-US" sz="3200" b="1" dirty="0">
                <a:solidFill>
                  <a:srgbClr val="004D8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5729583"/>
          </a:xfrm>
          <a:prstGeom prst="rect">
            <a:avLst/>
          </a:prstGeom>
        </p:spPr>
      </p:pic>
      <p:pic>
        <p:nvPicPr>
          <p:cNvPr id="6" name="图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5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4310" y="315605"/>
            <a:ext cx="545213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KHOA HỌC</a:t>
            </a:r>
          </a:p>
          <a:p>
            <a:pPr algn="ctr"/>
            <a:endParaRPr lang="en-US" sz="6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NGUYÊN THIÊN NHIÊN</a:t>
            </a:r>
            <a:endParaRPr lang="en-US" sz="32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4397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   2/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Công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dụng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của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tài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nguyên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thiên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nhiên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: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31623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87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10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21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95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18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305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600" b="1" dirty="0">
                <a:latin typeface="+mj-lt"/>
              </a:rPr>
              <a:t>- </a:t>
            </a:r>
            <a:r>
              <a:rPr lang="en-US" sz="3600" b="1" dirty="0" err="1">
                <a:latin typeface="+mj-lt"/>
              </a:rPr>
              <a:t>Tài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nguyên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thiên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nhiên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được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khai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thác</a:t>
            </a:r>
            <a:r>
              <a:rPr lang="en-US" sz="3600" b="1" dirty="0">
                <a:latin typeface="+mj-lt"/>
              </a:rPr>
              <a:t>, 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dirty="0" err="1">
                <a:latin typeface="+mj-lt"/>
              </a:rPr>
              <a:t>sử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dụng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cho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lợi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ích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của</a:t>
            </a:r>
            <a:r>
              <a:rPr lang="en-US" sz="3600" b="1" dirty="0">
                <a:latin typeface="+mj-lt"/>
              </a:rPr>
              <a:t> con </a:t>
            </a:r>
            <a:r>
              <a:rPr lang="en-US" sz="3600" b="1" dirty="0" err="1">
                <a:latin typeface="+mj-lt"/>
              </a:rPr>
              <a:t>người</a:t>
            </a:r>
            <a:r>
              <a:rPr lang="en-US" sz="3600" b="1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dirty="0" err="1">
                <a:latin typeface="+mj-lt"/>
              </a:rPr>
              <a:t>và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cộng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đồng</a:t>
            </a:r>
            <a:r>
              <a:rPr lang="en-US" sz="3600" b="1" dirty="0">
                <a:latin typeface="+mj-lt"/>
              </a:rPr>
              <a:t>.</a:t>
            </a: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55" y="4533900"/>
            <a:ext cx="1244445" cy="1193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4"/>
          <a:srcRect l="11908" t="16713" b="14111"/>
          <a:stretch>
            <a:fillRect/>
          </a:stretch>
        </p:blipFill>
        <p:spPr>
          <a:xfrm>
            <a:off x="1847850" y="778669"/>
            <a:ext cx="7457599" cy="4699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9186" y="-79772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96387" y="2808446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" y="4146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569845" y="2895600"/>
            <a:ext cx="58921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 HỆ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0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9158514" cy="57627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9453" y="2552700"/>
            <a:ext cx="68215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Ở </a:t>
            </a:r>
            <a:r>
              <a:rPr lang="en-US" sz="44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địa</a:t>
            </a:r>
            <a:r>
              <a:rPr lang="en-US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phương</a:t>
            </a:r>
            <a:r>
              <a:rPr lang="en-US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em</a:t>
            </a:r>
            <a:r>
              <a:rPr lang="en-US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4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những</a:t>
            </a:r>
            <a:endParaRPr lang="en-US" sz="4400" b="1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tài</a:t>
            </a:r>
            <a:r>
              <a:rPr lang="en-US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nguyên</a:t>
            </a:r>
            <a:r>
              <a:rPr lang="en-US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4400" b="1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en-US" sz="44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95300"/>
            <a:ext cx="6970486" cy="1724030"/>
          </a:xfrm>
          <a:prstGeom prst="rect">
            <a:avLst/>
          </a:prstGeom>
        </p:spPr>
      </p:pic>
      <p:pic>
        <p:nvPicPr>
          <p:cNvPr id="6" name="图片 9" descr="9c900e3c3d0a79f182528bf4f2910ce0"/>
          <p:cNvPicPr>
            <a:picLocks noChangeAspect="1"/>
          </p:cNvPicPr>
          <p:nvPr/>
        </p:nvPicPr>
        <p:blipFill>
          <a:blip r:embed="rId4" cstate="print"/>
          <a:srcRect l="-3578" t="-10643" r="3578" b="10643"/>
          <a:stretch>
            <a:fillRect/>
          </a:stretch>
        </p:blipFill>
        <p:spPr>
          <a:xfrm>
            <a:off x="7315200" y="3592742"/>
            <a:ext cx="1752600" cy="20613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4"/>
          <a:srcRect l="11908" t="16713" b="14111"/>
          <a:stretch>
            <a:fillRect/>
          </a:stretch>
        </p:blipFill>
        <p:spPr>
          <a:xfrm>
            <a:off x="1847850" y="778669"/>
            <a:ext cx="7457599" cy="4699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09186" y="-79772"/>
            <a:ext cx="365522" cy="36552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96387" y="2808446"/>
            <a:ext cx="2646542" cy="2620874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" y="414668"/>
            <a:ext cx="1626866" cy="1482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569845" y="2895600"/>
            <a:ext cx="5892165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2770" y="-1838133"/>
            <a:ext cx="5962264" cy="9372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835104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spc="0" dirty="0" err="1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Dặn</a:t>
            </a:r>
            <a:r>
              <a:rPr lang="en-US" sz="6600" b="1" cap="all" spc="0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spc="0" dirty="0" err="1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dò</a:t>
            </a:r>
            <a:endParaRPr lang="en-US" sz="6600" b="1" cap="all" spc="0" dirty="0">
              <a:ln w="900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矩形 78"/>
          <p:cNvSpPr/>
          <p:nvPr/>
        </p:nvSpPr>
        <p:spPr>
          <a:xfrm>
            <a:off x="304801" y="26289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5000" b="1" dirty="0" err="1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Ôn</a:t>
            </a:r>
            <a:r>
              <a:rPr lang="en-US" altLang="zh-CN" sz="5000" b="1" dirty="0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r>
              <a:rPr lang="en-US" altLang="zh-CN" sz="5000" b="1" dirty="0" err="1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lại</a:t>
            </a:r>
            <a:r>
              <a:rPr lang="en-US" altLang="zh-CN" sz="5000" b="1" dirty="0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r>
              <a:rPr lang="en-US" altLang="zh-CN" sz="5000" b="1" dirty="0" err="1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bài</a:t>
            </a:r>
            <a:endParaRPr lang="en-US" altLang="zh-CN" sz="5000" b="1" dirty="0">
              <a:ln>
                <a:solidFill>
                  <a:schemeClr val="bg1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  <a:p>
            <a:pPr lvl="0" algn="ctr"/>
            <a:r>
              <a:rPr lang="en-US" altLang="zh-CN" sz="5000" b="1" dirty="0" err="1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Xem</a:t>
            </a:r>
            <a:r>
              <a:rPr lang="en-US" altLang="zh-CN" sz="5000" b="1" dirty="0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r>
              <a:rPr lang="en-US" altLang="zh-CN" sz="5000" b="1" dirty="0" err="1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trước</a:t>
            </a:r>
            <a:r>
              <a:rPr lang="en-US" altLang="zh-CN" sz="5000" b="1" dirty="0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r>
              <a:rPr lang="en-US" altLang="zh-CN" sz="5000" b="1" dirty="0" err="1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bài</a:t>
            </a:r>
            <a:r>
              <a:rPr lang="en-US" altLang="zh-CN" sz="5000" b="1" dirty="0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 </a:t>
            </a:r>
            <a:r>
              <a:rPr lang="en-US" altLang="zh-CN" sz="5000" b="1" dirty="0" err="1">
                <a:ln>
                  <a:solidFill>
                    <a:schemeClr val="bg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</a:rPr>
              <a:t>mới</a:t>
            </a:r>
            <a:endParaRPr lang="zh-CN" altLang="en-US" sz="5000" b="1" dirty="0">
              <a:ln>
                <a:solidFill>
                  <a:schemeClr val="bg1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ownloads\ppt\kids-holding-whiteboard_7243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2171700"/>
            <a:ext cx="4876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ích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lợi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cuộc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ta?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5729583"/>
          </a:xfrm>
          <a:prstGeom prst="rect">
            <a:avLst/>
          </a:prstGeom>
        </p:spPr>
      </p:pic>
      <p:pic>
        <p:nvPicPr>
          <p:cNvPr id="6" name="图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5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4310" y="239405"/>
            <a:ext cx="545213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KHOA HỌC</a:t>
            </a:r>
          </a:p>
          <a:p>
            <a:pPr algn="ctr"/>
            <a:endParaRPr lang="en-US" sz="6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NGUYÊN THIÊN NHIÊN</a:t>
            </a:r>
            <a:endParaRPr lang="en-US" sz="32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111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   1/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Tài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nguyên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thiên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nhiên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là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gì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?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28575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87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10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21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95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18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305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latin typeface="+mj-lt"/>
              </a:rPr>
              <a:t>- </a:t>
            </a:r>
            <a:r>
              <a:rPr lang="en-US" sz="3600" b="1" i="1" dirty="0" err="1">
                <a:latin typeface="+mj-lt"/>
              </a:rPr>
              <a:t>Quan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sát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các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hình</a:t>
            </a:r>
            <a:r>
              <a:rPr lang="en-US" sz="3600" b="1" i="1" dirty="0">
                <a:latin typeface="+mj-lt"/>
              </a:rPr>
              <a:t> ở </a:t>
            </a:r>
            <a:r>
              <a:rPr lang="en-US" sz="3600" b="1" i="1" dirty="0" err="1">
                <a:latin typeface="+mj-lt"/>
              </a:rPr>
              <a:t>sách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giáo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khoa</a:t>
            </a:r>
            <a:r>
              <a:rPr lang="en-US" sz="3600" b="1" i="1" dirty="0">
                <a:latin typeface="+mj-lt"/>
              </a:rPr>
              <a:t> </a:t>
            </a:r>
          </a:p>
          <a:p>
            <a:r>
              <a:rPr lang="en-US" sz="3600" b="1" i="1" dirty="0" err="1">
                <a:latin typeface="+mj-lt"/>
              </a:rPr>
              <a:t>trang</a:t>
            </a:r>
            <a:r>
              <a:rPr lang="en-US" sz="3600" b="1" i="1" dirty="0">
                <a:latin typeface="+mj-lt"/>
              </a:rPr>
              <a:t> 130, 131 </a:t>
            </a:r>
            <a:r>
              <a:rPr lang="en-US" sz="3600" b="1" i="1" dirty="0" err="1">
                <a:latin typeface="+mj-lt"/>
              </a:rPr>
              <a:t>và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cho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biết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các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bức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tranh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vẽ</a:t>
            </a:r>
            <a:endParaRPr lang="en-US" sz="3600" b="1" i="1" dirty="0">
              <a:latin typeface="+mj-lt"/>
            </a:endParaRPr>
          </a:p>
          <a:p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những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gì</a:t>
            </a:r>
            <a:r>
              <a:rPr lang="en-US" sz="3600" b="1" i="1" dirty="0">
                <a:latin typeface="+mj-lt"/>
              </a:rPr>
              <a:t>?</a:t>
            </a: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55" y="4533900"/>
            <a:ext cx="1244445" cy="1193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p"/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738"/>
            <a:ext cx="4495800" cy="2667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3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500"/>
            <a:ext cx="4495800" cy="2743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33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57500"/>
            <a:ext cx="4267200" cy="2743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31"/>
          <p:cNvPicPr>
            <a:picLocks noChangeAspect="1" noChangeArrowheads="1"/>
          </p:cNvPicPr>
          <p:nvPr/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8738"/>
            <a:ext cx="4267200" cy="2667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152400" y="876300"/>
            <a:ext cx="990600" cy="685800"/>
          </a:xfrm>
          <a:prstGeom prst="wedgeEllipseCallout">
            <a:avLst>
              <a:gd name="adj1" fmla="val 123397"/>
              <a:gd name="adj2" fmla="val -7361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err="1"/>
              <a:t>Gió</a:t>
            </a:r>
            <a:endParaRPr lang="en-US" sz="2800" b="1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895600" y="266700"/>
            <a:ext cx="1447800" cy="685800"/>
          </a:xfrm>
          <a:prstGeom prst="wedgeEllipseCallout">
            <a:avLst>
              <a:gd name="adj1" fmla="val 24612"/>
              <a:gd name="adj2" fmla="val 875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err="1"/>
              <a:t>Nước</a:t>
            </a:r>
            <a:endParaRPr lang="en-US" sz="28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62600" y="1468438"/>
            <a:ext cx="1435100" cy="1181100"/>
            <a:chOff x="5574064" y="1468438"/>
            <a:chExt cx="1219200" cy="11811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5791200" y="1468438"/>
              <a:ext cx="838200" cy="1160462"/>
            </a:xfrm>
            <a:prstGeom prst="wedgeEllipseCallout">
              <a:avLst>
                <a:gd name="adj1" fmla="val -89518"/>
                <a:gd name="adj2" fmla="val 1054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400" b="1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574064" y="1485900"/>
              <a:ext cx="1219200" cy="1163638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</a:rPr>
                <a:t>Thực</a:t>
              </a:r>
              <a:r>
                <a:rPr lang="en-US" sz="2600" b="1" dirty="0">
                  <a:solidFill>
                    <a:schemeClr val="tx1"/>
                  </a:solidFill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</a:rPr>
                <a:t>vật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21300" y="-58738"/>
            <a:ext cx="1841500" cy="1163638"/>
            <a:chOff x="5321300" y="-58738"/>
            <a:chExt cx="1841500" cy="116363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5486400" y="190500"/>
              <a:ext cx="1447800" cy="685800"/>
            </a:xfrm>
            <a:prstGeom prst="wedgeEllipseCallout">
              <a:avLst>
                <a:gd name="adj1" fmla="val 103244"/>
                <a:gd name="adj2" fmla="val -6944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600" b="1" dirty="0"/>
                <a:t> 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321300" y="-58738"/>
              <a:ext cx="1841500" cy="1163638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</a:rPr>
                <a:t>Mặt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trời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73900" y="810419"/>
            <a:ext cx="1993900" cy="1163638"/>
            <a:chOff x="5537200" y="-58738"/>
            <a:chExt cx="1993900" cy="116363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5778500" y="190500"/>
              <a:ext cx="1447800" cy="685800"/>
            </a:xfrm>
            <a:prstGeom prst="wedgeEllipseCallout">
              <a:avLst>
                <a:gd name="adj1" fmla="val 33946"/>
                <a:gd name="adj2" fmla="val 100463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2600" b="1" dirty="0"/>
                <a:t> 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537200" y="-58738"/>
              <a:ext cx="1993900" cy="1163638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</a:rPr>
                <a:t>Động</a:t>
              </a:r>
              <a:r>
                <a:rPr lang="en-US" sz="2600" b="1" dirty="0">
                  <a:solidFill>
                    <a:schemeClr val="tx1"/>
                  </a:solidFill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</a:rPr>
                <a:t>vật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7346950" y="4610100"/>
            <a:ext cx="1447800" cy="685800"/>
          </a:xfrm>
          <a:prstGeom prst="wedgeEllipseCallout">
            <a:avLst>
              <a:gd name="adj1" fmla="val -81529"/>
              <a:gd name="adj2" fmla="val -12361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err="1"/>
              <a:t>Vàng</a:t>
            </a:r>
            <a:endParaRPr lang="en-US" sz="28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95600" y="3771900"/>
            <a:ext cx="1682750" cy="1181100"/>
            <a:chOff x="5574064" y="1468438"/>
            <a:chExt cx="1219200" cy="11811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>
              <a:off x="5791200" y="1468438"/>
              <a:ext cx="838200" cy="1160462"/>
            </a:xfrm>
            <a:prstGeom prst="wedgeEllipseCallout">
              <a:avLst>
                <a:gd name="adj1" fmla="val -146602"/>
                <a:gd name="adj2" fmla="val 33886"/>
              </a:avLst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 sz="2400" b="1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574064" y="1485900"/>
              <a:ext cx="1219200" cy="1163638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err="1">
                  <a:solidFill>
                    <a:schemeClr val="tx1"/>
                  </a:solidFill>
                </a:rPr>
                <a:t>Dầu</a:t>
              </a:r>
              <a:r>
                <a:rPr lang="en-US" sz="2600" b="1" dirty="0">
                  <a:solidFill>
                    <a:schemeClr val="tx1"/>
                  </a:solidFill>
                </a:rPr>
                <a:t> </a:t>
              </a:r>
              <a:r>
                <a:rPr lang="en-US" sz="2600" b="1" dirty="0" err="1">
                  <a:solidFill>
                    <a:schemeClr val="tx1"/>
                  </a:solidFill>
                </a:rPr>
                <a:t>mỏ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28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169" y="114300"/>
            <a:ext cx="3114431" cy="5444836"/>
          </a:xfrm>
          <a:prstGeom prst="rect">
            <a:avLst/>
          </a:prstGeom>
          <a:ln w="38100" cap="sq">
            <a:solidFill>
              <a:srgbClr val="060E18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27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05100"/>
            <a:ext cx="4497572" cy="2854036"/>
          </a:xfrm>
          <a:prstGeom prst="rect">
            <a:avLst/>
          </a:prstGeom>
          <a:ln w="38100" cap="sq">
            <a:solidFill>
              <a:srgbClr val="060E18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29"/>
          <p:cNvPicPr>
            <a:picLocks noChangeAspect="1" noChangeArrowheads="1"/>
          </p:cNvPicPr>
          <p:nvPr/>
        </p:nvPicPr>
        <p:blipFill>
          <a:blip r:embed="rId4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0012"/>
            <a:ext cx="4953000" cy="2452688"/>
          </a:xfrm>
          <a:prstGeom prst="rect">
            <a:avLst/>
          </a:prstGeom>
          <a:ln w="38100">
            <a:solidFill>
              <a:srgbClr val="060E18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685800" y="3009900"/>
            <a:ext cx="1143000" cy="685800"/>
          </a:xfrm>
          <a:prstGeom prst="wedgeEllipseCallout">
            <a:avLst>
              <a:gd name="adj1" fmla="val 95192"/>
              <a:gd name="adj2" fmla="val 2041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err="1"/>
              <a:t>Đất</a:t>
            </a:r>
            <a:endParaRPr lang="en-US" sz="2800" b="1" dirty="0"/>
          </a:p>
        </p:txBody>
      </p:sp>
      <p:sp>
        <p:nvSpPr>
          <p:cNvPr id="30" name="AutoShape 8"/>
          <p:cNvSpPr>
            <a:spLocks noChangeArrowheads="1"/>
          </p:cNvSpPr>
          <p:nvPr/>
        </p:nvSpPr>
        <p:spPr bwMode="auto">
          <a:xfrm>
            <a:off x="4114800" y="342900"/>
            <a:ext cx="2247900" cy="685800"/>
          </a:xfrm>
          <a:prstGeom prst="wedgeEllipseCallout">
            <a:avLst>
              <a:gd name="adj1" fmla="val 80350"/>
              <a:gd name="adj2" fmla="val 9305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/>
              <a:t>Than </a:t>
            </a:r>
            <a:r>
              <a:rPr lang="en-US" sz="2800" b="1" dirty="0" err="1"/>
              <a:t>đá</a:t>
            </a:r>
            <a:endParaRPr lang="en-US" sz="2800" b="1" dirty="0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238750" y="3362036"/>
            <a:ext cx="1676400" cy="685800"/>
          </a:xfrm>
          <a:prstGeom prst="wedgeEllipseCallout">
            <a:avLst>
              <a:gd name="adj1" fmla="val -11638"/>
              <a:gd name="adj2" fmla="val 15046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dirty="0" err="1"/>
              <a:t>Nước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5729583"/>
          </a:xfrm>
          <a:prstGeom prst="rect">
            <a:avLst/>
          </a:prstGeom>
        </p:spPr>
      </p:pic>
      <p:pic>
        <p:nvPicPr>
          <p:cNvPr id="6" name="图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5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4310" y="315605"/>
            <a:ext cx="545213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KHOA HỌC</a:t>
            </a:r>
          </a:p>
          <a:p>
            <a:pPr algn="ctr"/>
            <a:endParaRPr lang="en-US" sz="6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NGUYÊN THIÊN NHIÊN</a:t>
            </a:r>
            <a:endParaRPr lang="en-US" sz="32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4397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   1/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Tài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nguyên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thiên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nhiên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là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gì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?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32385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87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10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21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95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18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305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j-lt"/>
              </a:rPr>
              <a:t>- </a:t>
            </a:r>
            <a:r>
              <a:rPr lang="en-US" sz="3600" b="1" dirty="0" err="1">
                <a:latin typeface="+mj-lt"/>
              </a:rPr>
              <a:t>Tài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nguyên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thiên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nhiên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là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những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của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cải</a:t>
            </a:r>
            <a:r>
              <a:rPr lang="en-US" sz="3600" b="1" dirty="0">
                <a:latin typeface="+mj-lt"/>
              </a:rPr>
              <a:t>         </a:t>
            </a:r>
            <a:r>
              <a:rPr lang="en-US" sz="3600" b="1" dirty="0" err="1">
                <a:latin typeface="+mj-lt"/>
              </a:rPr>
              <a:t>có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sẵn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trong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môi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trường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tự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nhiên</a:t>
            </a:r>
            <a:r>
              <a:rPr lang="en-US" sz="3600" b="1" dirty="0">
                <a:latin typeface="+mj-lt"/>
              </a:rPr>
              <a:t>. </a:t>
            </a: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55" y="4533900"/>
            <a:ext cx="1244445" cy="1193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5729583"/>
          </a:xfrm>
          <a:prstGeom prst="rect">
            <a:avLst/>
          </a:prstGeom>
        </p:spPr>
      </p:pic>
      <p:pic>
        <p:nvPicPr>
          <p:cNvPr id="6" name="图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53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74310" y="239405"/>
            <a:ext cx="545213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 cap="none" spc="0" dirty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KHOA HỌC</a:t>
            </a:r>
          </a:p>
          <a:p>
            <a:pPr algn="ctr"/>
            <a:endParaRPr lang="en-US" sz="6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NGUYÊN THIÊN NHIÊN</a:t>
            </a:r>
            <a:endParaRPr lang="en-US" sz="3200" b="1" cap="none" spc="0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111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   2/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Công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dụng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của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tài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nguyên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thiên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 </a:t>
            </a:r>
            <a:r>
              <a:rPr lang="en-US" sz="3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nhiên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7375D"/>
                </a:solidFill>
                <a:effectLst/>
              </a:rPr>
              <a:t>: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0" y="30099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87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10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21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95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18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3055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latin typeface="+mj-lt"/>
              </a:rPr>
              <a:t>- </a:t>
            </a:r>
            <a:r>
              <a:rPr lang="en-US" sz="3600" b="1" i="1" dirty="0" err="1">
                <a:latin typeface="+mj-lt"/>
              </a:rPr>
              <a:t>Quan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sát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các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hình</a:t>
            </a:r>
            <a:r>
              <a:rPr lang="en-US" sz="3600" b="1" i="1" dirty="0">
                <a:latin typeface="+mj-lt"/>
              </a:rPr>
              <a:t> ở </a:t>
            </a:r>
            <a:r>
              <a:rPr lang="en-US" sz="3600" b="1" i="1" dirty="0" err="1">
                <a:latin typeface="+mj-lt"/>
              </a:rPr>
              <a:t>sách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giáo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khoa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trang</a:t>
            </a:r>
            <a:endParaRPr lang="en-US" sz="3600" b="1" i="1" dirty="0">
              <a:latin typeface="+mj-lt"/>
            </a:endParaRPr>
          </a:p>
          <a:p>
            <a:r>
              <a:rPr lang="en-US" sz="3600" b="1" i="1" dirty="0">
                <a:latin typeface="+mj-lt"/>
              </a:rPr>
              <a:t> 130,131. </a:t>
            </a:r>
            <a:r>
              <a:rPr lang="en-US" sz="3600" b="1" i="1" dirty="0" err="1">
                <a:latin typeface="+mj-lt"/>
              </a:rPr>
              <a:t>Nêu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tên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tài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nguyên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thiên</a:t>
            </a:r>
            <a:r>
              <a:rPr lang="en-US" sz="3600" b="1" i="1" dirty="0">
                <a:latin typeface="+mj-lt"/>
              </a:rPr>
              <a:t> </a:t>
            </a:r>
          </a:p>
          <a:p>
            <a:r>
              <a:rPr lang="en-US" sz="3600" b="1" i="1" dirty="0" err="1">
                <a:latin typeface="+mj-lt"/>
              </a:rPr>
              <a:t>nhiên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và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công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dụng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của</a:t>
            </a:r>
            <a:r>
              <a:rPr lang="en-US" sz="3600" b="1" i="1" dirty="0">
                <a:latin typeface="+mj-lt"/>
              </a:rPr>
              <a:t> </a:t>
            </a:r>
            <a:r>
              <a:rPr lang="en-US" sz="3600" b="1" i="1" dirty="0" err="1">
                <a:latin typeface="+mj-lt"/>
              </a:rPr>
              <a:t>chúng</a:t>
            </a:r>
            <a:r>
              <a:rPr lang="en-US" sz="3600" b="1" i="1" dirty="0">
                <a:latin typeface="+mj-lt"/>
              </a:rPr>
              <a:t>.</a:t>
            </a: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55" y="4533900"/>
            <a:ext cx="1244445" cy="11936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4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build="p"/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152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8100"/>
            <a:ext cx="9144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TÀI NGUYÊN NƯỚC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53390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Cung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cấp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cho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hoạt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động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sống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của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con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người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,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thực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vật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,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động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vật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,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sản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xuất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điện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trong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các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nhà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máy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thủy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 </a:t>
            </a:r>
            <a:r>
              <a:rPr lang="en-US" sz="3000" b="1" dirty="0" err="1">
                <a:solidFill>
                  <a:srgbClr val="004D86"/>
                </a:solidFill>
                <a:latin typeface="+mj-lt"/>
              </a:rPr>
              <a:t>điện</a:t>
            </a:r>
            <a:r>
              <a:rPr lang="en-US" sz="3000" b="1" dirty="0">
                <a:solidFill>
                  <a:srgbClr val="004D86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(16:10)</PresentationFormat>
  <Paragraphs>66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Unicode MS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Ốc Sên</dc:creator>
  <cp:lastModifiedBy>Administrator</cp:lastModifiedBy>
  <cp:revision>37</cp:revision>
  <dcterms:created xsi:type="dcterms:W3CDTF">2006-08-16T00:00:00Z</dcterms:created>
  <dcterms:modified xsi:type="dcterms:W3CDTF">2024-04-22T06:49:44Z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05BA1017331848D489050E97E833986B</vt:lpwstr>
  </property>
  <property fmtid="{D5CDD505-2E9C-101B-9397-08002B2CF9AE}" pid="3" name="KSOProductBuildVer">
    <vt:lpwstr>1033-11.2.0.11498</vt:lpwstr>
  </property>
</Properties>
</file>