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62" r:id="rId2"/>
    <p:sldId id="363" r:id="rId3"/>
    <p:sldId id="286" r:id="rId4"/>
    <p:sldId id="364" r:id="rId5"/>
    <p:sldId id="263" r:id="rId6"/>
    <p:sldId id="324" r:id="rId7"/>
    <p:sldId id="325" r:id="rId8"/>
    <p:sldId id="319" r:id="rId9"/>
    <p:sldId id="326" r:id="rId10"/>
    <p:sldId id="320" r:id="rId11"/>
    <p:sldId id="321" r:id="rId12"/>
    <p:sldId id="322" r:id="rId13"/>
    <p:sldId id="323" r:id="rId14"/>
    <p:sldId id="329" r:id="rId15"/>
    <p:sldId id="328" r:id="rId16"/>
    <p:sldId id="266" r:id="rId17"/>
    <p:sldId id="267" r:id="rId18"/>
    <p:sldId id="268" r:id="rId19"/>
    <p:sldId id="269" r:id="rId20"/>
    <p:sldId id="365" r:id="rId21"/>
    <p:sldId id="278" r:id="rId22"/>
    <p:sldId id="296" r:id="rId23"/>
    <p:sldId id="366" r:id="rId24"/>
    <p:sldId id="294" r:id="rId25"/>
    <p:sldId id="297" r:id="rId26"/>
    <p:sldId id="298" r:id="rId27"/>
    <p:sldId id="299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2" autoAdjust="0"/>
    <p:restoredTop sz="94624" autoAdjust="0"/>
  </p:normalViewPr>
  <p:slideViewPr>
    <p:cSldViewPr>
      <p:cViewPr varScale="1">
        <p:scale>
          <a:sx n="79" d="100"/>
          <a:sy n="79" d="100"/>
        </p:scale>
        <p:origin x="130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4CE30-8B3E-4EE0-8F20-E8FC678F75C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4E096-5019-42EB-934C-C85972624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19B5339E-6AFA-4FB4-823C-7C897A8259F2}" type="slidenum">
              <a:rPr lang="en-US" altLang="en-US"/>
              <a:t>26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E096-5019-42EB-934C-C859726247C7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DAD5-F820-4C1A-BFD4-7E1F3961B73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FAFB-2342-4BB2-9066-B4239493D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DAD5-F820-4C1A-BFD4-7E1F3961B73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FAFB-2342-4BB2-9066-B4239493D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DAD5-F820-4C1A-BFD4-7E1F3961B73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FAFB-2342-4BB2-9066-B4239493D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DAD5-F820-4C1A-BFD4-7E1F3961B73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FAFB-2342-4BB2-9066-B4239493D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DAD5-F820-4C1A-BFD4-7E1F3961B73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FAFB-2342-4BB2-9066-B4239493D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DAD5-F820-4C1A-BFD4-7E1F3961B73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FAFB-2342-4BB2-9066-B4239493D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DAD5-F820-4C1A-BFD4-7E1F3961B73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FAFB-2342-4BB2-9066-B4239493D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DAD5-F820-4C1A-BFD4-7E1F3961B73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FAFB-2342-4BB2-9066-B4239493D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DAD5-F820-4C1A-BFD4-7E1F3961B73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FAFB-2342-4BB2-9066-B4239493D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DAD5-F820-4C1A-BFD4-7E1F3961B73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FAFB-2342-4BB2-9066-B4239493D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DAD5-F820-4C1A-BFD4-7E1F3961B73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FAFB-2342-4BB2-9066-B4239493D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4DAD5-F820-4C1A-BFD4-7E1F3961B73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DFAFB-2342-4BB2-9066-B4239493DA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1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4"/>
          <a:srcRect l="11908" t="16713" b="14111"/>
          <a:stretch>
            <a:fillRect/>
          </a:stretch>
        </p:blipFill>
        <p:spPr>
          <a:xfrm>
            <a:off x="1455618" y="574834"/>
            <a:ext cx="7457599" cy="46991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5cd2f624bc9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09186" y="491728"/>
            <a:ext cx="365522" cy="365522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6"/>
          <a:stretch>
            <a:fillRect/>
          </a:stretch>
        </p:blipFill>
        <p:spPr>
          <a:xfrm>
            <a:off x="96387" y="3379946"/>
            <a:ext cx="2646542" cy="2620874"/>
          </a:xfrm>
          <a:prstGeom prst="rect">
            <a:avLst/>
          </a:prstGeom>
        </p:spPr>
      </p:pic>
      <p:pic>
        <p:nvPicPr>
          <p:cNvPr id="16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" y="986168"/>
            <a:ext cx="1626866" cy="1482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4"/>
          <p:cNvSpPr txBox="1"/>
          <p:nvPr/>
        </p:nvSpPr>
        <p:spPr>
          <a:xfrm>
            <a:off x="2874851" y="3466994"/>
            <a:ext cx="5315336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 TRƯỜNG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25654" y="1584008"/>
            <a:ext cx="4045744" cy="1883093"/>
            <a:chOff x="3784996" y="-93136"/>
            <a:chExt cx="6529436" cy="3143759"/>
          </a:xfrm>
        </p:grpSpPr>
        <p:pic>
          <p:nvPicPr>
            <p:cNvPr id="17" name="图片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65" b="22198"/>
            <a:stretch>
              <a:fillRect/>
            </a:stretch>
          </p:blipFill>
          <p:spPr>
            <a:xfrm>
              <a:off x="3784996" y="-93136"/>
              <a:ext cx="6529436" cy="31437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07674" y="1088412"/>
              <a:ext cx="5066215" cy="160338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9144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549" y="5761448"/>
            <a:ext cx="9144000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+mj-lt"/>
              </a:rPr>
              <a:t>- Thực vật, động vật,....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(sống trên cạn và dưới nước) 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+mj-lt"/>
              </a:rPr>
              <a:t>- Nước, không khí, ánh sáng, đất,....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0" y="152400"/>
            <a:ext cx="5900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MÔI TRƯỜNG RỪNG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( 1-c)</a:t>
            </a:r>
            <a:endParaRPr lang="vi-VN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2" name="Picture 4" descr="Káº¿t quáº£ hÃ¬nh áº£nh cho tranh váº½ cÃ¡c con váº­t sá»ng trong rá»«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3"/>
          <a:stretch>
            <a:fillRect/>
          </a:stretch>
        </p:blipFill>
        <p:spPr bwMode="auto">
          <a:xfrm>
            <a:off x="0" y="7620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5410200"/>
            <a:ext cx="9144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solidFill>
                  <a:schemeClr val="tx1"/>
                </a:solidFill>
                <a:latin typeface="+mj-lt"/>
              </a:rPr>
              <a:t>- Thực vật, động vật,...( sống dưới nước)</a:t>
            </a:r>
          </a:p>
          <a:p>
            <a:pPr algn="just"/>
            <a:r>
              <a:rPr lang="vi-VN" sz="4000" dirty="0">
                <a:solidFill>
                  <a:schemeClr val="tx1"/>
                </a:solidFill>
                <a:latin typeface="+mj-lt"/>
              </a:rPr>
              <a:t>- Nước, không khí, ánh sáng, đất,....</a:t>
            </a:r>
          </a:p>
        </p:txBody>
      </p:sp>
      <p:pic>
        <p:nvPicPr>
          <p:cNvPr id="3074" name="Picture 2" descr="Káº¿t quáº£ hÃ¬nh áº£nh cho Äáº¡i dÆ°Æ¡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8"/>
          <a:stretch>
            <a:fillRect/>
          </a:stretch>
        </p:blipFill>
        <p:spPr bwMode="auto">
          <a:xfrm>
            <a:off x="37531" y="2274"/>
            <a:ext cx="9106469" cy="540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52600" y="32982"/>
            <a:ext cx="5410200" cy="685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MÔI TRƯỜNG NƯỚC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(2 –d)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4419600"/>
            <a:ext cx="91440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solidFill>
                  <a:schemeClr val="tx1"/>
                </a:solidFill>
                <a:latin typeface="+mj-lt"/>
              </a:rPr>
              <a:t>- Con người, thực vật, động vật,....</a:t>
            </a:r>
          </a:p>
          <a:p>
            <a:pPr marL="285750" indent="-285750" algn="just">
              <a:buFontTx/>
              <a:buChar char="-"/>
            </a:pPr>
            <a:r>
              <a:rPr lang="vi-VN" sz="3600" dirty="0">
                <a:solidFill>
                  <a:schemeClr val="tx1"/>
                </a:solidFill>
                <a:latin typeface="+mj-lt"/>
              </a:rPr>
              <a:t>Làng xóm, đồng ruộng, công cụ làm ruộng, một số phương tiện giao thông,....</a:t>
            </a:r>
          </a:p>
          <a:p>
            <a:pPr marL="285750" indent="-285750" algn="just">
              <a:buFontTx/>
              <a:buChar char="-"/>
            </a:pPr>
            <a:r>
              <a:rPr lang="vi-VN" sz="3600" dirty="0">
                <a:solidFill>
                  <a:schemeClr val="tx1"/>
                </a:solidFill>
                <a:latin typeface="+mj-lt"/>
              </a:rPr>
              <a:t>Nước, không khí, ánh sáng, đất,...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0"/>
            <a:ext cx="9144000" cy="440709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19200" y="0"/>
            <a:ext cx="7086600" cy="685800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MÔI TRƯỜNG LÀNG QUÊ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(3 –a)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4572000"/>
            <a:ext cx="9144000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+mj-lt"/>
              </a:rPr>
              <a:t>- Con người, thực vật, động vật,...</a:t>
            </a:r>
          </a:p>
          <a:p>
            <a:pPr marL="285750" indent="-285750" algn="just">
              <a:buFontTx/>
              <a:buChar char="-"/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Nhà cửa, phố xá, nhà máy, các phương tiện giao thông,...</a:t>
            </a:r>
          </a:p>
          <a:p>
            <a:pPr marL="285750" indent="-285750" algn="just">
              <a:buFontTx/>
              <a:buChar char="-"/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Nước, không khí, ánh sáng, đất,...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52709" t="26042" r="4539" b="35417"/>
          <a:stretch>
            <a:fillRect/>
          </a:stretch>
        </p:blipFill>
        <p:spPr bwMode="auto">
          <a:xfrm>
            <a:off x="14785" y="21608"/>
            <a:ext cx="9144000" cy="4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81200" y="0"/>
            <a:ext cx="5181600" cy="685800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vi-VN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MÔI TRƯỜNG ĐÔ THỊ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(4 – b)</a:t>
            </a:r>
            <a:endParaRPr lang="vi-VN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2631618" y="956691"/>
            <a:ext cx="3845382" cy="795909"/>
          </a:xfrm>
          <a:prstGeom prst="plaque">
            <a:avLst/>
          </a:prstGeom>
          <a:ln w="57150">
            <a:prstDash val="sys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514600" y="2209800"/>
            <a:ext cx="5486400" cy="1981200"/>
          </a:xfrm>
          <a:prstGeom prst="wedgeRoundRectCallout">
            <a:avLst>
              <a:gd name="adj1" fmla="val -53654"/>
              <a:gd name="adj2" fmla="val 83802"/>
              <a:gd name="adj3" fmla="val 16667"/>
            </a:avLst>
          </a:prstGeom>
          <a:ln w="762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latin typeface="+mj-lt"/>
              </a:rPr>
              <a:t>   </a:t>
            </a:r>
          </a:p>
          <a:p>
            <a:pPr algn="just"/>
            <a:r>
              <a:rPr lang="vi-VN" sz="3200" dirty="0">
                <a:latin typeface="+mj-lt"/>
              </a:rPr>
              <a:t>     Theo em, giữa các môi trường có những thành phần nào giống nhau? </a:t>
            </a:r>
          </a:p>
          <a:p>
            <a:pPr algn="just"/>
            <a:endParaRPr lang="vi-VN" sz="3200" dirty="0">
              <a:latin typeface="+mj-lt"/>
            </a:endParaRPr>
          </a:p>
        </p:txBody>
      </p:sp>
      <p:pic>
        <p:nvPicPr>
          <p:cNvPr id="2050" name="Picture 2" descr="Káº¿t quáº£ hÃ¬nh áº£nh cho hinh anh dau cham ho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" b="98553" l="10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4" y="4218461"/>
            <a:ext cx="2674585" cy="225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nip Diagonal Corner Rectangle 9"/>
          <p:cNvSpPr/>
          <p:nvPr/>
        </p:nvSpPr>
        <p:spPr>
          <a:xfrm>
            <a:off x="2133600" y="2209800"/>
            <a:ext cx="6248400" cy="198120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latin typeface="+mj-lt"/>
              </a:rPr>
              <a:t>Thành phần giống nhau giữa các môi trường là: </a:t>
            </a:r>
            <a:r>
              <a:rPr lang="vi-VN" sz="3200" b="1" dirty="0">
                <a:latin typeface="+mj-lt"/>
              </a:rPr>
              <a:t>Nước, không khí, ánh sáng, đất</a:t>
            </a:r>
            <a:r>
              <a:rPr lang="vi-VN" sz="3200" dirty="0"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0"/>
            <a:ext cx="9144000" cy="684549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66800" y="30707"/>
            <a:ext cx="4269117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Môi trường làng quê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vi-VN" b="1" dirty="0">
                <a:solidFill>
                  <a:srgbClr val="FF0000"/>
                </a:solidFill>
                <a:latin typeface="+mj-lt"/>
              </a:rPr>
              <a:t> Môi trường bao gồm những thành phần nào?</a:t>
            </a:r>
          </a:p>
          <a:p>
            <a:pPr marL="0" indent="0">
              <a:buNone/>
            </a:pPr>
            <a:endParaRPr lang="vi-VN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3306763"/>
            <a:ext cx="1524000" cy="1143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Môi trường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2362200" y="2430463"/>
            <a:ext cx="2286000" cy="1104900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vi-VN" sz="3200" dirty="0">
              <a:latin typeface="+mj-lt"/>
            </a:endParaRPr>
          </a:p>
          <a:p>
            <a:pPr lvl="0"/>
            <a:r>
              <a:rPr lang="vi-VN" sz="3200" dirty="0">
                <a:solidFill>
                  <a:schemeClr val="tx1"/>
                </a:solidFill>
                <a:latin typeface="+mj-lt"/>
              </a:rPr>
              <a:t>Thành phần</a:t>
            </a:r>
          </a:p>
          <a:p>
            <a:pPr lvl="0"/>
            <a:r>
              <a:rPr lang="vi-VN" sz="3200" dirty="0">
                <a:solidFill>
                  <a:schemeClr val="tx1"/>
                </a:solidFill>
                <a:latin typeface="+mj-lt"/>
              </a:rPr>
              <a:t> tự nhiên</a:t>
            </a:r>
          </a:p>
          <a:p>
            <a:pPr algn="ctr"/>
            <a:endParaRPr lang="vi-VN" sz="3200" dirty="0">
              <a:latin typeface="+mj-lt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310512" y="4259263"/>
            <a:ext cx="2286000" cy="1104900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200" dirty="0">
                <a:solidFill>
                  <a:schemeClr val="tx1"/>
                </a:solidFill>
                <a:latin typeface="+mj-lt"/>
              </a:rPr>
              <a:t>Thành phần</a:t>
            </a:r>
          </a:p>
          <a:p>
            <a:pPr lvl="0"/>
            <a:r>
              <a:rPr lang="vi-VN" sz="3200" dirty="0">
                <a:solidFill>
                  <a:schemeClr val="tx1"/>
                </a:solidFill>
                <a:latin typeface="+mj-lt"/>
              </a:rPr>
              <a:t> nhân tạo</a:t>
            </a:r>
          </a:p>
        </p:txBody>
      </p:sp>
      <p:sp>
        <p:nvSpPr>
          <p:cNvPr id="11" name="Snip Diagonal Corner Rectangle 10"/>
          <p:cNvSpPr/>
          <p:nvPr/>
        </p:nvSpPr>
        <p:spPr>
          <a:xfrm>
            <a:off x="5334000" y="1963738"/>
            <a:ext cx="3657600" cy="1647825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vi-VN" sz="2800" dirty="0">
              <a:latin typeface="+mj-lt"/>
            </a:endParaRPr>
          </a:p>
          <a:p>
            <a:pPr lvl="0" algn="just"/>
            <a:r>
              <a:rPr lang="vi-VN" sz="2800" b="1" dirty="0">
                <a:solidFill>
                  <a:schemeClr val="tx1"/>
                </a:solidFill>
                <a:latin typeface="+mj-lt"/>
              </a:rPr>
              <a:t>Địa hình, khí hậu, thực vật, động vật, con người,...</a:t>
            </a:r>
          </a:p>
          <a:p>
            <a:pPr algn="just"/>
            <a:endParaRPr lang="vi-VN" sz="2800" dirty="0">
              <a:latin typeface="+mj-lt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5334000" y="4297363"/>
            <a:ext cx="3657600" cy="1447800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vi-VN" sz="2800" dirty="0">
              <a:solidFill>
                <a:schemeClr val="tx1"/>
              </a:solidFill>
              <a:latin typeface="+mj-lt"/>
            </a:endParaRPr>
          </a:p>
          <a:p>
            <a:pPr lvl="0" algn="just"/>
            <a:r>
              <a:rPr lang="vi-VN" sz="2800" b="1" dirty="0">
                <a:solidFill>
                  <a:schemeClr val="tx1"/>
                </a:solidFill>
                <a:latin typeface="+mj-lt"/>
              </a:rPr>
              <a:t>Làng mạc, thành phố, công trường, nhà máy,...</a:t>
            </a:r>
          </a:p>
          <a:p>
            <a:pPr algn="ctr"/>
            <a:endParaRPr lang="vi-VN" sz="3200" dirty="0">
              <a:latin typeface="+mj-lt"/>
            </a:endParaRPr>
          </a:p>
        </p:txBody>
      </p:sp>
      <p:cxnSp>
        <p:nvCxnSpPr>
          <p:cNvPr id="14" name="Straight Arrow Connector 13"/>
          <p:cNvCxnSpPr>
            <a:stCxn id="7" idx="3"/>
          </p:cNvCxnSpPr>
          <p:nvPr/>
        </p:nvCxnSpPr>
        <p:spPr>
          <a:xfrm flipV="1">
            <a:off x="1752600" y="2982913"/>
            <a:ext cx="557912" cy="8953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52600" y="3892331"/>
            <a:ext cx="557912" cy="9193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648200" y="2553995"/>
            <a:ext cx="685800" cy="4476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2" idx="2"/>
          </p:cNvCxnSpPr>
          <p:nvPr/>
        </p:nvCxnSpPr>
        <p:spPr>
          <a:xfrm>
            <a:off x="4608928" y="4745039"/>
            <a:ext cx="725072" cy="2762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67201"/>
            <a:ext cx="4724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38200"/>
            <a:ext cx="47244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8" name="AutoShape 6" descr="Môi trường tự nhiên xung quanh 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8680" name="AutoShape 8" descr="Môi trường tự nhiên xung quanh 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8682" name="Picture 10" descr="Đặc trưng chính của môi trường tự nhiên - Bách Khoa Tri Thứ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4419600" cy="27990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684" name="Picture 12" descr="Đề tài dự thi KHKT: Ý thức về môi trường của học sinh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67200"/>
            <a:ext cx="4419600" cy="2667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971800" y="3657600"/>
            <a:ext cx="3653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Môi trường tự nhiên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9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6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91000"/>
            <a:ext cx="43434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6" name="Picture 8" descr="https://hoanggiaphatland.com/uploads/image/images/images917334_TETCHO_2013_CONG_TU__NH_3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1000"/>
            <a:ext cx="4762500" cy="2667000"/>
          </a:xfrm>
          <a:prstGeom prst="rect">
            <a:avLst/>
          </a:prstGeom>
          <a:noFill/>
        </p:spPr>
      </p:pic>
      <p:sp>
        <p:nvSpPr>
          <p:cNvPr id="27658" name="AutoShape 10" descr="Thông tin về bảng giá bệnh viện đa khoa khu vực Quảng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7660" name="AutoShape 12" descr="Thông tin về bảng giá bệnh viện đa khoa khu vực Quảng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6" name="Picture 15" descr="2.jpg"/>
          <p:cNvPicPr>
            <a:picLocks noChangeAspect="1"/>
          </p:cNvPicPr>
          <p:nvPr/>
        </p:nvPicPr>
        <p:blipFill>
          <a:blip r:embed="rId5"/>
          <a:srcRect l="12698" r="7937" b="24242"/>
          <a:stretch>
            <a:fillRect/>
          </a:stretch>
        </p:blipFill>
        <p:spPr>
          <a:xfrm>
            <a:off x="0" y="838200"/>
            <a:ext cx="4800600" cy="2514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95600" y="3516868"/>
            <a:ext cx="3714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Môi trường nhân tạo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6"/>
          <a:srcRect l="24539" t="29960" r="38725" b="19675"/>
          <a:stretch>
            <a:fillRect/>
          </a:stretch>
        </p:blipFill>
        <p:spPr bwMode="auto">
          <a:xfrm>
            <a:off x="4876800" y="838200"/>
            <a:ext cx="4267200" cy="254698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rved Down Ribbon 5"/>
          <p:cNvSpPr/>
          <p:nvPr/>
        </p:nvSpPr>
        <p:spPr>
          <a:xfrm>
            <a:off x="3048000" y="762000"/>
            <a:ext cx="2768352" cy="685800"/>
          </a:xfrm>
          <a:prstGeom prst="ellipseRibb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bg1"/>
                </a:solidFill>
                <a:latin typeface="+mj-lt"/>
              </a:rPr>
              <a:t>KẾT LUẬN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676400"/>
            <a:ext cx="8359861" cy="480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latin typeface="+mj-lt"/>
              </a:rPr>
              <a:t>    </a:t>
            </a:r>
            <a:r>
              <a:rPr lang="en-US" sz="2400" dirty="0">
                <a:latin typeface="+mj-lt"/>
              </a:rPr>
              <a:t>	</a:t>
            </a:r>
            <a:r>
              <a:rPr lang="vi-VN" sz="2400" dirty="0">
                <a:latin typeface="+mj-lt"/>
              </a:rPr>
              <a:t>Môi trường là </a:t>
            </a:r>
            <a:r>
              <a:rPr lang="vi-VN" sz="2400" b="1" dirty="0">
                <a:latin typeface="+mj-lt"/>
              </a:rPr>
              <a:t>tất cả những gì trên Trái Đất này</a:t>
            </a:r>
            <a:r>
              <a:rPr lang="vi-VN" sz="2400" dirty="0">
                <a:latin typeface="+mj-lt"/>
              </a:rPr>
              <a:t>, bao gồm: biển cả, sông ngòi, hồ ao, đất đai, sinh vật, khí quyển, ánh sáng, nhiệt độ,....</a:t>
            </a:r>
          </a:p>
          <a:p>
            <a:pPr algn="just"/>
            <a:r>
              <a:rPr lang="vi-VN" sz="2400" dirty="0">
                <a:latin typeface="+mj-lt"/>
              </a:rPr>
              <a:t>    </a:t>
            </a:r>
            <a:r>
              <a:rPr lang="en-US" sz="2400" dirty="0">
                <a:latin typeface="+mj-lt"/>
              </a:rPr>
              <a:t>	</a:t>
            </a:r>
          </a:p>
          <a:p>
            <a:pPr algn="just"/>
            <a:r>
              <a:rPr lang="en-US" sz="2400" dirty="0">
                <a:latin typeface="+mj-lt"/>
              </a:rPr>
              <a:t>	</a:t>
            </a:r>
            <a:r>
              <a:rPr lang="vi-VN" sz="2400" dirty="0">
                <a:latin typeface="+mj-lt"/>
              </a:rPr>
              <a:t>Môi trường bao gồm những </a:t>
            </a:r>
            <a:r>
              <a:rPr lang="vi-VN" sz="2400" b="1" dirty="0">
                <a:latin typeface="+mj-lt"/>
              </a:rPr>
              <a:t>thành phần tự nhiên </a:t>
            </a:r>
            <a:r>
              <a:rPr lang="vi-VN" sz="2400" dirty="0">
                <a:latin typeface="+mj-lt"/>
              </a:rPr>
              <a:t>như địa hình, khí hậu, thực vật, động vật, con người,... và những </a:t>
            </a:r>
            <a:r>
              <a:rPr lang="vi-VN" sz="2400" b="1" dirty="0">
                <a:latin typeface="+mj-lt"/>
              </a:rPr>
              <a:t>thành phần </a:t>
            </a:r>
            <a:r>
              <a:rPr lang="vi-VN" sz="2400" dirty="0">
                <a:latin typeface="+mj-lt"/>
              </a:rPr>
              <a:t>do con người tạo ra (</a:t>
            </a:r>
            <a:r>
              <a:rPr lang="vi-VN" sz="2400" b="1" dirty="0">
                <a:latin typeface="+mj-lt"/>
              </a:rPr>
              <a:t>nhân tạo</a:t>
            </a:r>
            <a:r>
              <a:rPr lang="vi-VN" sz="2400" dirty="0">
                <a:latin typeface="+mj-lt"/>
              </a:rPr>
              <a:t>) như làng mạc, thành phố, công trường, nhà máy, các khu vui chơi giải trí,…</a:t>
            </a:r>
            <a:endParaRPr lang="en-US" sz="2400" dirty="0">
              <a:latin typeface="+mj-lt"/>
            </a:endParaRPr>
          </a:p>
          <a:p>
            <a:pPr algn="just"/>
            <a:r>
              <a:rPr lang="en-US" sz="2400" dirty="0">
                <a:latin typeface="+mj-lt"/>
              </a:rPr>
              <a:t>	</a:t>
            </a:r>
          </a:p>
          <a:p>
            <a:pPr algn="just"/>
            <a:r>
              <a:rPr lang="en-US" sz="2400" dirty="0">
                <a:latin typeface="+mj-lt"/>
              </a:rPr>
              <a:t>	</a:t>
            </a:r>
            <a:r>
              <a:rPr lang="vi-VN" sz="2400" dirty="0">
                <a:latin typeface="+mj-lt"/>
              </a:rPr>
              <a:t>Mỗi môi trường đều có các thành phần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cần thiết cho sự sống </a:t>
            </a:r>
            <a:r>
              <a:rPr lang="vi-VN" sz="2400" dirty="0">
                <a:latin typeface="+mj-lt"/>
              </a:rPr>
              <a:t>như: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Nước, không khí, ánh sáng, đất đai</a:t>
            </a:r>
            <a:r>
              <a:rPr lang="vi-VN" sz="2400" dirty="0">
                <a:latin typeface="+mj-lt"/>
              </a:rPr>
              <a:t>,... Ngoài ra còn có một số thành phần đặc trưng của môi trường đó.</a:t>
            </a:r>
          </a:p>
          <a:p>
            <a:pPr algn="just"/>
            <a:endParaRPr lang="vi-VN" sz="24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4"/>
          <a:srcRect l="11908" t="16713" b="14111"/>
          <a:stretch>
            <a:fillRect/>
          </a:stretch>
        </p:blipFill>
        <p:spPr>
          <a:xfrm>
            <a:off x="1847850" y="1350169"/>
            <a:ext cx="7457599" cy="46991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5cd2f624bc9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09186" y="491728"/>
            <a:ext cx="365522" cy="365522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6"/>
          <a:stretch>
            <a:fillRect/>
          </a:stretch>
        </p:blipFill>
        <p:spPr>
          <a:xfrm>
            <a:off x="96387" y="3379946"/>
            <a:ext cx="2646542" cy="2620874"/>
          </a:xfrm>
          <a:prstGeom prst="rect">
            <a:avLst/>
          </a:prstGeom>
        </p:spPr>
      </p:pic>
      <p:pic>
        <p:nvPicPr>
          <p:cNvPr id="16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" y="986168"/>
            <a:ext cx="1626866" cy="1482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4"/>
          <p:cNvSpPr txBox="1"/>
          <p:nvPr/>
        </p:nvSpPr>
        <p:spPr>
          <a:xfrm>
            <a:off x="2874851" y="3466994"/>
            <a:ext cx="5315336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4"/>
          <a:srcRect l="11908" t="16713" b="14111"/>
          <a:stretch>
            <a:fillRect/>
          </a:stretch>
        </p:blipFill>
        <p:spPr>
          <a:xfrm>
            <a:off x="1847850" y="1350169"/>
            <a:ext cx="7457599" cy="46991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5cd2f624bc9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09186" y="491728"/>
            <a:ext cx="365522" cy="365522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6"/>
          <a:stretch>
            <a:fillRect/>
          </a:stretch>
        </p:blipFill>
        <p:spPr>
          <a:xfrm>
            <a:off x="96387" y="3379946"/>
            <a:ext cx="2646542" cy="2620874"/>
          </a:xfrm>
          <a:prstGeom prst="rect">
            <a:avLst/>
          </a:prstGeom>
        </p:spPr>
      </p:pic>
      <p:pic>
        <p:nvPicPr>
          <p:cNvPr id="16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" y="986168"/>
            <a:ext cx="1626866" cy="1482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4"/>
          <p:cNvSpPr txBox="1"/>
          <p:nvPr/>
        </p:nvSpPr>
        <p:spPr>
          <a:xfrm>
            <a:off x="2874851" y="3466994"/>
            <a:ext cx="5315336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914400"/>
            <a:ext cx="7848600" cy="779585"/>
          </a:xfrm>
          <a:prstGeom prst="round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3</a:t>
            </a:r>
            <a:r>
              <a:rPr lang="vi-VN" sz="2800" b="1" dirty="0">
                <a:solidFill>
                  <a:schemeClr val="tx1"/>
                </a:solidFill>
                <a:latin typeface="+mj-lt"/>
              </a:rPr>
              <a:t>: Liên hệ môi trường nơi bạn sống</a:t>
            </a: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86200"/>
            <a:ext cx="4040188" cy="2611895"/>
          </a:xfrm>
          <a:prstGeom prst="rect">
            <a:avLst/>
          </a:prstGeom>
        </p:spPr>
      </p:pic>
      <p:sp>
        <p:nvSpPr>
          <p:cNvPr id="8" name="Content Placeholder 9"/>
          <p:cNvSpPr txBox="1"/>
          <p:nvPr/>
        </p:nvSpPr>
        <p:spPr>
          <a:xfrm>
            <a:off x="3581400" y="3048000"/>
            <a:ext cx="5334000" cy="274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vi-VN" b="1" dirty="0">
                <a:solidFill>
                  <a:srgbClr val="FF0000"/>
                </a:solidFill>
                <a:latin typeface="+mj-lt"/>
              </a:rPr>
              <a:t> Bạn sống ở đâu, làng quê hay đô thị ?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vi-VN" b="1" dirty="0">
                <a:latin typeface="+mj-lt"/>
              </a:rPr>
              <a:t> Hãy nêu một số thành phần của môi trường nơi bạn sống 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57200" y="1981200"/>
            <a:ext cx="3200400" cy="715753"/>
          </a:xfrm>
          <a:prstGeom prst="wedgeRoundRectCallout">
            <a:avLst>
              <a:gd name="adj1" fmla="val 50376"/>
              <a:gd name="adj2" fmla="val 20597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Câu hỏi phỏng vấn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 bwMode="auto">
          <a:xfrm>
            <a:off x="4419600" y="5638800"/>
            <a:ext cx="990600" cy="990600"/>
            <a:chOff x="2592" y="1728"/>
            <a:chExt cx="1475" cy="1449"/>
          </a:xfrm>
        </p:grpSpPr>
        <p:sp>
          <p:nvSpPr>
            <p:cNvPr id="21550" name="Oval 14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 altLang="en-US" sz="3200"/>
            </a:p>
          </p:txBody>
        </p:sp>
        <p:sp>
          <p:nvSpPr>
            <p:cNvPr id="21551" name="Oval 15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 altLang="en-US" sz="3200"/>
            </a:p>
          </p:txBody>
        </p:sp>
        <p:sp>
          <p:nvSpPr>
            <p:cNvPr id="21552" name="Oval 16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/>
              <a:endParaRPr lang="en-US" altLang="en-US" sz="3200"/>
            </a:p>
          </p:txBody>
        </p:sp>
        <p:sp>
          <p:nvSpPr>
            <p:cNvPr id="21553" name="Oval 17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 altLang="en-US" sz="3200"/>
            </a:p>
          </p:txBody>
        </p:sp>
        <p:sp>
          <p:nvSpPr>
            <p:cNvPr id="21554" name="Oval 18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 altLang="en-US" sz="3200"/>
            </a:p>
          </p:txBody>
        </p:sp>
        <p:sp>
          <p:nvSpPr>
            <p:cNvPr id="21555" name="Oval 19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 altLang="en-US" sz="3200"/>
            </a:p>
          </p:txBody>
        </p:sp>
        <p:sp>
          <p:nvSpPr>
            <p:cNvPr id="21556" name="Oval 20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 altLang="en-US" sz="3200"/>
            </a:p>
          </p:txBody>
        </p:sp>
        <p:sp>
          <p:nvSpPr>
            <p:cNvPr id="21557" name="Oval 21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 altLang="en-US" sz="3200"/>
            </a:p>
          </p:txBody>
        </p:sp>
        <p:sp>
          <p:nvSpPr>
            <p:cNvPr id="21558" name="Oval 22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 altLang="en-US" sz="3200"/>
            </a:p>
          </p:txBody>
        </p:sp>
      </p:grpSp>
      <p:sp>
        <p:nvSpPr>
          <p:cNvPr id="21512" name="Rectangle 60"/>
          <p:cNvSpPr>
            <a:spLocks noChangeArrowheads="1"/>
          </p:cNvSpPr>
          <p:nvPr/>
        </p:nvSpPr>
        <p:spPr bwMode="auto">
          <a:xfrm>
            <a:off x="914400" y="5105400"/>
            <a:ext cx="67437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2" eaLnBrk="1" hangingPunct="1"/>
            <a:r>
              <a:rPr lang="en-US" altLang="en-US" sz="3200" b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83359" name="Rectangle 6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29257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ở </a:t>
            </a:r>
            <a:r>
              <a:rPr lang="en-US" altLang="en-US" b="1" dirty="0" err="1">
                <a:latin typeface="Times New Roman" panose="02020603050405020304" pitchFamily="18" charset="0"/>
              </a:rPr>
              <a:t>đây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gồm</a:t>
            </a:r>
            <a:r>
              <a:rPr lang="en-US" altLang="en-US" b="1" dirty="0"/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  </a:t>
            </a:r>
            <a:r>
              <a:rPr lang="en-US" altLang="en-US" b="1" dirty="0">
                <a:latin typeface="Times New Roman" panose="02020603050405020304" pitchFamily="18" charset="0"/>
              </a:rPr>
              <a:t>-</a:t>
            </a: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b="1" dirty="0"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</a:rPr>
              <a:t>Đất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sông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khí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ánh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sáng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b="1" dirty="0">
                <a:latin typeface="Times New Roman" panose="02020603050405020304" pitchFamily="18" charset="0"/>
              </a:rPr>
              <a:t>,…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b="1" dirty="0"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cửa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trường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bệnh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viện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máy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phương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tiện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giao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thông</a:t>
            </a:r>
            <a:r>
              <a:rPr lang="en-US" altLang="en-US" b="1" dirty="0">
                <a:latin typeface="Times New Roman" panose="02020603050405020304" pitchFamily="18" charset="0"/>
              </a:rPr>
              <a:t>, 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3360" name="Rectangle 64"/>
          <p:cNvSpPr>
            <a:spLocks noChangeArrowheads="1"/>
          </p:cNvSpPr>
          <p:nvPr/>
        </p:nvSpPr>
        <p:spPr bwMode="auto">
          <a:xfrm>
            <a:off x="914400" y="405825"/>
            <a:ext cx="18288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en-US" sz="32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Kết</a:t>
            </a:r>
            <a:r>
              <a:rPr lang="en-US" altLang="en-US" sz="32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luận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83361" name="Rectangle 65"/>
          <p:cNvSpPr>
            <a:spLocks noChangeArrowheads="1"/>
          </p:cNvSpPr>
          <p:nvPr/>
        </p:nvSpPr>
        <p:spPr bwMode="auto">
          <a:xfrm>
            <a:off x="2514600" y="457200"/>
            <a:ext cx="6395085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latin typeface="Tahoma" panose="020B0604030504040204" pitchFamily="34" charset="0"/>
                <a:cs typeface="Tahoma" panose="020B0604030504040204" pitchFamily="34" charset="0"/>
              </a:rPr>
              <a:t>Phường Phúc Lợi - quận Long Biên là môi trường đô thị.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3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3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3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3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3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59" grpId="0" build="p"/>
      <p:bldP spid="183360" grpId="0"/>
      <p:bldP spid="1833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4"/>
          <a:srcRect l="11908" t="16713" b="14111"/>
          <a:stretch>
            <a:fillRect/>
          </a:stretch>
        </p:blipFill>
        <p:spPr>
          <a:xfrm>
            <a:off x="1847850" y="1350169"/>
            <a:ext cx="7457599" cy="46991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5cd2f624bc9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09186" y="491728"/>
            <a:ext cx="365522" cy="365522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6"/>
          <a:stretch>
            <a:fillRect/>
          </a:stretch>
        </p:blipFill>
        <p:spPr>
          <a:xfrm>
            <a:off x="96387" y="3379946"/>
            <a:ext cx="2646542" cy="2620874"/>
          </a:xfrm>
          <a:prstGeom prst="rect">
            <a:avLst/>
          </a:prstGeom>
        </p:spPr>
      </p:pic>
      <p:pic>
        <p:nvPicPr>
          <p:cNvPr id="16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" y="986168"/>
            <a:ext cx="1626866" cy="1482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4"/>
          <p:cNvSpPr txBox="1"/>
          <p:nvPr/>
        </p:nvSpPr>
        <p:spPr>
          <a:xfrm>
            <a:off x="2874851" y="3466994"/>
            <a:ext cx="5315336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n 6"/>
          <p:cNvSpPr/>
          <p:nvPr/>
        </p:nvSpPr>
        <p:spPr>
          <a:xfrm>
            <a:off x="7024831" y="5168053"/>
            <a:ext cx="2020806" cy="1677906"/>
          </a:xfrm>
          <a:prstGeom prst="su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7024832" y="5168052"/>
            <a:ext cx="2020806" cy="1677906"/>
          </a:xfrm>
          <a:prstGeom prst="su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Sun 8"/>
          <p:cNvSpPr/>
          <p:nvPr/>
        </p:nvSpPr>
        <p:spPr>
          <a:xfrm>
            <a:off x="7024830" y="5169208"/>
            <a:ext cx="2020806" cy="1677906"/>
          </a:xfrm>
          <a:prstGeom prst="su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Sun 9"/>
          <p:cNvSpPr/>
          <p:nvPr/>
        </p:nvSpPr>
        <p:spPr>
          <a:xfrm>
            <a:off x="7024832" y="5168051"/>
            <a:ext cx="2020806" cy="1677906"/>
          </a:xfrm>
          <a:prstGeom prst="su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Sun 10"/>
          <p:cNvSpPr/>
          <p:nvPr/>
        </p:nvSpPr>
        <p:spPr>
          <a:xfrm>
            <a:off x="7015592" y="5168050"/>
            <a:ext cx="2020806" cy="1677906"/>
          </a:xfrm>
          <a:prstGeom prst="su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Sun 11"/>
          <p:cNvSpPr/>
          <p:nvPr/>
        </p:nvSpPr>
        <p:spPr>
          <a:xfrm>
            <a:off x="7015591" y="5168049"/>
            <a:ext cx="2020806" cy="1677906"/>
          </a:xfrm>
          <a:prstGeom prst="su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Sun 12"/>
          <p:cNvSpPr/>
          <p:nvPr/>
        </p:nvSpPr>
        <p:spPr>
          <a:xfrm>
            <a:off x="7024832" y="5169208"/>
            <a:ext cx="2020806" cy="1677906"/>
          </a:xfrm>
          <a:prstGeom prst="su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Sun 13"/>
          <p:cNvSpPr/>
          <p:nvPr/>
        </p:nvSpPr>
        <p:spPr>
          <a:xfrm>
            <a:off x="7026480" y="5169208"/>
            <a:ext cx="2020806" cy="1677906"/>
          </a:xfrm>
          <a:prstGeom prst="su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Sun 14"/>
          <p:cNvSpPr/>
          <p:nvPr/>
        </p:nvSpPr>
        <p:spPr>
          <a:xfrm>
            <a:off x="7026480" y="5168048"/>
            <a:ext cx="2020806" cy="1677906"/>
          </a:xfrm>
          <a:prstGeom prst="su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Sun 15"/>
          <p:cNvSpPr/>
          <p:nvPr/>
        </p:nvSpPr>
        <p:spPr>
          <a:xfrm>
            <a:off x="7034064" y="5180094"/>
            <a:ext cx="2020806" cy="1677906"/>
          </a:xfrm>
          <a:prstGeom prst="su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Sun 16"/>
          <p:cNvSpPr/>
          <p:nvPr/>
        </p:nvSpPr>
        <p:spPr>
          <a:xfrm>
            <a:off x="7046994" y="5178939"/>
            <a:ext cx="2020806" cy="1677906"/>
          </a:xfrm>
          <a:prstGeom prst="su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b="1" dirty="0">
                <a:solidFill>
                  <a:srgbClr val="FF0000"/>
                </a:solidFill>
                <a:latin typeface="+mj-lt"/>
              </a:rPr>
              <a:t>Câu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vi-VN" b="1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hành</a:t>
            </a:r>
            <a:r>
              <a:rPr lang="en-US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ảnh</a:t>
            </a:r>
            <a:r>
              <a:rPr lang="en-US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hưởng</a:t>
            </a:r>
            <a:r>
              <a:rPr lang="en-US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môi</a:t>
            </a:r>
            <a:r>
              <a:rPr lang="en-US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trường</a:t>
            </a:r>
            <a:r>
              <a:rPr lang="en-US" altLang="en-US" b="1" dirty="0">
                <a:solidFill>
                  <a:srgbClr val="FF0000"/>
                </a:solidFill>
                <a:latin typeface="VNI-Times" pitchFamily="2" charset="0"/>
              </a:rPr>
              <a:t>? </a:t>
            </a:r>
            <a:endParaRPr lang="vi-VN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1059976" cy="1059976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vtc_197456_onhiemsongH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5988" y="304800"/>
            <a:ext cx="4108450" cy="3048000"/>
          </a:xfrm>
          <a:prstGeom prst="rect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6" name="Picture 6" descr="xaracbuabai"/>
          <p:cNvPicPr>
            <a:picLocks noChangeAspect="1" noChangeArrowheads="1"/>
          </p:cNvPicPr>
          <p:nvPr/>
        </p:nvPicPr>
        <p:blipFill>
          <a:blip r:embed="rId3"/>
          <a:srcRect t="39319"/>
          <a:stretch>
            <a:fillRect/>
          </a:stretch>
        </p:blipFill>
        <p:spPr bwMode="auto">
          <a:xfrm>
            <a:off x="204788" y="3886200"/>
            <a:ext cx="4291012" cy="2438400"/>
          </a:xfrm>
          <a:prstGeom prst="rect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3400" y="3429000"/>
            <a:ext cx="3733800" cy="430213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  <a:latin typeface="Verdana" panose="020B0604030504040204" pitchFamily="34" charset="0"/>
              </a:rPr>
              <a:t>Khí thải từ nhà máy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953000" y="3429000"/>
            <a:ext cx="3733800" cy="430213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  <a:latin typeface="Verdana" panose="020B0604030504040204" pitchFamily="34" charset="0"/>
              </a:rPr>
              <a:t>Đổ nước thải ra sông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62000" y="6427788"/>
            <a:ext cx="3124200" cy="430212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  <a:latin typeface="Verdana" panose="020B0604030504040204" pitchFamily="34" charset="0"/>
              </a:rPr>
              <a:t>Xả rác bừa bãi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105400" y="6324600"/>
            <a:ext cx="3581400" cy="430213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Verdana" panose="020B0604030504040204" pitchFamily="34" charset="0"/>
              </a:rPr>
              <a:t>Chặt phá rừng</a:t>
            </a:r>
          </a:p>
        </p:txBody>
      </p:sp>
      <p:pic>
        <p:nvPicPr>
          <p:cNvPr id="22536" name="Picture 7" descr="imagesCA0NSWUT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93688"/>
            <a:ext cx="4191000" cy="304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37" name="Picture 4" descr="pharu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962400"/>
            <a:ext cx="4208463" cy="2438400"/>
          </a:xfrm>
          <a:prstGeom prst="rect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447800" y="3352800"/>
            <a:ext cx="17526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cs typeface="Times New Roman" panose="02020603050405020304" pitchFamily="18" charset="0"/>
              </a:rPr>
              <a:t>Cháy rừng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5943600" y="3352800"/>
            <a:ext cx="21336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cs typeface="Times New Roman" panose="02020603050405020304" pitchFamily="18" charset="0"/>
              </a:rPr>
              <a:t>Vứt rác xuống ao, hồ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143000" y="6400800"/>
            <a:ext cx="23622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cs typeface="Times New Roman" panose="02020603050405020304" pitchFamily="18" charset="0"/>
              </a:rPr>
              <a:t>Chặt phá rừng bừa bãi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5715000" y="6324600"/>
            <a:ext cx="25908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cs typeface="Times New Roman" panose="02020603050405020304" pitchFamily="18" charset="0"/>
              </a:rPr>
              <a:t>Vứt rác ra bãi biển</a:t>
            </a:r>
          </a:p>
        </p:txBody>
      </p:sp>
      <p:pic>
        <p:nvPicPr>
          <p:cNvPr id="23558" name="Picture 4" descr="hinh anh bao dong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3711575"/>
            <a:ext cx="4076700" cy="259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2" name="Nhóm 1"/>
          <p:cNvGrpSpPr/>
          <p:nvPr/>
        </p:nvGrpSpPr>
        <p:grpSpPr bwMode="auto">
          <a:xfrm>
            <a:off x="352425" y="685800"/>
            <a:ext cx="8410575" cy="5616575"/>
            <a:chOff x="352652" y="685800"/>
            <a:chExt cx="8410348" cy="5617029"/>
          </a:xfrm>
        </p:grpSpPr>
        <p:pic>
          <p:nvPicPr>
            <p:cNvPr id="23560" name="Picture 2" descr="imagesCAE2QI3K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76800" y="685800"/>
              <a:ext cx="3886200" cy="25908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23561" name="Picture 4" descr="hinh anh bao dong_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685800"/>
              <a:ext cx="4114800" cy="25908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23562" name="Picture 4" descr="pharu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2652" y="3712029"/>
              <a:ext cx="4208462" cy="2590800"/>
            </a:xfrm>
            <a:prstGeom prst="rect">
              <a:avLst/>
            </a:prstGeom>
            <a:noFill/>
            <a:ln w="9525">
              <a:solidFill>
                <a:srgbClr val="99CC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pli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153400" cy="59093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Giữ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môi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trường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xanh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sạch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đẹp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Trồng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chăm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sóc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xanh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giữ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vệ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cửa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làng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xóm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phố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xá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trường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sạch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sẽ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,….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kiệm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nhiên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liệu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Thu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gom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phân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loại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rác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thải</a:t>
            </a:r>
            <a:r>
              <a:rPr lang="en-US" altLang="en-US" sz="3600" b="1" dirty="0">
                <a:solidFill>
                  <a:srgbClr val="0033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sz="3600" b="1" dirty="0">
              <a:solidFill>
                <a:srgbClr val="0033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600" b="1" dirty="0">
              <a:solidFill>
                <a:srgbClr val="003300"/>
              </a:solidFill>
              <a:cs typeface="Times New Roman" panose="02020603050405020304" pitchFamily="18" charset="0"/>
            </a:endParaRP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381000" y="457200"/>
            <a:ext cx="83820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VNI-Times" pitchFamily="2" charset="0"/>
              </a:rPr>
              <a:t>     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Chúng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môi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trường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tốt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đẹp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  <p:bldP spid="1382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8001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vi-VN" sz="4400" b="1" dirty="0">
                <a:solidFill>
                  <a:srgbClr val="FF0000"/>
                </a:solidFill>
                <a:latin typeface="+mj-lt"/>
              </a:rPr>
              <a:t>Dặn dò</a:t>
            </a:r>
          </a:p>
          <a:p>
            <a:pPr marL="0" indent="0">
              <a:buNone/>
            </a:pPr>
            <a:r>
              <a:rPr lang="vi-VN" sz="3000" dirty="0">
                <a:latin typeface="+mj-lt"/>
              </a:rPr>
              <a:t>-</a:t>
            </a:r>
            <a:r>
              <a:rPr lang="en-US" sz="3000" dirty="0" err="1">
                <a:latin typeface="+mj-lt"/>
              </a:rPr>
              <a:t>Vận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dụng</a:t>
            </a:r>
            <a:r>
              <a:rPr lang="en-US" sz="3000" dirty="0">
                <a:latin typeface="+mj-lt"/>
              </a:rPr>
              <a:t>:</a:t>
            </a:r>
            <a:r>
              <a:rPr lang="vi-VN" sz="3000" dirty="0">
                <a:latin typeface="+mj-lt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</a:rPr>
              <a:t>Em</a:t>
            </a:r>
            <a:r>
              <a:rPr lang="en-US" sz="2800" b="1" kern="0" dirty="0">
                <a:solidFill>
                  <a:srgbClr val="0000FF"/>
                </a:solidFill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</a:rPr>
              <a:t>vẽ</a:t>
            </a:r>
            <a:r>
              <a:rPr lang="en-US" sz="2800" b="1" kern="0" dirty="0">
                <a:solidFill>
                  <a:srgbClr val="0000FF"/>
                </a:solidFill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</a:rPr>
              <a:t>về</a:t>
            </a:r>
            <a:r>
              <a:rPr lang="en-US" sz="2800" b="1" kern="0" dirty="0">
                <a:solidFill>
                  <a:srgbClr val="0000FF"/>
                </a:solidFill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</a:rPr>
              <a:t>môi</a:t>
            </a:r>
            <a:r>
              <a:rPr lang="en-US" sz="2800" b="1" kern="0" dirty="0">
                <a:solidFill>
                  <a:srgbClr val="0000FF"/>
                </a:solidFill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</a:rPr>
              <a:t>trường</a:t>
            </a:r>
            <a:r>
              <a:rPr lang="en-US" sz="2800" b="1" kern="0" dirty="0">
                <a:solidFill>
                  <a:srgbClr val="0000FF"/>
                </a:solidFill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</a:rPr>
              <a:t>em</a:t>
            </a:r>
            <a:r>
              <a:rPr lang="en-US" sz="2800" b="1" kern="0" dirty="0">
                <a:solidFill>
                  <a:srgbClr val="0000FF"/>
                </a:solidFill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</a:rPr>
              <a:t>mơ</a:t>
            </a:r>
            <a:r>
              <a:rPr lang="en-US" sz="2800" b="1" kern="0" dirty="0">
                <a:solidFill>
                  <a:srgbClr val="0000FF"/>
                </a:solidFill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</a:rPr>
              <a:t>ước</a:t>
            </a:r>
            <a:r>
              <a:rPr lang="en-US" sz="2800" b="1" kern="0" dirty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endParaRPr lang="vi-VN" sz="3000" dirty="0">
              <a:latin typeface="+mj-lt"/>
            </a:endParaRPr>
          </a:p>
          <a:p>
            <a:pPr marL="0" indent="0">
              <a:buNone/>
            </a:pPr>
            <a:r>
              <a:rPr lang="vi-VN" sz="3000" dirty="0">
                <a:latin typeface="+mj-lt"/>
              </a:rPr>
              <a:t>- Chuẩn bị bài 63: Tài nguyên thiên nhiên</a:t>
            </a:r>
          </a:p>
        </p:txBody>
      </p:sp>
      <p:sp>
        <p:nvSpPr>
          <p:cNvPr id="5" name="Plaque 4"/>
          <p:cNvSpPr/>
          <p:nvPr/>
        </p:nvSpPr>
        <p:spPr>
          <a:xfrm>
            <a:off x="2631618" y="956691"/>
            <a:ext cx="3845382" cy="600101"/>
          </a:xfrm>
          <a:prstGeom prst="plaque">
            <a:avLst/>
          </a:prstGeom>
          <a:ln w="57150">
            <a:prstDash val="sys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dirty="0"/>
          </a:p>
        </p:txBody>
      </p:sp>
    </p:spTree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/>
        </p:nvSpPr>
        <p:spPr>
          <a:xfrm>
            <a:off x="838200" y="1295400"/>
            <a:ext cx="7239000" cy="2895600"/>
          </a:xfrm>
          <a:prstGeom prst="snip2Diag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vi-VN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4"/>
          <a:srcRect l="11908" t="16713" b="14111"/>
          <a:stretch>
            <a:fillRect/>
          </a:stretch>
        </p:blipFill>
        <p:spPr>
          <a:xfrm>
            <a:off x="1847850" y="1350169"/>
            <a:ext cx="7457599" cy="46991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5cd2f624bc9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09186" y="491728"/>
            <a:ext cx="365522" cy="365522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6"/>
          <a:stretch>
            <a:fillRect/>
          </a:stretch>
        </p:blipFill>
        <p:spPr>
          <a:xfrm>
            <a:off x="96387" y="3379946"/>
            <a:ext cx="2646542" cy="2620874"/>
          </a:xfrm>
          <a:prstGeom prst="rect">
            <a:avLst/>
          </a:prstGeom>
        </p:spPr>
      </p:pic>
      <p:pic>
        <p:nvPicPr>
          <p:cNvPr id="16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" y="986168"/>
            <a:ext cx="1626866" cy="1482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4"/>
          <p:cNvSpPr txBox="1"/>
          <p:nvPr/>
        </p:nvSpPr>
        <p:spPr>
          <a:xfrm>
            <a:off x="2874851" y="3466994"/>
            <a:ext cx="5315336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1752600" y="914400"/>
            <a:ext cx="5676900" cy="990600"/>
          </a:xfrm>
          <a:prstGeom prst="plaque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VÀ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NGUYÊN THIÊN NHIÊN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4424303"/>
            <a:ext cx="4157414" cy="2245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057400"/>
            <a:ext cx="4176463" cy="2366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2057400"/>
            <a:ext cx="4157415" cy="2366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24303"/>
            <a:ext cx="4176464" cy="2245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888918" y="2438401"/>
            <a:ext cx="5178882" cy="3200400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latin typeface="+mj-lt"/>
              </a:rPr>
              <a:t>    </a:t>
            </a:r>
            <a:r>
              <a:rPr lang="en-US" sz="2800" dirty="0" err="1">
                <a:latin typeface="+mj-lt"/>
              </a:rPr>
              <a:t>Hoạt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nhóm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đôi</a:t>
            </a:r>
            <a:r>
              <a:rPr lang="en-US" sz="2800" dirty="0">
                <a:latin typeface="+mj-lt"/>
              </a:rPr>
              <a:t>, đ</a:t>
            </a:r>
            <a:r>
              <a:rPr lang="vi-VN" sz="2800" dirty="0">
                <a:latin typeface="+mj-lt"/>
              </a:rPr>
              <a:t>ọc thông tin trong SGK trang 128 và cho biết:</a:t>
            </a:r>
          </a:p>
          <a:p>
            <a:pPr>
              <a:buFontTx/>
              <a:buChar char="-"/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 Môi trường là gì?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7" name="Curved Up Arrow 6"/>
          <p:cNvSpPr/>
          <p:nvPr/>
        </p:nvSpPr>
        <p:spPr>
          <a:xfrm rot="664109">
            <a:off x="1886751" y="3905451"/>
            <a:ext cx="1944216" cy="792088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107503" y="1946176"/>
            <a:ext cx="3950039" cy="1635224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1: </a:t>
            </a:r>
            <a:r>
              <a:rPr lang="vi-VN" sz="2800" b="1" dirty="0">
                <a:solidFill>
                  <a:schemeClr val="tx1"/>
                </a:solidFill>
                <a:latin typeface="+mj-lt"/>
              </a:rPr>
              <a:t>Khái niệm về môi trường</a:t>
            </a:r>
          </a:p>
        </p:txBody>
      </p:sp>
      <p:sp>
        <p:nvSpPr>
          <p:cNvPr id="9" name="Plaque 8"/>
          <p:cNvSpPr/>
          <p:nvPr/>
        </p:nvSpPr>
        <p:spPr>
          <a:xfrm>
            <a:off x="2631618" y="956691"/>
            <a:ext cx="3845382" cy="795909"/>
          </a:xfrm>
          <a:prstGeom prst="plaque">
            <a:avLst/>
          </a:prstGeom>
          <a:ln w="57150">
            <a:prstDash val="sys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2819400" cy="3527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733800" y="2209800"/>
            <a:ext cx="4876800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+mj-lt"/>
              </a:rPr>
              <a:t>Môi trường là </a:t>
            </a:r>
            <a:r>
              <a:rPr lang="vi-VN" sz="3200" b="1" u="sng" dirty="0">
                <a:solidFill>
                  <a:srgbClr val="FF0000"/>
                </a:solidFill>
                <a:latin typeface="+mj-lt"/>
              </a:rPr>
              <a:t>tất cả những gì trên Trái Đất này</a:t>
            </a:r>
            <a:r>
              <a:rPr lang="vi-VN" sz="3200" b="1" dirty="0">
                <a:latin typeface="+mj-lt"/>
              </a:rPr>
              <a:t>, bao gồm: </a:t>
            </a:r>
            <a:r>
              <a:rPr lang="vi-VN" sz="3200" b="1" dirty="0">
                <a:solidFill>
                  <a:srgbClr val="00B050"/>
                </a:solidFill>
                <a:latin typeface="+mj-lt"/>
              </a:rPr>
              <a:t>biển cả, sông ngòi, hồ ao, đất đai, sinh vật, khí quyển, ánh sáng, nhiệt độ,....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3033274" cy="236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7600" y="1981200"/>
            <a:ext cx="5181600" cy="286232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ọc các thông tin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SGK trang 128 và tìm xem mỗi thông tin trong khung chữ ứng với hình 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1066800"/>
            <a:ext cx="8305800" cy="6096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8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</a:rPr>
              <a:t>Hoạt động 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vi-VN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vi-VN" sz="2800" b="1" dirty="0">
                <a:solidFill>
                  <a:srgbClr val="FF0000"/>
                </a:solidFill>
              </a:rPr>
              <a:t>hành phần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m</a:t>
            </a:r>
            <a:r>
              <a:rPr lang="vi-VN" sz="2800" b="1" dirty="0">
                <a:solidFill>
                  <a:srgbClr val="FF0000"/>
                </a:solidFill>
              </a:rPr>
              <a:t>ôi trường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</a:rPr>
              <a:t> </a:t>
            </a:r>
            <a:endParaRPr lang="vi-VN" sz="2800" dirty="0">
              <a:latin typeface="+mj-lt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371600" y="1981200"/>
            <a:ext cx="1600200" cy="865361"/>
          </a:xfrm>
          <a:prstGeom prst="cloudCallout">
            <a:avLst>
              <a:gd name="adj1" fmla="val -14679"/>
              <a:gd name="adj2" fmla="val 11777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2</a:t>
            </a:r>
            <a:r>
              <a:rPr lang="vi-VN" sz="2400" b="1" dirty="0">
                <a:solidFill>
                  <a:schemeClr val="tx1"/>
                </a:solidFill>
                <a:latin typeface="+mj-lt"/>
              </a:rPr>
              <a:t> phút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n 6"/>
          <p:cNvSpPr/>
          <p:nvPr/>
        </p:nvSpPr>
        <p:spPr>
          <a:xfrm>
            <a:off x="7024831" y="5168053"/>
            <a:ext cx="2020806" cy="1677906"/>
          </a:xfrm>
          <a:prstGeom prst="su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7024832" y="5168052"/>
            <a:ext cx="2020806" cy="1677906"/>
          </a:xfrm>
          <a:prstGeom prst="su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Sun 8"/>
          <p:cNvSpPr/>
          <p:nvPr/>
        </p:nvSpPr>
        <p:spPr>
          <a:xfrm>
            <a:off x="7024830" y="5169208"/>
            <a:ext cx="2020806" cy="1677906"/>
          </a:xfrm>
          <a:prstGeom prst="su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Sun 9"/>
          <p:cNvSpPr/>
          <p:nvPr/>
        </p:nvSpPr>
        <p:spPr>
          <a:xfrm>
            <a:off x="7024832" y="5168051"/>
            <a:ext cx="2020806" cy="1677906"/>
          </a:xfrm>
          <a:prstGeom prst="su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Sun 10"/>
          <p:cNvSpPr/>
          <p:nvPr/>
        </p:nvSpPr>
        <p:spPr>
          <a:xfrm>
            <a:off x="7015592" y="5168050"/>
            <a:ext cx="2020806" cy="1677906"/>
          </a:xfrm>
          <a:prstGeom prst="su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Sun 11"/>
          <p:cNvSpPr/>
          <p:nvPr/>
        </p:nvSpPr>
        <p:spPr>
          <a:xfrm>
            <a:off x="7015591" y="5168049"/>
            <a:ext cx="2020806" cy="1677906"/>
          </a:xfrm>
          <a:prstGeom prst="su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Sun 12"/>
          <p:cNvSpPr/>
          <p:nvPr/>
        </p:nvSpPr>
        <p:spPr>
          <a:xfrm>
            <a:off x="7024832" y="5169208"/>
            <a:ext cx="2020806" cy="1677906"/>
          </a:xfrm>
          <a:prstGeom prst="su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Sun 13"/>
          <p:cNvSpPr/>
          <p:nvPr/>
        </p:nvSpPr>
        <p:spPr>
          <a:xfrm>
            <a:off x="7026480" y="5169208"/>
            <a:ext cx="2020806" cy="1677906"/>
          </a:xfrm>
          <a:prstGeom prst="su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Sun 14"/>
          <p:cNvSpPr/>
          <p:nvPr/>
        </p:nvSpPr>
        <p:spPr>
          <a:xfrm>
            <a:off x="7026480" y="5168048"/>
            <a:ext cx="2020806" cy="1677906"/>
          </a:xfrm>
          <a:prstGeom prst="su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Sun 15"/>
          <p:cNvSpPr/>
          <p:nvPr/>
        </p:nvSpPr>
        <p:spPr>
          <a:xfrm>
            <a:off x="7034064" y="5180094"/>
            <a:ext cx="2020806" cy="1677906"/>
          </a:xfrm>
          <a:prstGeom prst="su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Sun 16"/>
          <p:cNvSpPr/>
          <p:nvPr/>
        </p:nvSpPr>
        <p:spPr>
          <a:xfrm>
            <a:off x="7046994" y="5178939"/>
            <a:ext cx="2020806" cy="1677906"/>
          </a:xfrm>
          <a:prstGeom prst="su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0" name="Picture 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0"/>
            <a:ext cx="4191001" cy="2219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86449"/>
            <a:ext cx="4343398" cy="2185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Content Placeholder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4343399" cy="2108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2818527"/>
            <a:ext cx="4191001" cy="200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10-Point Star 24"/>
          <p:cNvSpPr/>
          <p:nvPr/>
        </p:nvSpPr>
        <p:spPr>
          <a:xfrm>
            <a:off x="304800" y="2231315"/>
            <a:ext cx="395536" cy="432048"/>
          </a:xfrm>
          <a:prstGeom prst="star10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1</a:t>
            </a:r>
          </a:p>
        </p:txBody>
      </p:sp>
      <p:sp>
        <p:nvSpPr>
          <p:cNvPr id="26" name="10-Point Star 25"/>
          <p:cNvSpPr/>
          <p:nvPr/>
        </p:nvSpPr>
        <p:spPr>
          <a:xfrm>
            <a:off x="4704716" y="4825752"/>
            <a:ext cx="395536" cy="432048"/>
          </a:xfrm>
          <a:prstGeom prst="star10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4</a:t>
            </a:r>
          </a:p>
        </p:txBody>
      </p:sp>
      <p:sp>
        <p:nvSpPr>
          <p:cNvPr id="27" name="10-Point Star 26"/>
          <p:cNvSpPr/>
          <p:nvPr/>
        </p:nvSpPr>
        <p:spPr>
          <a:xfrm>
            <a:off x="4724399" y="2241348"/>
            <a:ext cx="395536" cy="432048"/>
          </a:xfrm>
          <a:prstGeom prst="star10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2</a:t>
            </a:r>
          </a:p>
        </p:txBody>
      </p:sp>
      <p:sp>
        <p:nvSpPr>
          <p:cNvPr id="28" name="10-Point Star 27"/>
          <p:cNvSpPr/>
          <p:nvPr/>
        </p:nvSpPr>
        <p:spPr>
          <a:xfrm>
            <a:off x="304800" y="5359152"/>
            <a:ext cx="395536" cy="432048"/>
          </a:xfrm>
          <a:prstGeom prst="star10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66800" y="2184258"/>
            <a:ext cx="2807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+mj-lt"/>
              </a:rPr>
              <a:t>Môi trường rừng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06691" y="2219980"/>
            <a:ext cx="282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+mj-lt"/>
              </a:rPr>
              <a:t>Môi trường nước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0709" y="5267980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+mj-lt"/>
              </a:rPr>
              <a:t>Môi trường làng quê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48182" y="4813763"/>
            <a:ext cx="294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+mj-lt"/>
              </a:rPr>
              <a:t>Môi trường đô thị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854</Words>
  <Application>Microsoft Office PowerPoint</Application>
  <PresentationFormat>On-screen Show (4:3)</PresentationFormat>
  <Paragraphs>122</Paragraphs>
  <Slides>29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Tahoma</vt:lpstr>
      <vt:lpstr>Times New Roman</vt:lpstr>
      <vt:lpstr>Verdana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</dc:title>
  <dc:creator>Administrator</dc:creator>
  <cp:lastModifiedBy>Administrator</cp:lastModifiedBy>
  <cp:revision>276</cp:revision>
  <dcterms:created xsi:type="dcterms:W3CDTF">2018-04-06T12:29:00Z</dcterms:created>
  <dcterms:modified xsi:type="dcterms:W3CDTF">2024-04-22T05:30:59Z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F5E9A7D80DB44F99BCCE2501AEF87CF3</vt:lpwstr>
  </property>
  <property fmtid="{D5CDD505-2E9C-101B-9397-08002B2CF9AE}" pid="3" name="KSOProductBuildVer">
    <vt:lpwstr>1033-11.2.0.11498</vt:lpwstr>
  </property>
</Properties>
</file>