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79" r:id="rId2"/>
    <p:sldId id="294" r:id="rId3"/>
    <p:sldId id="265" r:id="rId4"/>
    <p:sldId id="275" r:id="rId5"/>
    <p:sldId id="256" r:id="rId6"/>
    <p:sldId id="264" r:id="rId7"/>
    <p:sldId id="283" r:id="rId8"/>
    <p:sldId id="318" r:id="rId9"/>
    <p:sldId id="298" r:id="rId10"/>
    <p:sldId id="324" r:id="rId11"/>
    <p:sldId id="258" r:id="rId12"/>
    <p:sldId id="260" r:id="rId13"/>
    <p:sldId id="263" r:id="rId14"/>
    <p:sldId id="287" r:id="rId15"/>
    <p:sldId id="305" r:id="rId16"/>
    <p:sldId id="321" r:id="rId17"/>
    <p:sldId id="322" r:id="rId18"/>
    <p:sldId id="323" r:id="rId19"/>
    <p:sldId id="308" r:id="rId20"/>
    <p:sldId id="311" r:id="rId21"/>
    <p:sldId id="314" r:id="rId22"/>
    <p:sldId id="315" r:id="rId23"/>
  </p:sldIdLst>
  <p:sldSz cx="9144000" cy="5143500" type="screen16x9"/>
  <p:notesSz cx="6858000" cy="9144000"/>
  <p:embeddedFontLst>
    <p:embeddedFont>
      <p:font typeface="Gwendolyn" panose="020B0604020202020204" charset="0"/>
      <p:regular r:id="rId25"/>
      <p:bold r:id="rId26"/>
    </p:embeddedFont>
    <p:embeddedFont>
      <p:font typeface="Pattaya" panose="020B0604020202020204" charset="-34"/>
      <p:regular r:id="rId27"/>
    </p:embeddedFont>
    <p:embeddedFont>
      <p:font typeface="Cairo" panose="020B0604020202020204" charset="-78"/>
      <p:regular r:id="rId28"/>
      <p:bold r:id="rId29"/>
    </p:embeddedFont>
    <p:embeddedFont>
      <p:font typeface="Oxygen" panose="020B0604020202020204" charset="0"/>
      <p:regular r:id="rId30"/>
      <p:bold r:id="rId31"/>
    </p:embeddedFont>
    <p:embeddedFont>
      <p:font typeface="宋体" panose="02010600030101010101" pitchFamily="2" charset="-12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3366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0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90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56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18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95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50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8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FEAA-25F5-41BB-8F82-7D4ECAEFE78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735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39CF-B0EF-41B8-B547-19B153E5A52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0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62" r:id="rId5"/>
    <p:sldLayoutId id="2147483666" r:id="rId6"/>
    <p:sldLayoutId id="2147483674" r:id="rId7"/>
    <p:sldLayoutId id="2147483675" r:id="rId8"/>
    <p:sldLayoutId id="2147483676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10474" y="703137"/>
            <a:ext cx="6446342" cy="7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471" tIns="36736" rIns="73471" bIns="36736">
            <a:spAutoFit/>
          </a:bodyPr>
          <a:lstStyle>
            <a:lvl1pPr defTabSz="130683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355" indent="-409575" defTabSz="130683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855" indent="-327025" defTabSz="130683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83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780" indent="-325755" defTabSz="130683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9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31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3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5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endParaRPr lang="en-US" altLang="en-US" sz="21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6" descr="DSC_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290" r="8333" b="9677"/>
          <a:stretch>
            <a:fillRect/>
          </a:stretch>
        </p:blipFill>
        <p:spPr bwMode="auto">
          <a:xfrm>
            <a:off x="462337" y="1457749"/>
            <a:ext cx="8342616" cy="3384407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9770" y="56806"/>
            <a:ext cx="65277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TIỂU HỌC ÁI MỘ 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Text Box 2">
            <a:extLst>
              <a:ext uri="{FF2B5EF4-FFF2-40B4-BE49-F238E27FC236}">
                <a16:creationId xmlns:a16="http://schemas.microsoft.com/office/drawing/2014/main" xmlns="" id="{32CDB405-AA30-48C7-9230-871B5A2E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99" y="1244080"/>
            <a:ext cx="3602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viết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altLang="en-US" sz="2800" b="1" dirty="0">
              <a:solidFill>
                <a:srgbClr val="66003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7" name="Text Box 3">
            <a:extLst>
              <a:ext uri="{FF2B5EF4-FFF2-40B4-BE49-F238E27FC236}">
                <a16:creationId xmlns:a16="http://schemas.microsoft.com/office/drawing/2014/main" xmlns="" id="{387A19A2-1DCC-4D6F-BEB5-C5FB37E0E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044" y="1950675"/>
            <a:ext cx="40639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57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  <p:bldP spid="136" grpId="0"/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2EE6E5-E9E6-4AC3-BA7B-2C0C4137C7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43"/>
            <a:ext cx="6172200" cy="651272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F3300"/>
                </a:solidFill>
              </a:rPr>
              <a:t>Bài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tập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4057650"/>
            <a:ext cx="6172200" cy="9501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100" b="1">
                <a:solidFill>
                  <a:srgbClr val="FF3300"/>
                </a:solidFill>
              </a:rPr>
              <a:t>2. Tìm những cụm từ chỉ các huân chương, danh hiệu và giải thưởng trong bài văn sau. Nhận xét về cách viết các cụm từ đó</a:t>
            </a:r>
            <a:r>
              <a:rPr lang="en-US" sz="21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4100" name="il_fi" descr="Phamngocth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3275" y="408385"/>
            <a:ext cx="24193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28589" y="3373041"/>
            <a:ext cx="28761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PHẠM NGỌC THẠCH</a:t>
            </a:r>
          </a:p>
          <a:p>
            <a:pPr algn="ctr"/>
            <a:r>
              <a:rPr lang="en-US" sz="2100" b="1">
                <a:solidFill>
                  <a:srgbClr val="0000FF"/>
                </a:solidFill>
              </a:rPr>
              <a:t>(1909 – 1968)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5A2136-62A1-4286-9327-84A291996A52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r>
              <a:rPr lang="en-US" sz="1500"/>
              <a:t/>
            </a:r>
            <a:br>
              <a:rPr lang="en-US" sz="1500"/>
            </a:br>
            <a:endParaRPr lang="en-US" sz="15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82503" y="612700"/>
            <a:ext cx="65722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 err="1">
                <a:solidFill>
                  <a:srgbClr val="FF3300"/>
                </a:solidFill>
              </a:rPr>
              <a:t>Gắn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bó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với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miền</a:t>
            </a:r>
            <a:r>
              <a:rPr lang="en-US" sz="1800" b="1" dirty="0">
                <a:solidFill>
                  <a:srgbClr val="FF3300"/>
                </a:solidFill>
              </a:rPr>
              <a:t> Nam</a:t>
            </a:r>
          </a:p>
          <a:p>
            <a:r>
              <a:rPr lang="en-US" sz="1800" dirty="0">
                <a:solidFill>
                  <a:schemeClr val="tx2"/>
                </a:solidFill>
              </a:rPr>
              <a:t>  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7-11-1968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362C5A-4000-411E-BD40-6C59B7985709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00051"/>
            <a:ext cx="6858000" cy="3394472"/>
          </a:xfrm>
        </p:spPr>
        <p:txBody>
          <a:bodyPr/>
          <a:lstStyle/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Theo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C06191-608A-41E4-9945-E84B598261A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huân</a:t>
            </a:r>
            <a:r>
              <a:rPr lang="en-US" sz="1800" dirty="0"/>
              <a:t> </a:t>
            </a:r>
            <a:r>
              <a:rPr lang="en-US" sz="1800" dirty="0" err="1"/>
              <a:t>chương</a:t>
            </a:r>
            <a:r>
              <a:rPr lang="en-US" sz="1800" dirty="0"/>
              <a:t> : </a:t>
            </a:r>
            <a:r>
              <a:rPr lang="en-US" sz="1800" dirty="0" err="1"/>
              <a:t>Huân</a:t>
            </a:r>
            <a:r>
              <a:rPr lang="en-US" sz="1800" dirty="0"/>
              <a:t> </a:t>
            </a:r>
            <a:r>
              <a:rPr lang="en-US" sz="1800" dirty="0" err="1"/>
              <a:t>chương</a:t>
            </a:r>
            <a:r>
              <a:rPr lang="en-US" sz="1800" dirty="0"/>
              <a:t>  </a:t>
            </a:r>
            <a:r>
              <a:rPr lang="en-US" sz="1800" dirty="0" err="1"/>
              <a:t>Kháng</a:t>
            </a:r>
            <a:r>
              <a:rPr lang="en-US" sz="1800" dirty="0"/>
              <a:t> </a:t>
            </a:r>
            <a:r>
              <a:rPr lang="en-US" sz="1800" dirty="0" err="1"/>
              <a:t>chiến</a:t>
            </a:r>
            <a:r>
              <a:rPr lang="en-US" sz="1800" dirty="0"/>
              <a:t>, </a:t>
            </a:r>
          </a:p>
        </p:txBody>
      </p:sp>
      <p:pic>
        <p:nvPicPr>
          <p:cNvPr id="40969" name="Picture 9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485900" y="54769"/>
            <a:ext cx="617220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                             </a:t>
            </a:r>
            <a:r>
              <a:rPr lang="en-US" sz="1800" dirty="0" err="1">
                <a:solidFill>
                  <a:schemeClr val="tx2"/>
                </a:solidFill>
              </a:rPr>
              <a:t>Huân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chương</a:t>
            </a:r>
            <a:r>
              <a:rPr lang="en-US" sz="1800" dirty="0">
                <a:solidFill>
                  <a:schemeClr val="tx2"/>
                </a:solidFill>
              </a:rPr>
              <a:t>  Lao </a:t>
            </a:r>
            <a:r>
              <a:rPr lang="en-US" sz="1800" dirty="0" err="1">
                <a:solidFill>
                  <a:schemeClr val="tx2"/>
                </a:solidFill>
              </a:rPr>
              <a:t>động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  <a:br>
              <a:rPr lang="en-US" sz="1800" dirty="0">
                <a:solidFill>
                  <a:schemeClr val="tx2"/>
                </a:solidFill>
              </a:rPr>
            </a:b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0973" name="Picture 13" descr="photo_12995146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1485900" y="39766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chemeClr val="tx2"/>
                </a:solidFill>
              </a:rPr>
              <a:t>Chỉ danh hiệu : Anh hùng  Lao động.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Chỉ giải thưởng : Giải thưởng  Hồ Chí Minh</a:t>
            </a:r>
          </a:p>
        </p:txBody>
      </p:sp>
      <p:sp>
        <p:nvSpPr>
          <p:cNvPr id="4097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485900" y="1200150"/>
            <a:ext cx="6172200" cy="12001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huân</a:t>
            </a:r>
            <a:r>
              <a:rPr lang="en-US" b="1" dirty="0"/>
              <a:t> </a:t>
            </a:r>
            <a:r>
              <a:rPr lang="en-US" b="1" dirty="0" err="1"/>
              <a:t>chương</a:t>
            </a:r>
            <a:r>
              <a:rPr lang="en-US" b="1" dirty="0"/>
              <a:t>, </a:t>
            </a:r>
            <a:r>
              <a:rPr lang="en-US" b="1" dirty="0" err="1"/>
              <a:t>danh</a:t>
            </a:r>
            <a:r>
              <a:rPr lang="en-US" b="1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</a:t>
            </a:r>
            <a:r>
              <a:rPr lang="en-US" b="1" dirty="0" err="1"/>
              <a:t>thưởng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</a:t>
            </a:r>
            <a:r>
              <a:rPr lang="en-US" b="1" dirty="0" err="1"/>
              <a:t>phận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7" dur="1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70" grpId="0"/>
      <p:bldP spid="40974" grpId="0"/>
      <p:bldP spid="4097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14473"/>
            <a:ext cx="8915400" cy="32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1600000" y="440055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Huân ch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ơng kháng chiến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714500" y="4749466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cs typeface="Arial" panose="020B0604020202020204" pitchFamily="34" charset="0"/>
              </a:rPr>
              <a:t>    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Huân ch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ơng lao động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4" descr="photo_1299514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20441"/>
            <a:ext cx="8972550" cy="373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485900" y="44577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 dirty="0">
                <a:cs typeface="Arial" panose="020B0604020202020204" pitchFamily="34" charset="0"/>
              </a:rPr>
              <a:t>    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 descr="http://www.cienco4.vn/PublishingImages/2014-09/HuanChuongAnhHungLaoDong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1650"/>
            <a:ext cx="2634854" cy="21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longthohue.com.vn/upload/image/thanhtich/anhhung%20lao%20dong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931069"/>
            <a:ext cx="1678781" cy="20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 txBox="1">
            <a:spLocks noChangeArrowheads="1"/>
          </p:cNvSpPr>
          <p:nvPr/>
        </p:nvSpPr>
        <p:spPr bwMode="auto">
          <a:xfrm>
            <a:off x="1543050" y="40005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cs typeface="Arial" panose="020B0604020202020204" pitchFamily="34" charset="0"/>
              </a:rPr>
              <a:t>    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 th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ởng Hồ Chí Minh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5" descr="http://truyenthongkhoahoc.vn/upload_images/05-giai-thuong-231015-489(1)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4" y="388144"/>
            <a:ext cx="4073366" cy="352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://www.thuocvuonnha.com/Medias/Tac+pham/GS+Do+Tat+Loi+-+GTHCM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12909"/>
            <a:ext cx="4123849" cy="3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950" y="45720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huân chương : Huân chương</a:t>
            </a:r>
            <a:r>
              <a:rPr lang="en-US" altLang="en-US" sz="21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885950" y="1085850"/>
            <a:ext cx="6172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danh hiệu      : Anh hùng</a:t>
            </a:r>
            <a:r>
              <a:rPr lang="en-US" altLang="en-US" sz="21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eaLnBrk="1" hangingPunct="1"/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giải thưởng   : Giải thưởng Hồ Chí Minh</a:t>
            </a:r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769620" y="2286000"/>
            <a:ext cx="7002780" cy="12001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? Em có nhận xét gì về cách viết tên các huân chương, danh hiệu giải thưởng ở trên?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1026319" y="3371850"/>
            <a:ext cx="6746081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Tên các huân chương, danh hiệu, giải thưởng được viết hoa chữ cái đầu mỗi bộ phận tạo thành tên đó.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build="p"/>
      <p:bldP spid="60427" grpId="1" build="p"/>
      <p:bldP spid="604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3899468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Khởi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động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941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1450" y="914400"/>
            <a:ext cx="8525828" cy="3614738"/>
          </a:xfrm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l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457700" y="4774408"/>
            <a:ext cx="45148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KÌ TÍCH</a:t>
            </a:r>
            <a:endParaRPr lang="en-US" altLang="en-US" sz="1950" b="1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94" name="Group 34"/>
          <p:cNvGraphicFramePr>
            <a:graphicFrameLocks noGrp="1"/>
          </p:cNvGraphicFramePr>
          <p:nvPr>
            <p:ph/>
          </p:nvPr>
        </p:nvGraphicFramePr>
        <p:xfrm>
          <a:off x="571500" y="961549"/>
          <a:ext cx="7364730" cy="2595612"/>
        </p:xfrm>
        <a:graphic>
          <a:graphicData uri="http://schemas.openxmlformats.org/drawingml/2006/table">
            <a:tbl>
              <a:tblPr/>
              <a:tblGrid>
                <a:gridCol w="3682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2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01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lại danh hiệu cho đúng chính tả, dùng gạch chéo để tách các bộ phận tạo thành tên đó.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89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65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 mẹ Việt Nam anh hùng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686300" y="2135982"/>
            <a:ext cx="3086100" cy="55006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4699206" y="2914650"/>
            <a:ext cx="30861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mẹ  Việt Nam  Anh hùng </a:t>
            </a:r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 flipH="1">
            <a:off x="531495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4595" name="Line 36"/>
          <p:cNvSpPr>
            <a:spLocks noChangeShapeType="1"/>
          </p:cNvSpPr>
          <p:nvPr/>
        </p:nvSpPr>
        <p:spPr bwMode="auto">
          <a:xfrm flipH="1">
            <a:off x="5772150" y="531495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7" name="Line 37"/>
          <p:cNvSpPr>
            <a:spLocks noChangeShapeType="1"/>
          </p:cNvSpPr>
          <p:nvPr/>
        </p:nvSpPr>
        <p:spPr bwMode="auto">
          <a:xfrm flipH="1">
            <a:off x="651510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8" name="Line 38"/>
          <p:cNvSpPr>
            <a:spLocks noChangeShapeType="1"/>
          </p:cNvSpPr>
          <p:nvPr/>
        </p:nvSpPr>
        <p:spPr bwMode="auto">
          <a:xfrm flipH="1">
            <a:off x="6115050" y="5314950"/>
            <a:ext cx="110729" cy="2857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57150" y="4400550"/>
            <a:ext cx="7956233" cy="5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5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cách viết tên danh hiệu ở trên?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171450" y="4313873"/>
            <a:ext cx="8125778" cy="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danh hiệu được viết hoa chữ cái đầu mỗi bộ phận tạo thành tên đó.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5602" y="2114551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 -0.06381 L 0.06493 -0.652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9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0833 L -0.10539 -0.472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24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1873 L -0.01528 -0.47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2" grpId="0" animBg="1"/>
      <p:bldP spid="66593" grpId="0" animBg="1"/>
      <p:bldP spid="66599" grpId="0" build="p"/>
      <p:bldP spid="66599" grpId="1" build="p"/>
      <p:bldP spid="6660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3429000" y="280988"/>
            <a:ext cx="21145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57250" y="1314450"/>
            <a:ext cx="74837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7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Nam?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8" name="Text Box 28">
            <a:extLst>
              <a:ext uri="{FF2B5EF4-FFF2-40B4-BE49-F238E27FC236}">
                <a16:creationId xmlns:a16="http://schemas.microsoft.com/office/drawing/2014/main" xmlns="" id="{DA3DF5BD-317A-4005-9774-E5B6A925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6" y="2159707"/>
            <a:ext cx="7174983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2360781" y="206668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Đất</a:t>
            </a:r>
            <a:r>
              <a:rPr lang="en-US" sz="88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</a:t>
            </a:r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nước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wendolyn" pitchFamily="2" charset="0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750408" y="1068138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5613" y="2146518"/>
            <a:ext cx="6235236" cy="850464"/>
            <a:chOff x="325510" y="957988"/>
            <a:chExt cx="8910586" cy="11312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86294" y="967626"/>
              <a:ext cx="8349802" cy="1121648"/>
              <a:chOff x="2209800" y="968421"/>
              <a:chExt cx="9656618" cy="127601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498990" y="96842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bài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Đất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nước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64719" y="3285994"/>
            <a:ext cx="9033281" cy="1107951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những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cụm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từ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chỉ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huân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chương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,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danh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hiệu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thưởng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CCFC406E-22E9-4FB1-84A0-5C59994A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328" y="590108"/>
            <a:ext cx="533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phấp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phới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ngả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ngát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ta,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khuất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rì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rầm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9C8648-D1A5-4781-AB92-9066C9391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00" y="118519"/>
            <a:ext cx="419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028701" y="1085850"/>
            <a:ext cx="7801451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28701" y="2443717"/>
            <a:ext cx="7546181" cy="124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do.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ldLvl="0" animBg="1"/>
      <p:bldP spid="7270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1"/>
          <p:cNvSpPr txBox="1">
            <a:spLocks noChangeArrowheads="1"/>
          </p:cNvSpPr>
          <p:nvPr/>
        </p:nvSpPr>
        <p:spPr bwMode="auto">
          <a:xfrm>
            <a:off x="302895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bát ngát</a:t>
            </a:r>
          </a:p>
        </p:txBody>
      </p:sp>
      <p:sp>
        <p:nvSpPr>
          <p:cNvPr id="49156" name="TextBox 11"/>
          <p:cNvSpPr txBox="1">
            <a:spLocks noChangeArrowheads="1"/>
          </p:cNvSpPr>
          <p:nvPr/>
        </p:nvSpPr>
        <p:spPr bwMode="auto">
          <a:xfrm>
            <a:off x="3107531" y="1709738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</a:p>
        </p:txBody>
      </p:sp>
      <p:sp>
        <p:nvSpPr>
          <p:cNvPr id="49157" name="TextBox 11"/>
          <p:cNvSpPr txBox="1">
            <a:spLocks noChangeArrowheads="1"/>
          </p:cNvSpPr>
          <p:nvPr/>
        </p:nvSpPr>
        <p:spPr bwMode="auto">
          <a:xfrm>
            <a:off x="3113485" y="1153716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phấp phới</a:t>
            </a:r>
          </a:p>
        </p:txBody>
      </p:sp>
      <p:pic>
        <p:nvPicPr>
          <p:cNvPr id="6149" name="Picture 9" descr="MC9002654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14950" y="2888457"/>
            <a:ext cx="2525316" cy="225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400050" y="742950"/>
            <a:ext cx="3600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72" name="TextBox 11"/>
          <p:cNvSpPr txBox="1">
            <a:spLocks noChangeArrowheads="1"/>
          </p:cNvSpPr>
          <p:nvPr/>
        </p:nvSpPr>
        <p:spPr bwMode="auto">
          <a:xfrm>
            <a:off x="628650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</a:rPr>
              <a:t> ngá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9173" name="TextBox 11"/>
          <p:cNvSpPr txBox="1">
            <a:spLocks noChangeArrowheads="1"/>
          </p:cNvSpPr>
          <p:nvPr/>
        </p:nvSpPr>
        <p:spPr bwMode="auto">
          <a:xfrm>
            <a:off x="6376987" y="17145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</a:p>
        </p:txBody>
      </p:sp>
      <p:sp>
        <p:nvSpPr>
          <p:cNvPr id="49174" name="TextBox 11"/>
          <p:cNvSpPr txBox="1">
            <a:spLocks noChangeArrowheads="1"/>
          </p:cNvSpPr>
          <p:nvPr/>
        </p:nvSpPr>
        <p:spPr bwMode="auto">
          <a:xfrm>
            <a:off x="6400800" y="11430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phới</a:t>
            </a:r>
          </a:p>
        </p:txBody>
      </p:sp>
      <p:sp>
        <p:nvSpPr>
          <p:cNvPr id="49175" name="TextBox 11"/>
          <p:cNvSpPr txBox="1">
            <a:spLocks noChangeArrowheads="1"/>
          </p:cNvSpPr>
          <p:nvPr/>
        </p:nvSpPr>
        <p:spPr bwMode="auto">
          <a:xfrm>
            <a:off x="5004197" y="1668066"/>
            <a:ext cx="857250" cy="484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55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28700" y="3086100"/>
            <a:ext cx="58864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/>
      <p:bldP spid="49157" grpId="0"/>
      <p:bldP spid="49172" grpId="0"/>
      <p:bldP spid="49173" grpId="0"/>
      <p:bldP spid="49174" grpId="0"/>
      <p:bldP spid="49175" grpId="0" bldLvl="0" animBg="1"/>
      <p:bldP spid="51203" grpId="0" bldLvl="0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797</Words>
  <Application>Microsoft Office PowerPoint</Application>
  <PresentationFormat>On-screen Show (16:9)</PresentationFormat>
  <Paragraphs>69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Gwendolyn</vt:lpstr>
      <vt:lpstr>Pattaya</vt:lpstr>
      <vt:lpstr>隶书</vt:lpstr>
      <vt:lpstr>Cairo</vt:lpstr>
      <vt:lpstr>Times New Roman</vt:lpstr>
      <vt:lpstr>Wingdings</vt:lpstr>
      <vt:lpstr>Arial</vt:lpstr>
      <vt:lpstr>Oxygen</vt:lpstr>
      <vt:lpstr>黑体</vt:lpstr>
      <vt:lpstr>宋体</vt:lpstr>
      <vt:lpstr>Social Issues Thesis: Climate Change by Slidesgo</vt:lpstr>
      <vt:lpstr>PowerPoint Presentation</vt:lpstr>
      <vt:lpstr>Khởi động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Bài tập</vt:lpstr>
      <vt:lpstr>       </vt:lpstr>
      <vt:lpstr>    Sinh thời, ông được Đảng và nhà nước phong tặng danh hiệu Anh hùng Lao động và các phần thưởng cao quý : Huân chương Kháng chiến, Huân chương Lao động. Sau khi mất, ông được truy tặng Giải thưởng Hồ Chí Minh.                                                                     Theo Từ điển nhân vật lịch sử Việt Nam</vt:lpstr>
      <vt:lpstr>Chỉ huân chương : Huân chương  Kháng chiến, </vt:lpstr>
      <vt:lpstr>PowerPoint Presentation</vt:lpstr>
      <vt:lpstr>PowerPoint Presentation</vt:lpstr>
      <vt:lpstr>PowerPoint Presentation</vt:lpstr>
      <vt:lpstr>PowerPoint Presentation</vt:lpstr>
      <vt:lpstr>Chỉ huân chương : Huân chương kháng chiến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Dell</cp:lastModifiedBy>
  <cp:revision>114</cp:revision>
  <dcterms:modified xsi:type="dcterms:W3CDTF">2022-04-01T01:41:40Z</dcterms:modified>
</cp:coreProperties>
</file>