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68" r:id="rId4"/>
  </p:sldMasterIdLst>
  <p:notesMasterIdLst>
    <p:notesMasterId r:id="rId25"/>
  </p:notesMasterIdLst>
  <p:sldIdLst>
    <p:sldId id="286" r:id="rId5"/>
    <p:sldId id="284" r:id="rId6"/>
    <p:sldId id="277" r:id="rId7"/>
    <p:sldId id="285" r:id="rId8"/>
    <p:sldId id="262" r:id="rId9"/>
    <p:sldId id="280" r:id="rId10"/>
    <p:sldId id="263" r:id="rId11"/>
    <p:sldId id="269" r:id="rId12"/>
    <p:sldId id="278" r:id="rId13"/>
    <p:sldId id="279" r:id="rId14"/>
    <p:sldId id="259" r:id="rId15"/>
    <p:sldId id="267" r:id="rId16"/>
    <p:sldId id="268" r:id="rId17"/>
    <p:sldId id="261" r:id="rId18"/>
    <p:sldId id="271" r:id="rId19"/>
    <p:sldId id="272" r:id="rId20"/>
    <p:sldId id="273" r:id="rId21"/>
    <p:sldId id="274" r:id="rId22"/>
    <p:sldId id="275" r:id="rId23"/>
    <p:sldId id="264" r:id="rId24"/>
  </p:sldIdLst>
  <p:sldSz cx="12192000" cy="6858000"/>
  <p:notesSz cx="6858000" cy="9144000"/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778" autoAdjust="0"/>
  </p:normalViewPr>
  <p:slideViewPr>
    <p:cSldViewPr snapToGrid="0">
      <p:cViewPr varScale="1">
        <p:scale>
          <a:sx n="61" d="100"/>
          <a:sy n="61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C32B8-D064-46F1-9E90-58428C94277A}" type="datetimeFigureOut">
              <a:rPr lang="vi-VN" smtClean="0"/>
              <a:t>02/04/2024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BB19-843A-4BE1-90D3-C2770FA0D9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035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23A89-0A04-4585-A6B3-E693D421C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1E33-AA6D-4F52-9BED-A02CFD3D0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0D05-6520-475D-900D-B86A4CB8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CB0D-21B1-430E-9E0D-099BB1BB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1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563-F15C-4B41-8659-F3D217C4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2964-8674-4068-A962-3A055E1D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AFB-4C1C-4C6F-8DFF-0CB87F7F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2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9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7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4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2A3A-B10B-4FB2-8407-90F23FB0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F64D-9580-4B9C-A93F-91A9448A6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9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90CA-7D78-49FB-B362-A82EECEB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0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3AC9-51DD-4698-8441-5D37CA7A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8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36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9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98D4-E474-4BCF-9C4C-EFF015ABB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2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1AA-CCC8-4AC9-ABB0-743F053A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91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1784-9CDD-4512-BF39-E53F4BF32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2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B218-AD79-4D56-B5CD-24EAFECF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7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35D3-3315-437D-A2FF-40C95342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19E1-ED0A-4931-BE75-6A3F009FA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7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874A-27C8-4DC8-868F-1F9624B7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6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1B29-498A-411B-ADFA-B4164FB4E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1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5E17-B45C-4F8A-B7E0-5800DC30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39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53C1-E4C0-4090-AB72-7C8BB64A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5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1DA0-8936-4B78-B9BD-E2647EF7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7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74E0-7AC4-4EEE-9F7E-DD12FF63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5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1FE3-C3A8-427A-A10C-D98BBA3C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CA91-D74D-4AE1-9503-66692182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A4E1-C295-41B5-9B8D-DA187B32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5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1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7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0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3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4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3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7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72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9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4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8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6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8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3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E3B2-0810-4321-90AE-A8816FA4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9888-2053-4A1F-9F2F-B392F373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679F-7296-4A54-985C-6A330A85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2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D882-B594-41D1-9883-39D914F16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1659C-D5A6-47C5-971C-C9CA50B0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85" r:id="rId3"/>
    <p:sldLayoutId id="2147483760" r:id="rId4"/>
    <p:sldLayoutId id="214748375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C25E6B-8A20-442F-A7A8-86088750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64" r:id="rId2"/>
    <p:sldLayoutId id="2147483734" r:id="rId3"/>
    <p:sldLayoutId id="2147483674" r:id="rId4"/>
    <p:sldLayoutId id="2147483765" r:id="rId5"/>
    <p:sldLayoutId id="214748376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67" r:id="rId12"/>
    <p:sldLayoutId id="2147483766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45AB58-31EA-4A9A-BB1E-86CFBBE5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4" r:id="rId8"/>
    <p:sldLayoutId id="2147483783" r:id="rId9"/>
    <p:sldLayoutId id="2147483782" r:id="rId10"/>
    <p:sldLayoutId id="2147483781" r:id="rId11"/>
    <p:sldLayoutId id="2147483780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0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1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2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3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4.wav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E:\TU%20LIEU\nhac\tuoi_than_tien.mid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9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30.gif"/><Relationship Id="rId7" Type="http://schemas.openxmlformats.org/officeDocument/2006/relationships/slide" Target="slide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1406">
            <a:off x="-2383080" y="-719328"/>
            <a:ext cx="4876800" cy="1438656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6ACE654-85B0-4FE8-99EC-0735BC81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3116" y="3544096"/>
            <a:ext cx="12438231" cy="5145423"/>
          </a:xfrm>
          <a:prstGeom prst="rect">
            <a:avLst/>
          </a:prstGeom>
        </p:spPr>
      </p:pic>
      <p:sp>
        <p:nvSpPr>
          <p:cNvPr id="20" name="WordArt 7">
            <a:extLst>
              <a:ext uri="{FF2B5EF4-FFF2-40B4-BE49-F238E27FC236}">
                <a16:creationId xmlns:a16="http://schemas.microsoft.com/office/drawing/2014/main" id="{031AFB8C-3E4D-4291-ADDE-B862BA5E34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3456" y="1661246"/>
            <a:ext cx="508067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- 5</a:t>
            </a:r>
            <a:endParaRPr kumimoji="0" lang="vi-VN" sz="36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9B5940-13AD-4D79-B5DE-0BCB85F0865F}"/>
              </a:ext>
            </a:extLst>
          </p:cNvPr>
          <p:cNvSpPr/>
          <p:nvPr/>
        </p:nvSpPr>
        <p:spPr>
          <a:xfrm>
            <a:off x="1587354" y="2991893"/>
            <a:ext cx="78273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ÔN TẬP VỀ SỐ THẬP PHÂN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(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tiếp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theo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)-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trang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 151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E9C8F42-218F-470A-AF5D-1BB1E4156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4219016" y="5277853"/>
            <a:ext cx="1446265" cy="251524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FE699FE-5533-4119-81D1-6AFB5E108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10678" y="5277853"/>
            <a:ext cx="1446265" cy="251524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82E6062-F58A-469D-904F-DA3469E1A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8491018" y="5216618"/>
            <a:ext cx="1446265" cy="251524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FB65E3E-8EB3-4208-9392-C8692A5B10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1329">
            <a:off x="-114920" y="6655974"/>
            <a:ext cx="908878" cy="158065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C91709D-5578-41E2-9432-F444DF1787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6934116" y="5566220"/>
            <a:ext cx="1258984" cy="218953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07CC6CF-4479-45D0-8833-324C0DF3CF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2725778" y="5566220"/>
            <a:ext cx="1258984" cy="218953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217EAFD-90C9-496C-99F5-5477FC9C46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11206117" y="5504985"/>
            <a:ext cx="1258984" cy="218953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2AAE586-4E4F-4DF4-9E99-219933FB12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90568">
            <a:off x="11877130" y="6441701"/>
            <a:ext cx="908878" cy="15806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76DD0A0-6948-48C3-A798-4F98F23763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94279">
            <a:off x="5682326" y="5593037"/>
            <a:ext cx="2186369" cy="30366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D528814-6902-41BB-A8BE-BBDB87229E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8078">
            <a:off x="1156424" y="4518437"/>
            <a:ext cx="2186369" cy="303662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E962430-7A07-4690-BF8F-79A894D167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8078">
            <a:off x="9751156" y="4518437"/>
            <a:ext cx="2186369" cy="30366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D50FE5D-A040-4AEF-A161-11D401BAB9C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4802022" y="4867903"/>
            <a:ext cx="1580759" cy="277326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471C102-ADD7-41B6-8F5E-1C9E08CF5A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724495" y="5661198"/>
            <a:ext cx="1580759" cy="277326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10013DC-A536-48B8-BD23-FD10122C82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9151030" y="5732428"/>
            <a:ext cx="1580759" cy="2773261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9AFD867F-0C6F-427B-87CF-84ECF580295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827777">
            <a:off x="10158993" y="-15234"/>
            <a:ext cx="2061477" cy="20955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9001" y="313983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TRƯỜNG TIỂU HỌC ÁI MỘ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7925" y="4956462"/>
            <a:ext cx="4257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Giáo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viên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>
                <a:solidFill>
                  <a:srgbClr val="FF0000"/>
                </a:solidFill>
              </a:rPr>
              <a:t>: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 Sáu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0906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063751" y="476250"/>
            <a:ext cx="92811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3: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Viết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các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vi-VN" sz="3200" dirty="0">
                <a:solidFill>
                  <a:srgbClr val="333399"/>
                </a:solidFill>
                <a:latin typeface="Arial" charset="0"/>
              </a:rPr>
              <a:t>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o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d</a:t>
            </a:r>
            <a:r>
              <a:rPr lang="vi-VN" sz="3200" dirty="0">
                <a:solidFill>
                  <a:srgbClr val="333399"/>
                </a:solidFill>
                <a:latin typeface="Arial" charset="0"/>
              </a:rPr>
              <a:t>ư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ới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dạng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thập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: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886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380458" y="1246188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3" name="Object 17"/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3" name="Object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giờ =</a:t>
              </a:r>
            </a:p>
          </p:txBody>
        </p:sp>
      </p:grp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3717926" y="1427640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0,5 giờ 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961028" y="1308680"/>
            <a:ext cx="1714500" cy="1143000"/>
            <a:chOff x="897" y="1713"/>
            <a:chExt cx="1080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2" name="Object 33"/>
                <p:cNvSpPr txBox="1"/>
                <p:nvPr/>
              </p:nvSpPr>
              <p:spPr bwMode="auto">
                <a:xfrm>
                  <a:off x="897" y="1713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2" name="Object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7" y="1713"/>
                  <a:ext cx="499" cy="7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7" name="Text Box 34"/>
            <p:cNvSpPr txBox="1">
              <a:spLocks noChangeArrowheads="1"/>
            </p:cNvSpPr>
            <p:nvPr/>
          </p:nvSpPr>
          <p:spPr bwMode="auto">
            <a:xfrm>
              <a:off x="1071" y="1843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m =</a:t>
              </a:r>
            </a:p>
          </p:txBody>
        </p:sp>
      </p:grp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8029417" y="1493131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3,5 m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908640" y="4824903"/>
            <a:ext cx="1766888" cy="1143000"/>
            <a:chOff x="904" y="2455"/>
            <a:chExt cx="1113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1" name="Object 36"/>
                <p:cNvSpPr txBox="1"/>
                <p:nvPr/>
              </p:nvSpPr>
              <p:spPr bwMode="auto">
                <a:xfrm>
                  <a:off x="904" y="2455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1" name="Object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" y="2455"/>
                  <a:ext cx="499" cy="7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6" name="Text Box 37"/>
            <p:cNvSpPr txBox="1">
              <a:spLocks noChangeArrowheads="1"/>
            </p:cNvSpPr>
            <p:nvPr/>
          </p:nvSpPr>
          <p:spPr bwMode="auto">
            <a:xfrm>
              <a:off x="1111" y="2568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kg =</a:t>
              </a:r>
            </a:p>
          </p:txBody>
        </p:sp>
      </p:grp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8209399" y="4961094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0,4 kg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426836" y="4789487"/>
            <a:ext cx="2197100" cy="1143000"/>
            <a:chOff x="739" y="3210"/>
            <a:chExt cx="1384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0" name="Object 39"/>
                <p:cNvSpPr txBox="1"/>
                <p:nvPr/>
              </p:nvSpPr>
              <p:spPr bwMode="auto">
                <a:xfrm>
                  <a:off x="739" y="3210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0" name="Object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9" y="3210"/>
                  <a:ext cx="499" cy="7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5" name="Text Box 40"/>
            <p:cNvSpPr txBox="1">
              <a:spLocks noChangeArrowheads="1"/>
            </p:cNvSpPr>
            <p:nvPr/>
          </p:nvSpPr>
          <p:spPr bwMode="auto">
            <a:xfrm>
              <a:off x="989" y="3347"/>
              <a:ext cx="11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phút =</a:t>
              </a:r>
            </a:p>
          </p:txBody>
        </p:sp>
      </p:grp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4150521" y="5017454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0,25 phút</a:t>
            </a:r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EF808BBB-D083-42C8-9F12-3191EFD5FC4A}"/>
              </a:ext>
            </a:extLst>
          </p:cNvPr>
          <p:cNvGrpSpPr>
            <a:grpSpLocks/>
          </p:cNvGrpSpPr>
          <p:nvPr/>
        </p:nvGrpSpPr>
        <p:grpSpPr bwMode="auto">
          <a:xfrm>
            <a:off x="2409216" y="2857500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17">
                  <a:extLst>
                    <a:ext uri="{FF2B5EF4-FFF2-40B4-BE49-F238E27FC236}">
                      <a16:creationId xmlns:a16="http://schemas.microsoft.com/office/drawing/2014/main" id="{E91CC9E6-6B13-4B3D-B62C-1768B4932BB4}"/>
                    </a:ext>
                  </a:extLst>
                </p:cNvPr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9" name="Object 17">
                  <a:extLst>
                    <a:ext uri="{FF2B5EF4-FFF2-40B4-BE49-F238E27FC236}">
                      <a16:creationId xmlns:a16="http://schemas.microsoft.com/office/drawing/2014/main" id="{E91CC9E6-6B13-4B3D-B62C-1768B4932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 Box 18">
              <a:extLst>
                <a:ext uri="{FF2B5EF4-FFF2-40B4-BE49-F238E27FC236}">
                  <a16:creationId xmlns:a16="http://schemas.microsoft.com/office/drawing/2014/main" id="{CE406BE6-3FF8-44E7-8642-2CBA03B5C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giờ =</a:t>
              </a:r>
            </a:p>
          </p:txBody>
        </p:sp>
      </p:grpSp>
      <p:grpSp>
        <p:nvGrpSpPr>
          <p:cNvPr id="31" name="Group 42">
            <a:extLst>
              <a:ext uri="{FF2B5EF4-FFF2-40B4-BE49-F238E27FC236}">
                <a16:creationId xmlns:a16="http://schemas.microsoft.com/office/drawing/2014/main" id="{0CA2130E-14B8-4CC6-9451-296CC44BE311}"/>
              </a:ext>
            </a:extLst>
          </p:cNvPr>
          <p:cNvGrpSpPr>
            <a:grpSpLocks/>
          </p:cNvGrpSpPr>
          <p:nvPr/>
        </p:nvGrpSpPr>
        <p:grpSpPr bwMode="auto">
          <a:xfrm>
            <a:off x="6815772" y="2927788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bject 17">
                  <a:extLst>
                    <a:ext uri="{FF2B5EF4-FFF2-40B4-BE49-F238E27FC236}">
                      <a16:creationId xmlns:a16="http://schemas.microsoft.com/office/drawing/2014/main" id="{19DAE24F-9470-457A-9982-65CB3A402F92}"/>
                    </a:ext>
                  </a:extLst>
                </p:cNvPr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32" name="Object 17">
                  <a:extLst>
                    <a:ext uri="{FF2B5EF4-FFF2-40B4-BE49-F238E27FC236}">
                      <a16:creationId xmlns:a16="http://schemas.microsoft.com/office/drawing/2014/main" id="{19DAE24F-9470-457A-9982-65CB3A402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18">
              <a:extLst>
                <a:ext uri="{FF2B5EF4-FFF2-40B4-BE49-F238E27FC236}">
                  <a16:creationId xmlns:a16="http://schemas.microsoft.com/office/drawing/2014/main" id="{6C5A7883-B7E6-4A5B-B0B6-560F2CA2B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 km =</a:t>
              </a:r>
            </a:p>
          </p:txBody>
        </p: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id="{DC7B7E2F-644B-41D7-8A65-12E4DA5B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3038952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0,75 giờ </a:t>
            </a: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07A67E53-6F09-4BE0-8EBD-5C8E3344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599" y="3143989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0,3 km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44" grpId="0"/>
      <p:bldP spid="38947" grpId="0"/>
      <p:bldP spid="38950" grpId="0"/>
      <p:bldP spid="3895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chọn quất trưng trong nhà dịp Tết">
            <a:extLst>
              <a:ext uri="{FF2B5EF4-FFF2-40B4-BE49-F238E27FC236}">
                <a16:creationId xmlns:a16="http://schemas.microsoft.com/office/drawing/2014/main" id="{C2CBBA7B-F088-44E1-8DCC-D05580C6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eo">
            <a:hlinkClick r:id="rId3" action="ppaction://hlinksldjump"/>
            <a:extLst>
              <a:ext uri="{FF2B5EF4-FFF2-40B4-BE49-F238E27FC236}">
                <a16:creationId xmlns:a16="http://schemas.microsoft.com/office/drawing/2014/main" id="{A1D6AC19-F705-4AEE-AE8A-78C058A67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2853" y="388493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2" descr="Picture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1" y="1125538"/>
            <a:ext cx="9874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reeform 25"/>
          <p:cNvSpPr>
            <a:spLocks/>
          </p:cNvSpPr>
          <p:nvPr/>
        </p:nvSpPr>
        <p:spPr bwMode="auto">
          <a:xfrm>
            <a:off x="8040689" y="3573463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2" name="Freeform 2"/>
          <p:cNvSpPr>
            <a:spLocks/>
          </p:cNvSpPr>
          <p:nvPr/>
        </p:nvSpPr>
        <p:spPr bwMode="auto">
          <a:xfrm>
            <a:off x="2566989" y="350043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Freeform 4"/>
          <p:cNvSpPr>
            <a:spLocks/>
          </p:cNvSpPr>
          <p:nvPr/>
        </p:nvSpPr>
        <p:spPr bwMode="auto">
          <a:xfrm>
            <a:off x="1271588" y="476251"/>
            <a:ext cx="4729163" cy="3922713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8466 w 3523"/>
              <a:gd name="T7" fmla="*/ 2147483647 h 2471"/>
              <a:gd name="T8" fmla="*/ 845116161 w 3523"/>
              <a:gd name="T9" fmla="*/ 2147483647 h 2471"/>
              <a:gd name="T10" fmla="*/ 796463383 w 3523"/>
              <a:gd name="T11" fmla="*/ 2147483647 h 2471"/>
              <a:gd name="T12" fmla="*/ 724384945 w 3523"/>
              <a:gd name="T13" fmla="*/ 2147483647 h 2471"/>
              <a:gd name="T14" fmla="*/ 675732000 w 3523"/>
              <a:gd name="T15" fmla="*/ 2147483647 h 2471"/>
              <a:gd name="T16" fmla="*/ 434270911 w 3523"/>
              <a:gd name="T17" fmla="*/ 2147483647 h 2471"/>
              <a:gd name="T18" fmla="*/ 362192473 w 3523"/>
              <a:gd name="T19" fmla="*/ 2147483647 h 2471"/>
              <a:gd name="T20" fmla="*/ 264886833 w 3523"/>
              <a:gd name="T21" fmla="*/ 2147483647 h 2471"/>
              <a:gd name="T22" fmla="*/ 169384036 w 3523"/>
              <a:gd name="T23" fmla="*/ 2147483647 h 2471"/>
              <a:gd name="T24" fmla="*/ 0 w 3523"/>
              <a:gd name="T25" fmla="*/ 2147483647 h 2471"/>
              <a:gd name="T26" fmla="*/ 144155575 w 3523"/>
              <a:gd name="T27" fmla="*/ 2147483647 h 2471"/>
              <a:gd name="T28" fmla="*/ 290113951 w 3523"/>
              <a:gd name="T29" fmla="*/ 2147483647 h 2471"/>
              <a:gd name="T30" fmla="*/ 338766729 w 3523"/>
              <a:gd name="T31" fmla="*/ 2147483647 h 2471"/>
              <a:gd name="T32" fmla="*/ 482923689 w 3523"/>
              <a:gd name="T33" fmla="*/ 2147483647 h 2471"/>
              <a:gd name="T34" fmla="*/ 555000784 w 3523"/>
              <a:gd name="T35" fmla="*/ 2147483647 h 2471"/>
              <a:gd name="T36" fmla="*/ 652306340 w 3523"/>
              <a:gd name="T37" fmla="*/ 2147483647 h 2471"/>
              <a:gd name="T38" fmla="*/ 1207308466 w 3523"/>
              <a:gd name="T39" fmla="*/ 1315521607 h 2471"/>
              <a:gd name="T40" fmla="*/ 1448769891 w 3523"/>
              <a:gd name="T41" fmla="*/ 1013102938 h 2471"/>
              <a:gd name="T42" fmla="*/ 1810962196 w 3523"/>
              <a:gd name="T43" fmla="*/ 471270085 h 2471"/>
              <a:gd name="T44" fmla="*/ 2147483647 w 3523"/>
              <a:gd name="T45" fmla="*/ 304939718 h 2471"/>
              <a:gd name="T46" fmla="*/ 2147483647 w 3523"/>
              <a:gd name="T47" fmla="*/ 0 h 2471"/>
              <a:gd name="T48" fmla="*/ 2147483647 w 3523"/>
              <a:gd name="T49" fmla="*/ 201612496 h 2471"/>
              <a:gd name="T50" fmla="*/ 2147483647 w 3523"/>
              <a:gd name="T51" fmla="*/ 370463763 h 2471"/>
              <a:gd name="T52" fmla="*/ 2147483647 w 3523"/>
              <a:gd name="T53" fmla="*/ 506552263 h 2471"/>
              <a:gd name="T54" fmla="*/ 2147483647 w 3523"/>
              <a:gd name="T55" fmla="*/ 607358486 h 2471"/>
              <a:gd name="T56" fmla="*/ 2147483647 w 3523"/>
              <a:gd name="T57" fmla="*/ 640119715 h 2471"/>
              <a:gd name="T58" fmla="*/ 2147483647 w 3523"/>
              <a:gd name="T59" fmla="*/ 945059531 h 2471"/>
              <a:gd name="T60" fmla="*/ 2147483647 w 3523"/>
              <a:gd name="T61" fmla="*/ 1045865754 h 2471"/>
              <a:gd name="T62" fmla="*/ 2147483647 w 3523"/>
              <a:gd name="T63" fmla="*/ 1181954155 h 2471"/>
              <a:gd name="T64" fmla="*/ 2147483647 w 3523"/>
              <a:gd name="T65" fmla="*/ 1383566601 h 2471"/>
              <a:gd name="T66" fmla="*/ 2147483647 w 3523"/>
              <a:gd name="T67" fmla="*/ 1552416231 h 2471"/>
              <a:gd name="T68" fmla="*/ 2147483647 w 3523"/>
              <a:gd name="T69" fmla="*/ 1822074068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4" name="Picture 5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997200"/>
            <a:ext cx="9350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2060575"/>
            <a:ext cx="1295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989139"/>
            <a:ext cx="1295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8401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8" name="Freeform 27"/>
          <p:cNvSpPr>
            <a:spLocks/>
          </p:cNvSpPr>
          <p:nvPr/>
        </p:nvSpPr>
        <p:spPr bwMode="auto">
          <a:xfrm>
            <a:off x="14531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216275" y="3284539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4,5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295776" y="2420939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4,203</a:t>
            </a:r>
          </a:p>
        </p:txBody>
      </p:sp>
      <p:pic>
        <p:nvPicPr>
          <p:cNvPr id="17421" name="Picture 24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7351" y="836613"/>
            <a:ext cx="1439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3000376" y="11969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4,505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919289" y="23495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4,23</a:t>
            </a:r>
          </a:p>
        </p:txBody>
      </p:sp>
      <p:sp>
        <p:nvSpPr>
          <p:cNvPr id="17424" name="Freeform 26"/>
          <p:cNvSpPr>
            <a:spLocks/>
          </p:cNvSpPr>
          <p:nvPr/>
        </p:nvSpPr>
        <p:spPr bwMode="auto">
          <a:xfrm>
            <a:off x="6167438" y="115888"/>
            <a:ext cx="4729162" cy="3922712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6869 w 3523"/>
              <a:gd name="T7" fmla="*/ 2147483647 h 2471"/>
              <a:gd name="T8" fmla="*/ 845115983 w 3523"/>
              <a:gd name="T9" fmla="*/ 2147483647 h 2471"/>
              <a:gd name="T10" fmla="*/ 796463215 w 3523"/>
              <a:gd name="T11" fmla="*/ 2147483647 h 2471"/>
              <a:gd name="T12" fmla="*/ 724384792 w 3523"/>
              <a:gd name="T13" fmla="*/ 2147483647 h 2471"/>
              <a:gd name="T14" fmla="*/ 675731857 w 3523"/>
              <a:gd name="T15" fmla="*/ 2147483647 h 2471"/>
              <a:gd name="T16" fmla="*/ 434270819 w 3523"/>
              <a:gd name="T17" fmla="*/ 2147483647 h 2471"/>
              <a:gd name="T18" fmla="*/ 362192396 w 3523"/>
              <a:gd name="T19" fmla="*/ 2147483647 h 2471"/>
              <a:gd name="T20" fmla="*/ 264886777 w 3523"/>
              <a:gd name="T21" fmla="*/ 2147483647 h 2471"/>
              <a:gd name="T22" fmla="*/ 169384000 w 3523"/>
              <a:gd name="T23" fmla="*/ 2147483647 h 2471"/>
              <a:gd name="T24" fmla="*/ 0 w 3523"/>
              <a:gd name="T25" fmla="*/ 2147483647 h 2471"/>
              <a:gd name="T26" fmla="*/ 144155545 w 3523"/>
              <a:gd name="T27" fmla="*/ 2147483647 h 2471"/>
              <a:gd name="T28" fmla="*/ 290113890 w 3523"/>
              <a:gd name="T29" fmla="*/ 2147483647 h 2471"/>
              <a:gd name="T30" fmla="*/ 338766657 w 3523"/>
              <a:gd name="T31" fmla="*/ 2147483647 h 2471"/>
              <a:gd name="T32" fmla="*/ 482923586 w 3523"/>
              <a:gd name="T33" fmla="*/ 2147483647 h 2471"/>
              <a:gd name="T34" fmla="*/ 555000667 w 3523"/>
              <a:gd name="T35" fmla="*/ 2147483647 h 2471"/>
              <a:gd name="T36" fmla="*/ 652306202 w 3523"/>
              <a:gd name="T37" fmla="*/ 2147483647 h 2471"/>
              <a:gd name="T38" fmla="*/ 1207306869 w 3523"/>
              <a:gd name="T39" fmla="*/ 1315521272 h 2471"/>
              <a:gd name="T40" fmla="*/ 1448769585 w 3523"/>
              <a:gd name="T41" fmla="*/ 1013102680 h 2471"/>
              <a:gd name="T42" fmla="*/ 1810961813 w 3523"/>
              <a:gd name="T43" fmla="*/ 471268377 h 2471"/>
              <a:gd name="T44" fmla="*/ 2147483647 w 3523"/>
              <a:gd name="T45" fmla="*/ 304938052 h 2471"/>
              <a:gd name="T46" fmla="*/ 2147483647 w 3523"/>
              <a:gd name="T47" fmla="*/ 0 h 2471"/>
              <a:gd name="T48" fmla="*/ 2147483647 w 3523"/>
              <a:gd name="T49" fmla="*/ 201612444 h 2471"/>
              <a:gd name="T50" fmla="*/ 2147483647 w 3523"/>
              <a:gd name="T51" fmla="*/ 370462081 h 2471"/>
              <a:gd name="T52" fmla="*/ 2147483647 w 3523"/>
              <a:gd name="T53" fmla="*/ 506550546 h 2471"/>
              <a:gd name="T54" fmla="*/ 2147483647 w 3523"/>
              <a:gd name="T55" fmla="*/ 607356743 h 2471"/>
              <a:gd name="T56" fmla="*/ 2147483647 w 3523"/>
              <a:gd name="T57" fmla="*/ 640119551 h 2471"/>
              <a:gd name="T58" fmla="*/ 2147483647 w 3523"/>
              <a:gd name="T59" fmla="*/ 945057703 h 2471"/>
              <a:gd name="T60" fmla="*/ 2147483647 w 3523"/>
              <a:gd name="T61" fmla="*/ 1045863900 h 2471"/>
              <a:gd name="T62" fmla="*/ 2147483647 w 3523"/>
              <a:gd name="T63" fmla="*/ 1181952267 h 2471"/>
              <a:gd name="T64" fmla="*/ 2147483647 w 3523"/>
              <a:gd name="T65" fmla="*/ 1383564661 h 2471"/>
              <a:gd name="T66" fmla="*/ 2147483647 w 3523"/>
              <a:gd name="T67" fmla="*/ 1552415835 h 2471"/>
              <a:gd name="T68" fmla="*/ 2147483647 w 3523"/>
              <a:gd name="T69" fmla="*/ 1822072016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25" name="Picture 43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1" y="908050"/>
            <a:ext cx="11207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44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692150"/>
            <a:ext cx="126523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45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6726" y="2205039"/>
            <a:ext cx="1120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46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6588" y="2276475"/>
            <a:ext cx="14398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535864" y="1268414"/>
            <a:ext cx="1081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72.1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6816725" y="2636839"/>
            <a:ext cx="1081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71.2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9120189" y="141287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69.8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8328025" y="270827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69.78</a:t>
            </a:r>
          </a:p>
        </p:txBody>
      </p:sp>
      <p:sp>
        <p:nvSpPr>
          <p:cNvPr id="17433" name="Freeform 3"/>
          <p:cNvSpPr>
            <a:spLocks/>
          </p:cNvSpPr>
          <p:nvPr/>
        </p:nvSpPr>
        <p:spPr bwMode="auto">
          <a:xfrm rot="-208420">
            <a:off x="1447800" y="4292600"/>
            <a:ext cx="9220200" cy="2819400"/>
          </a:xfrm>
          <a:custGeom>
            <a:avLst/>
            <a:gdLst>
              <a:gd name="T0" fmla="*/ 0 w 5843"/>
              <a:gd name="T1" fmla="*/ 2147483647 h 905"/>
              <a:gd name="T2" fmla="*/ 1274907620 w 5843"/>
              <a:gd name="T3" fmla="*/ 2147483647 h 905"/>
              <a:gd name="T4" fmla="*/ 2147483647 w 5843"/>
              <a:gd name="T5" fmla="*/ 2147483647 h 905"/>
              <a:gd name="T6" fmla="*/ 2147483647 w 5843"/>
              <a:gd name="T7" fmla="*/ 2147483647 h 905"/>
              <a:gd name="T8" fmla="*/ 2147483647 w 5843"/>
              <a:gd name="T9" fmla="*/ 2147483647 h 905"/>
              <a:gd name="T10" fmla="*/ 2147483647 w 5843"/>
              <a:gd name="T11" fmla="*/ 1814921280 h 905"/>
              <a:gd name="T12" fmla="*/ 2147483647 w 5843"/>
              <a:gd name="T13" fmla="*/ 1193771412 h 905"/>
              <a:gd name="T14" fmla="*/ 2147483647 w 5843"/>
              <a:gd name="T15" fmla="*/ 951134848 h 905"/>
              <a:gd name="T16" fmla="*/ 2147483647 w 5843"/>
              <a:gd name="T17" fmla="*/ 951134848 h 905"/>
              <a:gd name="T18" fmla="*/ 2147483647 w 5843"/>
              <a:gd name="T19" fmla="*/ 1572284327 h 905"/>
              <a:gd name="T20" fmla="*/ 2147483647 w 5843"/>
              <a:gd name="T21" fmla="*/ 1941093290 h 905"/>
              <a:gd name="T22" fmla="*/ 2147483647 w 5843"/>
              <a:gd name="T23" fmla="*/ 2067262185 h 905"/>
              <a:gd name="T24" fmla="*/ 2147483647 w 5843"/>
              <a:gd name="T25" fmla="*/ 2147483647 h 905"/>
              <a:gd name="T26" fmla="*/ 2147483647 w 5843"/>
              <a:gd name="T27" fmla="*/ 2147483647 h 905"/>
              <a:gd name="T28" fmla="*/ 2147483647 w 5843"/>
              <a:gd name="T29" fmla="*/ 2147483647 h 905"/>
              <a:gd name="T30" fmla="*/ 2147483647 w 5843"/>
              <a:gd name="T31" fmla="*/ 2147483647 h 905"/>
              <a:gd name="T32" fmla="*/ 2147483647 w 5843"/>
              <a:gd name="T33" fmla="*/ 2147483647 h 905"/>
              <a:gd name="T34" fmla="*/ 2147483647 w 5843"/>
              <a:gd name="T35" fmla="*/ 2147483647 h 905"/>
              <a:gd name="T36" fmla="*/ 2147483647 w 5843"/>
              <a:gd name="T37" fmla="*/ 2147483647 h 905"/>
              <a:gd name="T38" fmla="*/ 2147483647 w 5843"/>
              <a:gd name="T39" fmla="*/ 2147483647 h 905"/>
              <a:gd name="T40" fmla="*/ 2147483647 w 5843"/>
              <a:gd name="T41" fmla="*/ 2147483647 h 905"/>
              <a:gd name="T42" fmla="*/ 2147483647 w 5843"/>
              <a:gd name="T43" fmla="*/ 2147483647 h 905"/>
              <a:gd name="T44" fmla="*/ 2147483647 w 5843"/>
              <a:gd name="T45" fmla="*/ 2147483647 h 905"/>
              <a:gd name="T46" fmla="*/ 2147483647 w 5843"/>
              <a:gd name="T47" fmla="*/ 2147483647 h 905"/>
              <a:gd name="T48" fmla="*/ 2147483647 w 5843"/>
              <a:gd name="T49" fmla="*/ 2147483647 h 905"/>
              <a:gd name="T50" fmla="*/ 2147483647 w 5843"/>
              <a:gd name="T51" fmla="*/ 2147483647 h 905"/>
              <a:gd name="T52" fmla="*/ 2147483647 w 5843"/>
              <a:gd name="T53" fmla="*/ 2147483647 h 905"/>
              <a:gd name="T54" fmla="*/ 2147483647 w 5843"/>
              <a:gd name="T55" fmla="*/ 2147483647 h 90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43"/>
              <a:gd name="T85" fmla="*/ 0 h 905"/>
              <a:gd name="T86" fmla="*/ 5843 w 5843"/>
              <a:gd name="T87" fmla="*/ 905 h 90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43" h="905">
                <a:moveTo>
                  <a:pt x="0" y="738"/>
                </a:moveTo>
                <a:cubicBezTo>
                  <a:pt x="164" y="683"/>
                  <a:pt x="341" y="629"/>
                  <a:pt x="512" y="610"/>
                </a:cubicBezTo>
                <a:cubicBezTo>
                  <a:pt x="726" y="555"/>
                  <a:pt x="946" y="501"/>
                  <a:pt x="1165" y="469"/>
                </a:cubicBezTo>
                <a:cubicBezTo>
                  <a:pt x="1220" y="441"/>
                  <a:pt x="1272" y="436"/>
                  <a:pt x="1331" y="418"/>
                </a:cubicBezTo>
                <a:cubicBezTo>
                  <a:pt x="1444" y="383"/>
                  <a:pt x="1561" y="352"/>
                  <a:pt x="1677" y="328"/>
                </a:cubicBezTo>
                <a:cubicBezTo>
                  <a:pt x="1757" y="276"/>
                  <a:pt x="1881" y="231"/>
                  <a:pt x="1971" y="187"/>
                </a:cubicBezTo>
                <a:cubicBezTo>
                  <a:pt x="1986" y="180"/>
                  <a:pt x="2076" y="124"/>
                  <a:pt x="2087" y="123"/>
                </a:cubicBezTo>
                <a:cubicBezTo>
                  <a:pt x="2295" y="102"/>
                  <a:pt x="2505" y="107"/>
                  <a:pt x="2714" y="98"/>
                </a:cubicBezTo>
                <a:cubicBezTo>
                  <a:pt x="3001" y="0"/>
                  <a:pt x="3442" y="86"/>
                  <a:pt x="3763" y="98"/>
                </a:cubicBezTo>
                <a:cubicBezTo>
                  <a:pt x="3866" y="110"/>
                  <a:pt x="3994" y="135"/>
                  <a:pt x="4096" y="162"/>
                </a:cubicBezTo>
                <a:cubicBezTo>
                  <a:pt x="4121" y="169"/>
                  <a:pt x="4179" y="189"/>
                  <a:pt x="4211" y="200"/>
                </a:cubicBezTo>
                <a:cubicBezTo>
                  <a:pt x="4224" y="204"/>
                  <a:pt x="4250" y="213"/>
                  <a:pt x="4250" y="213"/>
                </a:cubicBezTo>
                <a:cubicBezTo>
                  <a:pt x="4356" y="286"/>
                  <a:pt x="4501" y="309"/>
                  <a:pt x="4621" y="354"/>
                </a:cubicBezTo>
                <a:cubicBezTo>
                  <a:pt x="4668" y="371"/>
                  <a:pt x="4700" y="423"/>
                  <a:pt x="4749" y="431"/>
                </a:cubicBezTo>
                <a:cubicBezTo>
                  <a:pt x="4775" y="435"/>
                  <a:pt x="4800" y="439"/>
                  <a:pt x="4826" y="443"/>
                </a:cubicBezTo>
                <a:cubicBezTo>
                  <a:pt x="4847" y="452"/>
                  <a:pt x="4869" y="459"/>
                  <a:pt x="4890" y="469"/>
                </a:cubicBezTo>
                <a:cubicBezTo>
                  <a:pt x="4904" y="476"/>
                  <a:pt x="4914" y="488"/>
                  <a:pt x="4928" y="495"/>
                </a:cubicBezTo>
                <a:cubicBezTo>
                  <a:pt x="4952" y="507"/>
                  <a:pt x="4980" y="509"/>
                  <a:pt x="5005" y="520"/>
                </a:cubicBezTo>
                <a:cubicBezTo>
                  <a:pt x="5022" y="528"/>
                  <a:pt x="5038" y="539"/>
                  <a:pt x="5056" y="546"/>
                </a:cubicBezTo>
                <a:cubicBezTo>
                  <a:pt x="5081" y="556"/>
                  <a:pt x="5133" y="571"/>
                  <a:pt x="5133" y="571"/>
                </a:cubicBezTo>
                <a:cubicBezTo>
                  <a:pt x="5186" y="607"/>
                  <a:pt x="5242" y="604"/>
                  <a:pt x="5299" y="635"/>
                </a:cubicBezTo>
                <a:cubicBezTo>
                  <a:pt x="5326" y="650"/>
                  <a:pt x="5350" y="670"/>
                  <a:pt x="5376" y="687"/>
                </a:cubicBezTo>
                <a:cubicBezTo>
                  <a:pt x="5403" y="705"/>
                  <a:pt x="5438" y="709"/>
                  <a:pt x="5466" y="725"/>
                </a:cubicBezTo>
                <a:cubicBezTo>
                  <a:pt x="5522" y="756"/>
                  <a:pt x="5557" y="786"/>
                  <a:pt x="5619" y="802"/>
                </a:cubicBezTo>
                <a:cubicBezTo>
                  <a:pt x="5632" y="810"/>
                  <a:pt x="5644" y="821"/>
                  <a:pt x="5658" y="827"/>
                </a:cubicBezTo>
                <a:cubicBezTo>
                  <a:pt x="5674" y="834"/>
                  <a:pt x="5694" y="830"/>
                  <a:pt x="5709" y="840"/>
                </a:cubicBezTo>
                <a:cubicBezTo>
                  <a:pt x="5722" y="849"/>
                  <a:pt x="5722" y="871"/>
                  <a:pt x="5735" y="879"/>
                </a:cubicBezTo>
                <a:cubicBezTo>
                  <a:pt x="5777" y="905"/>
                  <a:pt x="5843" y="904"/>
                  <a:pt x="5799" y="904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34" name="Text Box 51"/>
          <p:cNvSpPr txBox="1">
            <a:spLocks noChangeArrowheads="1"/>
          </p:cNvSpPr>
          <p:nvPr/>
        </p:nvSpPr>
        <p:spPr bwMode="auto">
          <a:xfrm>
            <a:off x="5159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4224339" y="5334000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Viết các số trên theo thứ tự từ bé </a:t>
            </a:r>
            <a:r>
              <a:rPr lang="vi-VN" sz="360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FF"/>
                </a:solidFill>
                <a:latin typeface="Arial" charset="0"/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9" grpId="0"/>
      <p:bldP spid="18470" grpId="0"/>
      <p:bldP spid="18471" grpId="0"/>
      <p:bldP spid="18479" grpId="0"/>
      <p:bldP spid="18480" grpId="0"/>
      <p:bldP spid="18481" grpId="0"/>
      <p:bldP spid="18482" grpId="0"/>
      <p:bldP spid="18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8401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Freeform 10"/>
          <p:cNvSpPr>
            <a:spLocks/>
          </p:cNvSpPr>
          <p:nvPr/>
        </p:nvSpPr>
        <p:spPr bwMode="auto">
          <a:xfrm>
            <a:off x="14531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08664" y="1125539"/>
            <a:ext cx="936625" cy="941387"/>
            <a:chOff x="1020" y="1933"/>
            <a:chExt cx="590" cy="593"/>
          </a:xfrm>
        </p:grpSpPr>
        <p:pic>
          <p:nvPicPr>
            <p:cNvPr id="18460" name="Picture 6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0" y="1933"/>
              <a:ext cx="589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1" name="Text Box 11"/>
            <p:cNvSpPr txBox="1">
              <a:spLocks noChangeArrowheads="1"/>
            </p:cNvSpPr>
            <p:nvPr/>
          </p:nvSpPr>
          <p:spPr bwMode="auto">
            <a:xfrm>
              <a:off x="1066" y="2113"/>
              <a:ext cx="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4,5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424114" y="981075"/>
            <a:ext cx="1368425" cy="1081088"/>
            <a:chOff x="1746" y="1298"/>
            <a:chExt cx="862" cy="681"/>
          </a:xfrm>
        </p:grpSpPr>
        <p:pic>
          <p:nvPicPr>
            <p:cNvPr id="18458" name="Picture 7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298"/>
              <a:ext cx="816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9" name="Text Box 12"/>
            <p:cNvSpPr txBox="1">
              <a:spLocks noChangeArrowheads="1"/>
            </p:cNvSpPr>
            <p:nvPr/>
          </p:nvSpPr>
          <p:spPr bwMode="auto">
            <a:xfrm>
              <a:off x="1746" y="1525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4,203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248525" y="1052513"/>
            <a:ext cx="1512888" cy="990600"/>
            <a:chOff x="884" y="527"/>
            <a:chExt cx="953" cy="624"/>
          </a:xfrm>
        </p:grpSpPr>
        <p:pic>
          <p:nvPicPr>
            <p:cNvPr id="18456" name="Picture 13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4" y="527"/>
              <a:ext cx="907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7" name="Text Box 14"/>
            <p:cNvSpPr txBox="1">
              <a:spLocks noChangeArrowheads="1"/>
            </p:cNvSpPr>
            <p:nvPr/>
          </p:nvSpPr>
          <p:spPr bwMode="auto">
            <a:xfrm>
              <a:off x="930" y="754"/>
              <a:ext cx="9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4,505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935414" y="1125539"/>
            <a:ext cx="1584325" cy="941387"/>
            <a:chOff x="113" y="1253"/>
            <a:chExt cx="998" cy="593"/>
          </a:xfrm>
        </p:grpSpPr>
        <p:pic>
          <p:nvPicPr>
            <p:cNvPr id="18454" name="Picture 8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253"/>
              <a:ext cx="81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Text Box 15"/>
            <p:cNvSpPr txBox="1">
              <a:spLocks noChangeArrowheads="1"/>
            </p:cNvSpPr>
            <p:nvPr/>
          </p:nvSpPr>
          <p:spPr bwMode="auto">
            <a:xfrm>
              <a:off x="249" y="1434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4,23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751764" y="2852738"/>
            <a:ext cx="1265237" cy="1346200"/>
            <a:chOff x="3696" y="436"/>
            <a:chExt cx="797" cy="848"/>
          </a:xfrm>
        </p:grpSpPr>
        <p:pic>
          <p:nvPicPr>
            <p:cNvPr id="18452" name="Picture 18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436"/>
              <a:ext cx="797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3787" y="799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72.1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167439" y="2997200"/>
            <a:ext cx="1120775" cy="1201738"/>
            <a:chOff x="3334" y="1389"/>
            <a:chExt cx="706" cy="757"/>
          </a:xfrm>
        </p:grpSpPr>
        <p:pic>
          <p:nvPicPr>
            <p:cNvPr id="18450" name="Picture 19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1389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Text Box 22"/>
            <p:cNvSpPr txBox="1">
              <a:spLocks noChangeArrowheads="1"/>
            </p:cNvSpPr>
            <p:nvPr/>
          </p:nvSpPr>
          <p:spPr bwMode="auto">
            <a:xfrm>
              <a:off x="3334" y="1661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71.2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440239" y="2997200"/>
            <a:ext cx="1152525" cy="1201738"/>
            <a:chOff x="4740" y="572"/>
            <a:chExt cx="726" cy="757"/>
          </a:xfrm>
        </p:grpSpPr>
        <p:pic>
          <p:nvPicPr>
            <p:cNvPr id="18448" name="Picture 17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0" y="572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 Box 23"/>
            <p:cNvSpPr txBox="1">
              <a:spLocks noChangeArrowheads="1"/>
            </p:cNvSpPr>
            <p:nvPr/>
          </p:nvSpPr>
          <p:spPr bwMode="auto">
            <a:xfrm>
              <a:off x="4785" y="890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69.8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495551" y="2997200"/>
            <a:ext cx="1439863" cy="1201738"/>
            <a:chOff x="4241" y="1434"/>
            <a:chExt cx="907" cy="757"/>
          </a:xfrm>
        </p:grpSpPr>
        <p:pic>
          <p:nvPicPr>
            <p:cNvPr id="18446" name="Picture 20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1434"/>
              <a:ext cx="907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24"/>
            <p:cNvSpPr txBox="1">
              <a:spLocks noChangeArrowheads="1"/>
            </p:cNvSpPr>
            <p:nvPr/>
          </p:nvSpPr>
          <p:spPr bwMode="auto">
            <a:xfrm>
              <a:off x="4286" y="170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69.78</a:t>
              </a:r>
            </a:p>
          </p:txBody>
        </p:sp>
      </p:grp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5159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919288" y="0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FF66"/>
                </a:solidFill>
                <a:latin typeface="Arial" charset="0"/>
              </a:rPr>
              <a:t>Viết các số sau theo thứ tự từ bé </a:t>
            </a:r>
            <a:r>
              <a:rPr lang="vi-VN" sz="36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66"/>
                </a:solidFill>
                <a:latin typeface="Arial" charset="0"/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439" y="0"/>
            <a:ext cx="896112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2980" y="437769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8"/>
          <p:cNvSpPr>
            <a:spLocks noChangeArrowheads="1"/>
          </p:cNvSpPr>
          <p:nvPr/>
        </p:nvSpPr>
        <p:spPr bwMode="auto">
          <a:xfrm rot="20909441">
            <a:off x="9141142" y="2049622"/>
            <a:ext cx="3457575" cy="1512888"/>
          </a:xfrm>
          <a:prstGeom prst="wedgeEllipseCallout">
            <a:avLst>
              <a:gd name="adj1" fmla="val -64694"/>
              <a:gd name="adj2" fmla="val 96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!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cangcuaxaongusac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8658" y="0"/>
            <a:ext cx="4925378" cy="3271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1" name="Rectangle 3" descr="comHyLap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34036" y="0"/>
            <a:ext cx="4824412" cy="32718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2" name="Rectangle 4" descr="tomchienxu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34035" y="3238500"/>
            <a:ext cx="4824411" cy="36195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3" name="Rectangle 5" descr="gatanduahau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08658" y="3271838"/>
            <a:ext cx="4925379" cy="35861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0486" name="AutoShape 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6625" y="6510338"/>
            <a:ext cx="812800" cy="3476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079875" y="4246563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  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5615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3575051" y="1341438"/>
            <a:ext cx="5832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Viết số thập phân sau d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ới dạng tỉ số phần tr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ă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3935414" y="2646363"/>
            <a:ext cx="410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FF"/>
                </a:solidFill>
                <a:latin typeface="Arial" charset="0"/>
              </a:rPr>
              <a:t>0,15 =…………. 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6024563" y="4221163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15%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4971E-6 L -8.33333E-7 -0.207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  <p:bldP spid="25614" grpId="0" animBg="1" autoUpdateAnimBg="0"/>
      <p:bldP spid="25615" grpId="0" animBg="1"/>
      <p:bldP spid="25623" grpId="0"/>
      <p:bldP spid="256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414" y="2276475"/>
            <a:ext cx="4105275" cy="1143000"/>
          </a:xfrm>
        </p:spPr>
        <p:txBody>
          <a:bodyPr/>
          <a:lstStyle/>
          <a:p>
            <a:pPr algn="l" eaLnBrk="1" hangingPunct="1"/>
            <a:r>
              <a:rPr lang="en-US" sz="3600">
                <a:solidFill>
                  <a:srgbClr val="0000FF"/>
                </a:solidFill>
              </a:rPr>
              <a:t>0,25 =………….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48075" y="3284538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6639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172200" y="4191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3091" name="Text Box 17"/>
          <p:cNvSpPr txBox="1">
            <a:spLocks noChangeArrowheads="1"/>
          </p:cNvSpPr>
          <p:nvPr/>
        </p:nvSpPr>
        <p:spPr bwMode="auto">
          <a:xfrm>
            <a:off x="3000376" y="1052513"/>
            <a:ext cx="6119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Viết số 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o sau d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ới dạng phân số thập phân: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2" name="Object 18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386513" y="2997200"/>
                <a:ext cx="1073150" cy="1511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26642" name="Object 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386513" y="2997200"/>
                <a:ext cx="1073150" cy="15113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8" grpId="0" animBg="1" autoUpdateAnimBg="0"/>
      <p:bldP spid="26639" grpId="0" animBg="1"/>
      <p:bldP spid="26640" grpId="0"/>
      <p:bldP spid="266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3" y="2276475"/>
            <a:ext cx="5715000" cy="1600200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rgbClr val="0000CC"/>
                </a:solidFill>
              </a:rPr>
              <a:t>           </a:t>
            </a:r>
            <a:r>
              <a:rPr lang="en-US" sz="4000" dirty="0" err="1">
                <a:solidFill>
                  <a:srgbClr val="0000CC"/>
                </a:solidFill>
              </a:rPr>
              <a:t>giờ</a:t>
            </a:r>
            <a:r>
              <a:rPr lang="en-US" sz="4000" dirty="0">
                <a:solidFill>
                  <a:srgbClr val="0000CC"/>
                </a:solidFill>
              </a:rPr>
              <a:t>  =  ………</a:t>
            </a:r>
            <a:r>
              <a:rPr lang="en-US" sz="4000" dirty="0" err="1">
                <a:solidFill>
                  <a:srgbClr val="0000CC"/>
                </a:solidFill>
              </a:rPr>
              <a:t>giờ</a:t>
            </a:r>
            <a:r>
              <a:rPr lang="en-US" sz="400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95800" y="37338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giờ 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7663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313488" y="3743325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0,5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17"/>
              <p:cNvSpPr txBox="1"/>
              <p:nvPr/>
            </p:nvSpPr>
            <p:spPr bwMode="auto">
              <a:xfrm>
                <a:off x="4495800" y="2762252"/>
                <a:ext cx="361950" cy="938212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09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2762252"/>
                <a:ext cx="361950" cy="938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3216276" y="1052514"/>
            <a:ext cx="583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Viết số </a:t>
            </a:r>
            <a:r>
              <a:rPr lang="vi-VN" sz="36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o sau d</a:t>
            </a:r>
            <a:r>
              <a:rPr lang="vi-VN" sz="36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ới dạng số thập phân: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7457E-6 L 0.03142 -0.15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 autoUpdateAnimBg="0"/>
      <p:bldP spid="27653" grpId="0" animBg="1" autoUpdateAnimBg="0"/>
      <p:bldP spid="27654" grpId="0" animBg="1" autoUpdateAnimBg="0"/>
      <p:bldP spid="27655" grpId="0" animBg="1" autoUpdateAnimBg="0"/>
      <p:bldP spid="27656" grpId="0" animBg="1" autoUpdateAnimBg="0"/>
      <p:bldP spid="27657" grpId="0" animBg="1" autoUpdateAnimBg="0"/>
      <p:bldP spid="27658" grpId="0" animBg="1" autoUpdateAnimBg="0"/>
      <p:bldP spid="27659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/>
      <p:bldP spid="27664" grpId="0"/>
      <p:bldP spid="276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95775" y="4246563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8687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400800" y="41910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0,15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2782889" y="1341438"/>
            <a:ext cx="66246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Tìm một số thập phân thích hợp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20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143251" y="3084513"/>
                <a:ext cx="4321175" cy="920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0,1⟨..........⟨0,2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122" name="Object 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43251" y="3084513"/>
                <a:ext cx="4321175" cy="920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1329E-6 L -0.1783 -0.172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  <p:bldP spid="28680" grpId="0" animBg="1" autoUpdateAnimBg="0"/>
      <p:bldP spid="28681" grpId="0" animBg="1" autoUpdateAnimBg="0"/>
      <p:bldP spid="28682" grpId="0" animBg="1" autoUpdateAnimBg="0"/>
      <p:bldP spid="28683" grpId="0" animBg="1" autoUpdateAnimBg="0"/>
      <p:bldP spid="28684" grpId="0" animBg="1" autoUpdateAnimBg="0"/>
      <p:bldP spid="28685" grpId="0" animBg="1" autoUpdateAnimBg="0"/>
      <p:bldP spid="28686" grpId="0" animBg="1" autoUpdateAnimBg="0"/>
      <p:bldP spid="28687" grpId="0" animBg="1"/>
      <p:bldP spid="28688" grpId="0"/>
      <p:bldP spid="286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488176"/>
            <a:ext cx="12438231" cy="51454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1E4FB87-8282-42A9-8BA9-5217FCD98414}"/>
              </a:ext>
            </a:extLst>
          </p:cNvPr>
          <p:cNvSpPr/>
          <p:nvPr/>
        </p:nvSpPr>
        <p:spPr>
          <a:xfrm>
            <a:off x="1453379" y="916836"/>
            <a:ext cx="6316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ỞI ĐỘNG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776B8B43-8ABA-4544-A6FB-D1CC7620D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68287" y="7329314"/>
            <a:ext cx="11453854" cy="3593647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47B83EEC-F55A-4A91-AB75-A09126670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32518" y="157194"/>
            <a:ext cx="2812000" cy="3439755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2F09188D-B3B4-4411-8DC8-79DAB6FF19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3273934"/>
            <a:ext cx="12076948" cy="32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9199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16276" y="1600200"/>
            <a:ext cx="5832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Xem l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n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ộ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dung b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đã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h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ọ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c.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L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m b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3/151(SGK)</a:t>
            </a:r>
            <a:endParaRPr lang="vi-VN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81400" y="3429000"/>
            <a:ext cx="4343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latin typeface="Arial" charset="0"/>
              </a:rPr>
              <a:t>. Chuẩn bị bài sau :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</a:rPr>
              <a:t>Luy</a:t>
            </a:r>
            <a:r>
              <a:rPr lang="vi-VN" sz="3600" dirty="0">
                <a:solidFill>
                  <a:srgbClr val="000000"/>
                </a:solidFill>
                <a:latin typeface="Arial" charset="0"/>
              </a:rPr>
              <a:t>ệ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n t</a:t>
            </a:r>
            <a:r>
              <a:rPr lang="vi-VN" sz="3600" dirty="0">
                <a:solidFill>
                  <a:srgbClr val="000000"/>
                </a:solidFill>
                <a:latin typeface="Arial" charset="0"/>
              </a:rPr>
              <a:t>ậ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p</a:t>
            </a:r>
            <a:endParaRPr lang="vi-VN" sz="3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4" name="Picture 4" descr="Picture9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 bwMode="auto">
          <a:xfrm>
            <a:off x="8328026" y="-26988"/>
            <a:ext cx="269081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310064" y="500064"/>
            <a:ext cx="2611437" cy="1030287"/>
          </a:xfrm>
          <a:prstGeom prst="wedgeEllipseCallout">
            <a:avLst>
              <a:gd name="adj1" fmla="val 124319"/>
              <a:gd name="adj2" fmla="val 55662"/>
            </a:avLst>
          </a:prstGeom>
          <a:solidFill>
            <a:srgbClr val="CCFFCC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>
                <a:solidFill>
                  <a:srgbClr val="000000"/>
                </a:solidFill>
                <a:latin typeface="Arial" charset="0"/>
              </a:rPr>
              <a:t>Về nhà</a:t>
            </a:r>
          </a:p>
        </p:txBody>
      </p:sp>
      <p:pic>
        <p:nvPicPr>
          <p:cNvPr id="22534" name="Picture 6" descr="9"/>
          <p:cNvPicPr>
            <a:picLocks noChangeAspect="1" noChangeArrowheads="1"/>
          </p:cNvPicPr>
          <p:nvPr/>
        </p:nvPicPr>
        <p:blipFill>
          <a:blip r:embed="rId6"/>
          <a:srcRect r="50372" b="66057"/>
          <a:stretch>
            <a:fillRect/>
          </a:stretch>
        </p:blipFill>
        <p:spPr bwMode="auto">
          <a:xfrm>
            <a:off x="10319" y="-20931"/>
            <a:ext cx="273208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9"/>
          <p:cNvPicPr>
            <a:picLocks noChangeAspect="1" noChangeArrowheads="1"/>
          </p:cNvPicPr>
          <p:nvPr/>
        </p:nvPicPr>
        <p:blipFill>
          <a:blip r:embed="rId6"/>
          <a:srcRect l="69392" t="55202"/>
          <a:stretch>
            <a:fillRect/>
          </a:stretch>
        </p:blipFill>
        <p:spPr bwMode="auto">
          <a:xfrm>
            <a:off x="10541000" y="5357812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tuoi_than_tie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rose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812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200" y="4724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1" y="54864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1" y="5029200"/>
            <a:ext cx="1076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1" y="59436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2" grpId="0"/>
      <p:bldP spid="15363" grpId="0"/>
      <p:bldP spid="15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0563" y="2209801"/>
            <a:ext cx="4248150" cy="523875"/>
          </a:xfrm>
          <a:prstGeom prst="rect">
            <a:avLst/>
          </a:prstGeom>
          <a:solidFill>
            <a:srgbClr val="E6FF9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28,300         28,3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16275" y="3124201"/>
            <a:ext cx="4319588" cy="523875"/>
          </a:xfrm>
          <a:prstGeom prst="rect">
            <a:avLst/>
          </a:prstGeom>
          <a:solidFill>
            <a:srgbClr val="FF99F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9,478          9,48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16275" y="4191001"/>
            <a:ext cx="4319588" cy="523875"/>
          </a:xfrm>
          <a:prstGeom prst="rect">
            <a:avLst/>
          </a:prstGeom>
          <a:solidFill>
            <a:srgbClr val="C2E7EC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78,6              78,59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153400" y="18288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&gt;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153400" y="25146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&lt;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153400" y="32004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p:pic>
        <p:nvPicPr>
          <p:cNvPr id="10248" name="Picture 9" descr="bluemed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1" y="5638800"/>
            <a:ext cx="11144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070725" y="3008314"/>
            <a:ext cx="1841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75" name="Picture 11" descr="DISKET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181600"/>
            <a:ext cx="723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262563" y="2205038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248275" y="31242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214938" y="41148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0254" name="Rectangle 15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CC"/>
                </a:solidFill>
              </a:rPr>
              <a:t>Điền dấu thích hợp 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5 2.59259E-6 L -0.24753 -0.1469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5013 0.0851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5365 0.3254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8"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/>
      <p:bldP spid="36871" grpId="0"/>
      <p:bldP spid="36871" grpId="1"/>
      <p:bldP spid="36872" grpId="0"/>
      <p:bldP spid="36872" grpId="1"/>
      <p:bldP spid="36876" grpId="0"/>
      <p:bldP spid="36877" grpId="0"/>
      <p:bldP spid="36878" grpId="0"/>
      <p:bldP spid="368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3116" y="3553842"/>
            <a:ext cx="12438231" cy="51454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sp>
        <p:nvSpPr>
          <p:cNvPr id="16" name="椭圆 53">
            <a:extLst>
              <a:ext uri="{FF2B5EF4-FFF2-40B4-BE49-F238E27FC236}">
                <a16:creationId xmlns:a16="http://schemas.microsoft.com/office/drawing/2014/main" id="{5B9AAD1B-64FF-4295-B2F8-FA94A2ACF925}"/>
              </a:ext>
            </a:extLst>
          </p:cNvPr>
          <p:cNvSpPr/>
          <p:nvPr/>
        </p:nvSpPr>
        <p:spPr>
          <a:xfrm>
            <a:off x="2299770" y="284955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54">
            <a:extLst>
              <a:ext uri="{FF2B5EF4-FFF2-40B4-BE49-F238E27FC236}">
                <a16:creationId xmlns:a16="http://schemas.microsoft.com/office/drawing/2014/main" id="{EA0CD3C4-7D5B-47FE-8213-C7847C5C3FEC}"/>
              </a:ext>
            </a:extLst>
          </p:cNvPr>
          <p:cNvSpPr/>
          <p:nvPr/>
        </p:nvSpPr>
        <p:spPr>
          <a:xfrm>
            <a:off x="2281068" y="1620804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54">
            <a:extLst>
              <a:ext uri="{FF2B5EF4-FFF2-40B4-BE49-F238E27FC236}">
                <a16:creationId xmlns:a16="http://schemas.microsoft.com/office/drawing/2014/main" id="{DC1679E4-F0BC-4EFA-93BB-0BD3B207B8A8}"/>
              </a:ext>
            </a:extLst>
          </p:cNvPr>
          <p:cNvSpPr/>
          <p:nvPr/>
        </p:nvSpPr>
        <p:spPr>
          <a:xfrm>
            <a:off x="2281068" y="2848357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2704C-7297-41FE-A18C-0D8A1B004B42}"/>
              </a:ext>
            </a:extLst>
          </p:cNvPr>
          <p:cNvSpPr txBox="1"/>
          <p:nvPr/>
        </p:nvSpPr>
        <p:spPr>
          <a:xfrm>
            <a:off x="197390" y="284955"/>
            <a:ext cx="1763172" cy="3539430"/>
          </a:xfrm>
          <a:prstGeom prst="rect">
            <a:avLst/>
          </a:prstGeom>
          <a:solidFill>
            <a:srgbClr val="FFFFCC"/>
          </a:solidFill>
          <a:ln>
            <a:solidFill>
              <a:srgbClr val="E7532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E75329"/>
                </a:solidFill>
                <a:effectLst/>
                <a:uLnTx/>
                <a:uFillTx/>
                <a:latin typeface="UTM Alberta Heavy" pitchFamily="18" charset="0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9C0D1093-B334-4DDC-90B4-ECBB8085DC4B}"/>
              </a:ext>
            </a:extLst>
          </p:cNvPr>
          <p:cNvSpPr txBox="1"/>
          <p:nvPr/>
        </p:nvSpPr>
        <p:spPr>
          <a:xfrm>
            <a:off x="3666266" y="284955"/>
            <a:ext cx="781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dưới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tỉ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phần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trăm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23" name="TextBox 89">
            <a:extLst>
              <a:ext uri="{FF2B5EF4-FFF2-40B4-BE49-F238E27FC236}">
                <a16:creationId xmlns:a16="http://schemas.microsoft.com/office/drawing/2014/main" id="{101F3630-1279-4E10-B32B-F5563848E418}"/>
              </a:ext>
            </a:extLst>
          </p:cNvPr>
          <p:cNvSpPr txBox="1"/>
          <p:nvPr/>
        </p:nvSpPr>
        <p:spPr>
          <a:xfrm>
            <a:off x="3666264" y="1529049"/>
            <a:ext cx="7810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đại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lượng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dưới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24" name="TextBox 89">
            <a:extLst>
              <a:ext uri="{FF2B5EF4-FFF2-40B4-BE49-F238E27FC236}">
                <a16:creationId xmlns:a16="http://schemas.microsoft.com/office/drawing/2014/main" id="{E3225C6E-511A-46AE-8CDA-A4226A731D51}"/>
              </a:ext>
            </a:extLst>
          </p:cNvPr>
          <p:cNvSpPr txBox="1"/>
          <p:nvPr/>
        </p:nvSpPr>
        <p:spPr>
          <a:xfrm>
            <a:off x="3666264" y="2813123"/>
            <a:ext cx="8119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Sắp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xếp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từ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lớn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đến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bé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từ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bé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đến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lớn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EA7D07EF-DA09-4886-9601-8ACD46EB3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168" y="4156330"/>
            <a:ext cx="11453854" cy="28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w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e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9" y="3429000"/>
            <a:ext cx="2020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9C51B046-907D-4AFB-978E-81F0171E90BC}"/>
              </a:ext>
            </a:extLst>
          </p:cNvPr>
          <p:cNvSpPr>
            <a:spLocks noChangeArrowheads="1"/>
          </p:cNvSpPr>
          <p:nvPr/>
        </p:nvSpPr>
        <p:spPr bwMode="auto">
          <a:xfrm rot="20909441">
            <a:off x="6499506" y="785923"/>
            <a:ext cx="4604036" cy="2009556"/>
          </a:xfrm>
          <a:prstGeom prst="wedgeEllipseCallout">
            <a:avLst>
              <a:gd name="adj1" fmla="val -64694"/>
              <a:gd name="adj2" fmla="val 9690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mèo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nhé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763E-6 C 0.0651 0.09873 0.13073 0.19792 0.21215 0.25087 C 0.29323 0.30404 0.43559 0.30589 0.48715 0.31815 C 0.53889 0.3304 0.49132 0.31861 0.52274 0.32485 C 0.55399 0.3311 0.61562 0.34358 0.67725 0.3565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2"/>
          <p:cNvSpPr txBox="1">
            <a:spLocks noChangeArrowheads="1"/>
          </p:cNvSpPr>
          <p:nvPr/>
        </p:nvSpPr>
        <p:spPr bwMode="auto">
          <a:xfrm>
            <a:off x="2351087" y="404814"/>
            <a:ext cx="7886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1: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dưới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dạng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: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54213" y="1146175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0,3</a:t>
            </a:r>
            <a:r>
              <a:rPr lang="en-US" sz="36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1044" name="Text Box 5"/>
          <p:cNvSpPr txBox="1">
            <a:spLocks noChangeArrowheads="1"/>
          </p:cNvSpPr>
          <p:nvPr/>
        </p:nvSpPr>
        <p:spPr bwMode="auto">
          <a:xfrm>
            <a:off x="3886200" y="111125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Object 6"/>
              <p:cNvSpPr txBox="1"/>
              <p:nvPr/>
            </p:nvSpPr>
            <p:spPr bwMode="auto">
              <a:xfrm>
                <a:off x="3173413" y="917575"/>
                <a:ext cx="762000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09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3413" y="917575"/>
                <a:ext cx="76200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080332" y="12192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0,72 </a:t>
            </a:r>
            <a:r>
              <a:rPr lang="en-US" sz="3600" dirty="0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895475" y="2454692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1,5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765483" y="2419351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9,347 </a:t>
            </a:r>
            <a:r>
              <a:rPr lang="en-US" sz="3600" dirty="0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A1A717BD-F3AA-41CF-9215-C27ABA25CDD3}"/>
                  </a:ext>
                </a:extLst>
              </p:cNvPr>
              <p:cNvSpPr txBox="1"/>
              <p:nvPr/>
            </p:nvSpPr>
            <p:spPr bwMode="auto">
              <a:xfrm>
                <a:off x="7670483" y="357007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A1A717BD-F3AA-41CF-9215-C27ABA25C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0483" y="3570070"/>
                <a:ext cx="762000" cy="1168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0439E751-D900-4637-9ABA-3558CA99E656}"/>
                  </a:ext>
                </a:extLst>
              </p:cNvPr>
              <p:cNvSpPr txBox="1"/>
              <p:nvPr/>
            </p:nvSpPr>
            <p:spPr bwMode="auto">
              <a:xfrm>
                <a:off x="3000375" y="2168526"/>
                <a:ext cx="762000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0439E751-D900-4637-9ABA-3558CA99E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2168526"/>
                <a:ext cx="762000" cy="1143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6">
                <a:extLst>
                  <a:ext uri="{FF2B5EF4-FFF2-40B4-BE49-F238E27FC236}">
                    <a16:creationId xmlns:a16="http://schemas.microsoft.com/office/drawing/2014/main" id="{BAD898FF-E653-4E32-9A50-827B5197B77B}"/>
                  </a:ext>
                </a:extLst>
              </p:cNvPr>
              <p:cNvSpPr txBox="1"/>
              <p:nvPr/>
            </p:nvSpPr>
            <p:spPr bwMode="auto">
              <a:xfrm>
                <a:off x="7680532" y="2236787"/>
                <a:ext cx="1082675" cy="116840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9347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vi-VN" sz="4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2" name="Object 6">
                <a:extLst>
                  <a:ext uri="{FF2B5EF4-FFF2-40B4-BE49-F238E27FC236}">
                    <a16:creationId xmlns:a16="http://schemas.microsoft.com/office/drawing/2014/main" id="{BAD898FF-E653-4E32-9A50-827B5197B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532" y="2236787"/>
                <a:ext cx="1082675" cy="1168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ject 6">
                <a:extLst>
                  <a:ext uri="{FF2B5EF4-FFF2-40B4-BE49-F238E27FC236}">
                    <a16:creationId xmlns:a16="http://schemas.microsoft.com/office/drawing/2014/main" id="{B87FFE69-459A-4B42-987B-D4F3386EDE12}"/>
                  </a:ext>
                </a:extLst>
              </p:cNvPr>
              <p:cNvSpPr txBox="1"/>
              <p:nvPr/>
            </p:nvSpPr>
            <p:spPr bwMode="auto">
              <a:xfrm>
                <a:off x="2104599" y="3621624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3" name="Object 6">
                <a:extLst>
                  <a:ext uri="{FF2B5EF4-FFF2-40B4-BE49-F238E27FC236}">
                    <a16:creationId xmlns:a16="http://schemas.microsoft.com/office/drawing/2014/main" id="{B87FFE69-459A-4B42-987B-D4F3386E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4599" y="3621624"/>
                <a:ext cx="1068815" cy="1168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6">
                <a:extLst>
                  <a:ext uri="{FF2B5EF4-FFF2-40B4-BE49-F238E27FC236}">
                    <a16:creationId xmlns:a16="http://schemas.microsoft.com/office/drawing/2014/main" id="{DC08343D-B0FA-41DF-B228-D87B08AD3570}"/>
                  </a:ext>
                </a:extLst>
              </p:cNvPr>
              <p:cNvSpPr txBox="1"/>
              <p:nvPr/>
            </p:nvSpPr>
            <p:spPr bwMode="auto">
              <a:xfrm>
                <a:off x="2948307" y="3608487"/>
                <a:ext cx="905827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4" name="Object 6">
                <a:extLst>
                  <a:ext uri="{FF2B5EF4-FFF2-40B4-BE49-F238E27FC236}">
                    <a16:creationId xmlns:a16="http://schemas.microsoft.com/office/drawing/2014/main" id="{DC08343D-B0FA-41DF-B228-D87B08AD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307" y="3608487"/>
                <a:ext cx="905827" cy="1168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6">
                <a:extLst>
                  <a:ext uri="{FF2B5EF4-FFF2-40B4-BE49-F238E27FC236}">
                    <a16:creationId xmlns:a16="http://schemas.microsoft.com/office/drawing/2014/main" id="{302375B1-3D16-4698-BB3D-EBAF04776C1F}"/>
                  </a:ext>
                </a:extLst>
              </p:cNvPr>
              <p:cNvSpPr txBox="1"/>
              <p:nvPr/>
            </p:nvSpPr>
            <p:spPr bwMode="auto">
              <a:xfrm>
                <a:off x="6689726" y="3585688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5" name="Object 6">
                <a:extLst>
                  <a:ext uri="{FF2B5EF4-FFF2-40B4-BE49-F238E27FC236}">
                    <a16:creationId xmlns:a16="http://schemas.microsoft.com/office/drawing/2014/main" id="{302375B1-3D16-4698-BB3D-EBAF04776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9726" y="3585688"/>
                <a:ext cx="1068815" cy="1168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6">
                <a:extLst>
                  <a:ext uri="{FF2B5EF4-FFF2-40B4-BE49-F238E27FC236}">
                    <a16:creationId xmlns:a16="http://schemas.microsoft.com/office/drawing/2014/main" id="{09E3E8E9-95B6-419B-A0A4-FB04ABF74B91}"/>
                  </a:ext>
                </a:extLst>
              </p:cNvPr>
              <p:cNvSpPr txBox="1"/>
              <p:nvPr/>
            </p:nvSpPr>
            <p:spPr bwMode="auto">
              <a:xfrm>
                <a:off x="7877175" y="1152526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6" name="Object 6">
                <a:extLst>
                  <a:ext uri="{FF2B5EF4-FFF2-40B4-BE49-F238E27FC236}">
                    <a16:creationId xmlns:a16="http://schemas.microsoft.com/office/drawing/2014/main" id="{09E3E8E9-95B6-419B-A0A4-FB04ABF7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7175" y="1152526"/>
                <a:ext cx="762000" cy="1168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2975C802-C7A5-4B6B-9DCA-1ED4BA7F43D2}"/>
                  </a:ext>
                </a:extLst>
              </p:cNvPr>
              <p:cNvSpPr txBox="1"/>
              <p:nvPr/>
            </p:nvSpPr>
            <p:spPr bwMode="auto">
              <a:xfrm>
                <a:off x="2185457" y="5127625"/>
                <a:ext cx="987956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2975C802-C7A5-4B6B-9DCA-1ED4BA7F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5457" y="5127625"/>
                <a:ext cx="987956" cy="1168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ject 6">
                <a:extLst>
                  <a:ext uri="{FF2B5EF4-FFF2-40B4-BE49-F238E27FC236}">
                    <a16:creationId xmlns:a16="http://schemas.microsoft.com/office/drawing/2014/main" id="{50EA4264-EEFD-46A6-B39E-2DC3FDDFEE86}"/>
                  </a:ext>
                </a:extLst>
              </p:cNvPr>
              <p:cNvSpPr txBox="1"/>
              <p:nvPr/>
            </p:nvSpPr>
            <p:spPr bwMode="auto">
              <a:xfrm>
                <a:off x="3173413" y="516255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8" name="Object 6">
                <a:extLst>
                  <a:ext uri="{FF2B5EF4-FFF2-40B4-BE49-F238E27FC236}">
                    <a16:creationId xmlns:a16="http://schemas.microsoft.com/office/drawing/2014/main" id="{50EA4264-EEFD-46A6-B39E-2DC3FDDFE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3413" y="5162550"/>
                <a:ext cx="762000" cy="1168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6">
                <a:extLst>
                  <a:ext uri="{FF2B5EF4-FFF2-40B4-BE49-F238E27FC236}">
                    <a16:creationId xmlns:a16="http://schemas.microsoft.com/office/drawing/2014/main" id="{454C23A3-B6B2-475D-840F-89E4DDEF8763}"/>
                  </a:ext>
                </a:extLst>
              </p:cNvPr>
              <p:cNvSpPr txBox="1"/>
              <p:nvPr/>
            </p:nvSpPr>
            <p:spPr bwMode="auto">
              <a:xfrm>
                <a:off x="6592771" y="5139055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9" name="Object 6">
                <a:extLst>
                  <a:ext uri="{FF2B5EF4-FFF2-40B4-BE49-F238E27FC236}">
                    <a16:creationId xmlns:a16="http://schemas.microsoft.com/office/drawing/2014/main" id="{454C23A3-B6B2-475D-840F-89E4DDEF8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2771" y="5139055"/>
                <a:ext cx="1068815" cy="1168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6">
                <a:extLst>
                  <a:ext uri="{FF2B5EF4-FFF2-40B4-BE49-F238E27FC236}">
                    <a16:creationId xmlns:a16="http://schemas.microsoft.com/office/drawing/2014/main" id="{CC1FE113-0165-43BC-9AE7-FD2069C64756}"/>
                  </a:ext>
                </a:extLst>
              </p:cNvPr>
              <p:cNvSpPr txBox="1"/>
              <p:nvPr/>
            </p:nvSpPr>
            <p:spPr bwMode="auto">
              <a:xfrm>
                <a:off x="7758540" y="516255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0" name="Object 6">
                <a:extLst>
                  <a:ext uri="{FF2B5EF4-FFF2-40B4-BE49-F238E27FC236}">
                    <a16:creationId xmlns:a16="http://schemas.microsoft.com/office/drawing/2014/main" id="{CC1FE113-0165-43BC-9AE7-FD2069C64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8540" y="5162550"/>
                <a:ext cx="762000" cy="1168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6" grpId="0"/>
      <p:bldP spid="40968" grpId="0"/>
      <p:bldP spid="40970" grpId="0"/>
      <p:bldP spid="40974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1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1999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1988" y="4652963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opy of lmfinange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5013325"/>
            <a:ext cx="736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wo_fish_kissing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1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opy of lmfinange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1" y="4419600"/>
            <a:ext cx="531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two_fish_kissing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4401">
            <a:off x="9239250" y="5445125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Freeform 12"/>
          <p:cNvSpPr>
            <a:spLocks/>
          </p:cNvSpPr>
          <p:nvPr/>
        </p:nvSpPr>
        <p:spPr bwMode="auto">
          <a:xfrm rot="-305295">
            <a:off x="6311900" y="4437063"/>
            <a:ext cx="4356100" cy="1860550"/>
          </a:xfrm>
          <a:custGeom>
            <a:avLst/>
            <a:gdLst>
              <a:gd name="T0" fmla="*/ 723285579 w 2744"/>
              <a:gd name="T1" fmla="*/ 1320880733 h 1489"/>
              <a:gd name="T2" fmla="*/ 2147483647 w 2744"/>
              <a:gd name="T3" fmla="*/ 117099694 h 1489"/>
              <a:gd name="T4" fmla="*/ 2147483647 w 2744"/>
              <a:gd name="T5" fmla="*/ 613600348 h 1489"/>
              <a:gd name="T6" fmla="*/ 1179433102 w 2744"/>
              <a:gd name="T7" fmla="*/ 2099982354 h 1489"/>
              <a:gd name="T8" fmla="*/ 1066026905 w 2744"/>
              <a:gd name="T9" fmla="*/ 1959462768 h 1489"/>
              <a:gd name="T10" fmla="*/ 723285579 w 2744"/>
              <a:gd name="T11" fmla="*/ 1320880733 h 1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44"/>
              <a:gd name="T19" fmla="*/ 0 h 1489"/>
              <a:gd name="T20" fmla="*/ 2744 w 2744"/>
              <a:gd name="T21" fmla="*/ 1489 h 1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44" h="1489">
                <a:moveTo>
                  <a:pt x="287" y="846"/>
                </a:moveTo>
                <a:cubicBezTo>
                  <a:pt x="574" y="649"/>
                  <a:pt x="1784" y="150"/>
                  <a:pt x="2147" y="75"/>
                </a:cubicBezTo>
                <a:cubicBezTo>
                  <a:pt x="2510" y="0"/>
                  <a:pt x="2744" y="181"/>
                  <a:pt x="2464" y="393"/>
                </a:cubicBezTo>
                <a:cubicBezTo>
                  <a:pt x="2184" y="605"/>
                  <a:pt x="808" y="1201"/>
                  <a:pt x="468" y="1345"/>
                </a:cubicBezTo>
                <a:cubicBezTo>
                  <a:pt x="128" y="1489"/>
                  <a:pt x="453" y="1346"/>
                  <a:pt x="423" y="1255"/>
                </a:cubicBezTo>
                <a:cubicBezTo>
                  <a:pt x="393" y="1164"/>
                  <a:pt x="0" y="1043"/>
                  <a:pt x="287" y="846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7" name="Picture 11" descr="meo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91626" y="2349500"/>
            <a:ext cx="1692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48751" y="6037264"/>
            <a:ext cx="1044575" cy="8207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10613 C -0.26267 0.20647 -0.45607 0.30705 -0.5335 0.347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2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52600" y="381001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Bài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2: a)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Viết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thập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phân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dưới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dạng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tỉ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phần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trăm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62200" y="1066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0,35 =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62200" y="202565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0,5 =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62200" y="294005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8,75 =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05000" y="3733801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Arial" charset="0"/>
              </a:rPr>
              <a:t>b)Viết tỉ số phần trăm dưới dạng số thập phân 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38400" y="43656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45%=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438400" y="52800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5%=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362200" y="601027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625%=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886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35%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733800" y="20256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50%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733800" y="294005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875%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962400" y="43656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0,45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962400" y="52038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0,05 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962400" y="601027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6,25 </a:t>
            </a:r>
          </a:p>
        </p:txBody>
      </p:sp>
      <p:sp>
        <p:nvSpPr>
          <p:cNvPr id="20496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36088" y="6021388"/>
            <a:ext cx="5762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382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1844675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Tiger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350" y="4797426"/>
            <a:ext cx="6337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5431255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481</Words>
  <Application>Microsoft Office PowerPoint</Application>
  <PresentationFormat>Widescreen</PresentationFormat>
  <Paragraphs>160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UTM Alberta Heavy</vt:lpstr>
      <vt:lpstr>2_Default Design</vt:lpstr>
      <vt:lpstr>Default Design</vt:lpstr>
      <vt:lpstr>1_Default Design</vt:lpstr>
      <vt:lpstr>1_Office Theme</vt:lpstr>
      <vt:lpstr>PowerPoint Presentation</vt:lpstr>
      <vt:lpstr>PowerPoint Presentation</vt:lpstr>
      <vt:lpstr>Điền dấu thích hợp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0,25 =…………. </vt:lpstr>
      <vt:lpstr>           giờ  =  ………giờ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Sáu Đặng</cp:lastModifiedBy>
  <cp:revision>32</cp:revision>
  <dcterms:created xsi:type="dcterms:W3CDTF">2021-12-30T10:12:41Z</dcterms:created>
  <dcterms:modified xsi:type="dcterms:W3CDTF">2024-04-02T04:51:34Z</dcterms:modified>
</cp:coreProperties>
</file>