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316" r:id="rId6"/>
    <p:sldId id="318" r:id="rId7"/>
    <p:sldId id="317" r:id="rId8"/>
    <p:sldId id="263" r:id="rId9"/>
    <p:sldId id="264" r:id="rId10"/>
    <p:sldId id="319" r:id="rId11"/>
    <p:sldId id="4411" r:id="rId12"/>
    <p:sldId id="321" r:id="rId13"/>
    <p:sldId id="4412" r:id="rId14"/>
    <p:sldId id="4413" r:id="rId15"/>
    <p:sldId id="4414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705" y="165248"/>
            <a:ext cx="1182786" cy="11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88E81-3480-A51D-9828-42FE83C0416D}"/>
              </a:ext>
            </a:extLst>
          </p:cNvPr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2C18E5-2460-3684-3D51-F1C3AD29DCC7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B320A65-5E0D-1F32-950A-8BC8953434E5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30B9AB-C9EC-99E8-7845-CED1123A5A02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DAF00-3229-037A-23D0-759629657F5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5513F7-D3E4-54A4-3EF4-458138E07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13.gi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1.gif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1.png"/><Relationship Id="rId23" Type="http://schemas.microsoft.com/office/2007/relationships/hdphoto" Target="../media/hdphoto5.wdp"/><Relationship Id="rId10" Type="http://schemas.openxmlformats.org/officeDocument/2006/relationships/image" Target="../media/image20.gif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4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0.png"/><Relationship Id="rId12" Type="http://schemas.openxmlformats.org/officeDocument/2006/relationships/image" Target="../media/image12.gif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openxmlformats.org/officeDocument/2006/relationships/image" Target="../media/image13.gif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23" Type="http://schemas.openxmlformats.org/officeDocument/2006/relationships/image" Target="../media/image23.png"/><Relationship Id="rId10" Type="http://schemas.openxmlformats.org/officeDocument/2006/relationships/image" Target="../media/image11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0.gif"/><Relationship Id="rId14" Type="http://schemas.openxmlformats.org/officeDocument/2006/relationships/image" Target="../media/image21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778E7-651E-DA7F-1DCC-E4F6838F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2" y="1987637"/>
            <a:ext cx="3889585" cy="92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1EC4F-707E-CE2D-CDD0-460798A6A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890" y="2845568"/>
            <a:ext cx="865707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22205" y="292299"/>
            <a:ext cx="11324310" cy="1645072"/>
            <a:chOff x="382137" y="348563"/>
            <a:chExt cx="11324310" cy="164507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Chú Nam mua 1</a:t>
                  </a:r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vi-VN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hóa chất để làm thí nghiệm khoa học, lần thứ nhất chú Nam sử dụng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/>
                          </m:ctrlPr>
                        </m:fPr>
                        <m:num>
                          <m:r>
                            <a:rPr lang="vi-VN" sz="2800" i="0"/>
                            <m:t>2</m:t>
                          </m:r>
                        </m:num>
                        <m:den>
                          <m:r>
                            <a:rPr lang="vi-VN" sz="2800" i="0"/>
                            <m:t>5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vi-VN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, lần thứ hai chú Nam sử dụng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/>
                          </m:ctrlPr>
                        </m:fPr>
                        <m:num>
                          <m:r>
                            <a:rPr lang="vi-VN" sz="2800" i="0"/>
                            <m:t>3</m:t>
                          </m:r>
                        </m:num>
                        <m:den>
                          <m:r>
                            <a:rPr lang="vi-VN" sz="2800" i="0"/>
                            <m:t>10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</a:t>
                  </a:r>
                  <a:r>
                    <a:rPr lang="vi-VN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 cả hai lần chú Nam sử dụng hết bao nhiêu phần lít hóa chất đó?</a:t>
                  </a:r>
                  <a:endParaRPr lang="en-US" sz="28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47" t="-3861" r="-118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044111"/>
                <a:ext cx="6039293" cy="1898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Lần thứ nhất sử dụng: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nl-NL" sz="2400" i="1"/>
                          <m:t>2</m:t>
                        </m:r>
                      </m:num>
                      <m:den>
                        <m:r>
                          <a:rPr lang="nl-NL" sz="2400" i="1"/>
                          <m:t>5</m:t>
                        </m:r>
                      </m:den>
                    </m:f>
                  </m:oMath>
                </a14:m>
                <a:r>
                  <a:rPr lang="en-US" sz="2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Lần thứ hai sử dụng: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3</m:t>
                        </m:r>
                      </m:num>
                      <m:den>
                        <m:r>
                          <a:rPr lang="vi-VN" sz="2400" i="1"/>
                          <m:t>10</m:t>
                        </m:r>
                      </m:den>
                    </m:f>
                  </m:oMath>
                </a14:m>
                <a:r>
                  <a:rPr lang="en-US" sz="2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l.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Cả hai lần chú Nam sử dụng: ?  lít 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044111"/>
                <a:ext cx="6039293" cy="1898020"/>
              </a:xfrm>
              <a:prstGeom prst="rect">
                <a:avLst/>
              </a:prstGeom>
              <a:blipFill>
                <a:blip r:embed="rId4"/>
                <a:stretch>
                  <a:fillRect l="-1514" t="-2564" b="-6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A55E51F-F8EE-C4BF-1AEB-5CCA8303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2189132"/>
            <a:ext cx="4500562" cy="38687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256F20-7B8A-41DB-0114-093A19DC7CE1}"/>
                  </a:ext>
                </a:extLst>
              </p:cNvPr>
              <p:cNvSpPr txBox="1"/>
              <p:nvPr/>
            </p:nvSpPr>
            <p:spPr>
              <a:xfrm>
                <a:off x="733646" y="4053886"/>
                <a:ext cx="6133879" cy="2265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chú Nam sử dụng hết số phần lít hóa chất đó là: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solidFill>
                          <a:srgbClr val="FF0000"/>
                        </a:solidFill>
                      </a:rPr>
                      <m:t>+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  <m:r>
                      <a:rPr lang="en-US" sz="2400" b="1" i="1">
                        <a:solidFill>
                          <a:srgbClr val="FF0000"/>
                        </a:solidFill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𝟕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l)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𝟕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hóa chất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256F20-7B8A-41DB-0114-093A19DC7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4053886"/>
                <a:ext cx="6133879" cy="2265557"/>
              </a:xfrm>
              <a:prstGeom prst="rect">
                <a:avLst/>
              </a:prstGeom>
              <a:blipFill>
                <a:blip r:embed="rId6"/>
                <a:stretch>
                  <a:fillRect l="-894" t="-2151" r="-2085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22205" y="292299"/>
            <a:ext cx="11324310" cy="3211398"/>
            <a:chOff x="382137" y="348563"/>
            <a:chExt cx="11324310" cy="3211398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3142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Lan Anh tạo ra một phân số bí mật như sau: Lấy một băng giấy chia làm 10 phần bằng nhau, lần lượt tô màu theo chỉ dẫn sau:</a:t>
                  </a:r>
                  <a:endParaRPr lang="en-US" sz="2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342900" lvl="0" indent="-342900" algn="just">
                    <a:buFont typeface="Arial" panose="020B0604020202020204" pitchFamily="34" charset="0"/>
                    <a:buChar char="•"/>
                  </a:pPr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Tô màu đỏ vào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/>
                          </m:ctrlPr>
                        </m:fPr>
                        <m:num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băng giấy</a:t>
                  </a:r>
                  <a:endParaRPr lang="en-US" sz="2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342900" lvl="0" indent="-342900" algn="just">
                    <a:buFont typeface="Arial" panose="020B0604020202020204" pitchFamily="34" charset="0"/>
                    <a:buChar char="•"/>
                  </a:pPr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Tô màu xanh vào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/>
                          </m:ctrlPr>
                        </m:fPr>
                        <m:num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băng giấy</a:t>
                  </a:r>
                  <a:endParaRPr lang="en-US" sz="2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342900" lvl="0" indent="-342900" algn="just">
                    <a:buFont typeface="Arial" panose="020B0604020202020204" pitchFamily="34" charset="0"/>
                    <a:buChar char="•"/>
                  </a:pPr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Tô màu vàng vào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/>
                          </m:ctrlPr>
                        </m:fPr>
                        <m:num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băng giấy</a:t>
                  </a:r>
                  <a:endParaRPr lang="en-US" sz="2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just"/>
                  <a:r>
                    <a:rPr lang="vi-VN" sz="24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 số chỉ tổng số phần băng giấy đã được tô màu sau khi rút gọn chính là phân số bí mật. Tìm phân số bí mật đó.</a:t>
                  </a:r>
                  <a:endParaRPr lang="en-US" sz="24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3142783"/>
                </a:xfrm>
                <a:prstGeom prst="rect">
                  <a:avLst/>
                </a:prstGeom>
                <a:blipFill>
                  <a:blip r:embed="rId3"/>
                  <a:stretch>
                    <a:fillRect l="-950" t="-1550" r="-891" b="-3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396C35-207B-4F81-EE0D-EC516982B230}"/>
                  </a:ext>
                </a:extLst>
              </p:cNvPr>
              <p:cNvSpPr txBox="1"/>
              <p:nvPr/>
            </p:nvSpPr>
            <p:spPr>
              <a:xfrm>
                <a:off x="2276475" y="3838575"/>
                <a:ext cx="7439025" cy="2097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4​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396C35-207B-4F81-EE0D-EC516982B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475" y="3838575"/>
                <a:ext cx="7439025" cy="2097818"/>
              </a:xfrm>
              <a:prstGeom prst="rect">
                <a:avLst/>
              </a:prstGeom>
              <a:blipFill>
                <a:blip r:embed="rId4"/>
                <a:stretch>
                  <a:fillRect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916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0E9A09-6615-7337-656A-A0AEDEB2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97" y="756261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3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50DB3-E067-D243-D03F-6B45D2867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2" y="3270901"/>
            <a:ext cx="1695582" cy="35870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5A5C3EA3-0D48-DF48-DC7E-D949E2F7B03B}"/>
                  </a:ext>
                </a:extLst>
              </p:cNvPr>
              <p:cNvSpPr/>
              <p:nvPr/>
            </p:nvSpPr>
            <p:spPr>
              <a:xfrm>
                <a:off x="790574" y="647700"/>
                <a:ext cx="9591675" cy="1971675"/>
              </a:xfrm>
              <a:prstGeom prst="wedgeRoundRectCallout">
                <a:avLst>
                  <a:gd name="adj1" fmla="val -32140"/>
                  <a:gd name="adj2" fmla="val 64555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tiết học toán của lớp em kéo dài</a:t>
                </a:r>
                <a:r>
                  <a:rPr lang="en-US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/>
                        </m:ctrlPr>
                      </m:fPr>
                      <m:num>
                        <m:r>
                          <a:rPr lang="vi-VN" sz="2800" i="1"/>
                          <m:t>2</m:t>
                        </m:r>
                      </m:num>
                      <m:den>
                        <m:r>
                          <a:rPr lang="vi-VN" sz="2800" i="1"/>
                          <m:t>3</m:t>
                        </m:r>
                      </m:den>
                    </m:f>
                  </m:oMath>
                </a14:m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giờ. Giữa tiết học, học sinh được nghỉ </a:t>
                </a:r>
                <a:r>
                  <a:rPr lang="en-US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/>
                        </m:ctrlPr>
                      </m:fPr>
                      <m:num>
                        <m:r>
                          <a:rPr lang="en-US" sz="2800" i="1"/>
                          <m:t>1</m:t>
                        </m:r>
                      </m:num>
                      <m:den>
                        <m:r>
                          <a:rPr lang="en-US" sz="2800" i="1"/>
                          <m:t>6</m:t>
                        </m:r>
                      </m:den>
                    </m:f>
                  </m:oMath>
                </a14:m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giờ. Vậy em tính xem thời gian một tiết học toán và giờ nghỉ của lớp em kéo dài trong bao lâu?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5A5C3EA3-0D48-DF48-DC7E-D949E2F7B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4" y="647700"/>
                <a:ext cx="9591675" cy="1971675"/>
              </a:xfrm>
              <a:prstGeom prst="wedgeRoundRectCallout">
                <a:avLst>
                  <a:gd name="adj1" fmla="val -32140"/>
                  <a:gd name="adj2" fmla="val 64555"/>
                  <a:gd name="adj3" fmla="val 16667"/>
                </a:avLst>
              </a:prstGeom>
              <a:blipFill>
                <a:blip r:embed="rId4"/>
                <a:stretch>
                  <a:fillRect l="-12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A628D1-A7CD-579B-DE3F-A3C3FCC00850}"/>
                  </a:ext>
                </a:extLst>
              </p:cNvPr>
              <p:cNvSpPr txBox="1"/>
              <p:nvPr/>
            </p:nvSpPr>
            <p:spPr>
              <a:xfrm>
                <a:off x="2705100" y="3486150"/>
                <a:ext cx="7724775" cy="2831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vi-VN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thời gian một tiết học toán và giờ nghỉ của lớp em kéo dài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giờ.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A628D1-A7CD-579B-DE3F-A3C3FCC00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0" y="3486150"/>
                <a:ext cx="7724775" cy="2831353"/>
              </a:xfrm>
              <a:prstGeom prst="rect">
                <a:avLst/>
              </a:prstGeom>
              <a:blipFill>
                <a:blip r:embed="rId5"/>
                <a:stretch>
                  <a:fillRect l="-1657" t="-1078" r="-1579" b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8715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34648" y="852361"/>
            <a:ext cx="7375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cộng hai phân số khác mẫu số, ta làm như thế nào?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le 88"/>
              <p:cNvSpPr/>
              <p:nvPr/>
            </p:nvSpPr>
            <p:spPr>
              <a:xfrm>
                <a:off x="1779639" y="3627670"/>
                <a:ext cx="8927690" cy="1858729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Mu</m:t>
                      </m:r>
                      <m:r>
                        <m:rPr>
                          <m:nor/>
                        </m:rPr>
                        <a:rPr lang="nl-NL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nl-NL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ố,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quy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ố,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ồ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3600" b="1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ố đó.</m:t>
                      </m:r>
                    </m:oMath>
                  </m:oMathPara>
                </a14:m>
                <a:endParaRPr lang="en-US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9" name="Rounded 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39" y="3627670"/>
                <a:ext cx="8927690" cy="185872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48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5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5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</a:t>
                </a:r>
                <a:r>
                  <a:rPr lang="vi-VN" sz="5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5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487010"/>
              </a:xfrm>
              <a:prstGeom prst="rect">
                <a:avLst/>
              </a:prstGeom>
              <a:blipFill>
                <a:blip r:embed="rId16"/>
                <a:stretch>
                  <a:fillRect b="-1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ounded Rectangle 43"/>
              <p:cNvSpPr/>
              <p:nvPr/>
            </p:nvSpPr>
            <p:spPr>
              <a:xfrm>
                <a:off x="1779639" y="3431458"/>
                <a:ext cx="8622890" cy="2054941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m:rPr>
                          <m:nor/>
                        </m:rPr>
                        <a:rPr lang="vi-VN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m:rPr>
                          <m:nor/>
                        </m:rPr>
                        <a:rPr lang="vi-VN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vi-VN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39" y="3431458"/>
                <a:ext cx="8622890" cy="205494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D4F7DF-62BD-3E2D-D970-BDE1B24D3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701" y="1914525"/>
            <a:ext cx="10322237" cy="38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C7630DB-1C54-CC9B-74C0-DDD325F41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983280"/>
            <a:ext cx="10953750" cy="14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F76256-1E12-B1E0-A22D-19B4B521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547687"/>
            <a:ext cx="3270390" cy="2033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788CC7-DF15-7D0B-ECB0-5E8520E16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5" y="538162"/>
            <a:ext cx="3219450" cy="2047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1721-AEA4-1741-A5FC-D50564D2CAFA}"/>
                  </a:ext>
                </a:extLst>
              </p:cNvPr>
              <p:cNvSpPr txBox="1"/>
              <p:nvPr/>
            </p:nvSpPr>
            <p:spPr>
              <a:xfrm>
                <a:off x="623888" y="24149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1721-AEA4-1741-A5FC-D50564D2C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8" y="2414995"/>
                <a:ext cx="2671762" cy="3303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4A8A4D-059A-3144-E7AF-C047F5BC33A9}"/>
                  </a:ext>
                </a:extLst>
              </p:cNvPr>
              <p:cNvSpPr txBox="1"/>
              <p:nvPr/>
            </p:nvSpPr>
            <p:spPr>
              <a:xfrm>
                <a:off x="6910388" y="231974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4A8A4D-059A-3144-E7AF-C047F5BC3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388" y="2319745"/>
                <a:ext cx="2671762" cy="3303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1721-AEA4-1741-A5FC-D50564D2CAFA}"/>
                  </a:ext>
                </a:extLst>
              </p:cNvPr>
              <p:cNvSpPr txBox="1"/>
              <p:nvPr/>
            </p:nvSpPr>
            <p:spPr>
              <a:xfrm>
                <a:off x="623888" y="24149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1721-AEA4-1741-A5FC-D50564D2C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8" y="2414995"/>
                <a:ext cx="2671762" cy="3303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4A8A4D-059A-3144-E7AF-C047F5BC33A9}"/>
                  </a:ext>
                </a:extLst>
              </p:cNvPr>
              <p:cNvSpPr txBox="1"/>
              <p:nvPr/>
            </p:nvSpPr>
            <p:spPr>
              <a:xfrm>
                <a:off x="6910388" y="2319745"/>
                <a:ext cx="2671762" cy="3211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4A8A4D-059A-3144-E7AF-C047F5BC3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388" y="2319745"/>
                <a:ext cx="2671762" cy="32115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E73446F-5C39-6A85-816A-B5E0CA6F4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87" y="642937"/>
            <a:ext cx="3114380" cy="1947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48F14-100B-287D-1009-509484098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25" y="581025"/>
            <a:ext cx="3160464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98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411</Words>
  <Application>Microsoft Office PowerPoint</Application>
  <PresentationFormat>Widescreen</PresentationFormat>
  <Paragraphs>39</Paragraphs>
  <Slides>14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Coiny</vt:lpstr>
      <vt:lpstr>Times New Roman</vt:lpstr>
      <vt:lpstr>1_Office Theme</vt:lpstr>
      <vt:lpstr>2_Office Theme</vt:lpstr>
      <vt:lpstr>1_Custom Design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2023-12-25T07:23:52Z</dcterms:created>
  <dcterms:modified xsi:type="dcterms:W3CDTF">2024-02-16T04:57:30Z</dcterms:modified>
</cp:coreProperties>
</file>