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1"/>
  </p:notesMasterIdLst>
  <p:sldIdLst>
    <p:sldId id="276" r:id="rId3"/>
    <p:sldId id="303" r:id="rId4"/>
    <p:sldId id="305" r:id="rId5"/>
    <p:sldId id="304" r:id="rId6"/>
    <p:sldId id="307" r:id="rId7"/>
    <p:sldId id="306" r:id="rId8"/>
    <p:sldId id="278" r:id="rId9"/>
    <p:sldId id="288" r:id="rId10"/>
    <p:sldId id="287" r:id="rId11"/>
    <p:sldId id="286" r:id="rId12"/>
    <p:sldId id="285" r:id="rId13"/>
    <p:sldId id="284" r:id="rId14"/>
    <p:sldId id="283" r:id="rId15"/>
    <p:sldId id="294" r:id="rId16"/>
    <p:sldId id="282" r:id="rId17"/>
    <p:sldId id="281" r:id="rId18"/>
    <p:sldId id="280" r:id="rId19"/>
    <p:sldId id="292" r:id="rId20"/>
    <p:sldId id="293" r:id="rId21"/>
    <p:sldId id="295" r:id="rId22"/>
    <p:sldId id="308" r:id="rId23"/>
    <p:sldId id="296" r:id="rId24"/>
    <p:sldId id="297" r:id="rId25"/>
    <p:sldId id="298" r:id="rId26"/>
    <p:sldId id="299" r:id="rId27"/>
    <p:sldId id="300" r:id="rId28"/>
    <p:sldId id="301" r:id="rId29"/>
    <p:sldId id="30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66FFFF"/>
    <a:srgbClr val="FCA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3273" autoAdjust="0"/>
  </p:normalViewPr>
  <p:slideViewPr>
    <p:cSldViewPr snapToGrid="0">
      <p:cViewPr varScale="1">
        <p:scale>
          <a:sx n="65" d="100"/>
          <a:sy n="65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0:02.062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2563 997,'0'16,"0"-16,0 17,-16-17,16 16,0-16,0 17,-16-17,16 0,0 17,0-17,0 16,0-16,-16 0,16 0,0 17,-16-17,16 16,0-16,0 17,0-17,0 17,0-1,0-16,0 16,0-16,0 17,0-17,0 17,0 0,0-17,0 16,0-16,0 16,0-16,0 17,0 0,0-17,0 16,0-16,0 17,0-17,0 16,0 1,0-17,-16 0,16 0,-17 17,2-17,15 0,-33 0,33 0,0 16,-16-16,16 0,-16 0,16 0,0 16,0-16,0 17,0-17,-16 17,16-17,0 16,0 1,-16-17,16 0,0 16,0-16,0 17,0-17,0 0,0 0,0 17,0-17,0 0,0 0,0 0,0 0,0 16,0-16,0 17,0-17,0 0,0 17,0-17,0 0,0 16,0-16,0 17,16-17,-16 16,0-16,0 17,0-17,0 0,0 17,0-17,16 0,-16 16,0-16,0 16,0-16,16 0,-16 0,0 0,0 0,0 0,0 0,0 0,16 0,-16 0,16 17,-16-17,0 0,0 0,0 0,0 0,17 0,-17 0,0 0,0 0,0 0,0 0,0 0,0 0,0 0,0 0,0 0,0 0,0 0,0 0,0 0,0 0,0 17,0-17,0 0,0 0,0 0,0 0,0 0,0 16,0-16,15 0,-15 17,0-17,0 16,0-16,17 0,-17 0,0 17,0-17,0 0,0 0,16 0,-16 0,0 0,16 0,-16 0,0 0,0 0,16 0,-16 0,0 0,0 0,0 17,0-17,0 0,0 0,0 0,0 0,0 16,0-16,16 0,-16 16,0-16,0 0,0 0,0 0,0 0,0 0,0 0,0 17,0-17,0 0,0 0,0 0,0 0,0 0,0 0,0 0,0 0,0 0,0 17,16-17,-16 0,0 17,0-17,0 0,0 0,0 0,0 0,16 0,-16 16,0-16,17 0,-17 0,0 0,0 0,0 0,16 0,-16 16,16-16,-16 0,0 0,16 0,-16 0,0 0,0 17,0-17,0 0,0 0,0 0,0 0,16 0,-16 0,0 0,0 0,0 0,0 0,0 0,16 0,-16 0,0 17,0-17,0 0,17 16,-17 17,31-16,-31 0,17 16,-1-17,16 34,-32-50,32 17,-32-1,16 1,-16-17,0 16,17-16,-17-16,0-1,0 17,0-16,0 16,0 0,0-17,0 0,0 17,0-16,0 16,0 0,0-17,0 17,16 0,-16 0,16 0,-16-16,0 16,16 0,-16 0,0-17,0 17,16 0,-16 0,16 0,-16 0,17 0,-17 0,15 0,1 0,-16 0,17 0,-17 0,16 0,-16 0,16 0,0 0,-16 0,16 0,-16 0,16 0,-16 0,16 0,1 0,-17 0,15 0,-15 0,17 0,-17-16,16 16,0 0,-16 0,16 0,-16-17,0 17,16 0,-16 0,16 0,-16-17,0 17,16 0,-16 0,17 0,-17-16,0 16,16 0,-16 0,15 0,-15 0,0-17,0 17,17-16,-17-1,16 17,-16 0,16 0,-16-17,0 17,0-16,0 16,16 0,-16-16,0 16,0-17,0 17,16 0,-16-17,16 17,-16-17,0 17,17 0,-17-16,0 0,0 16,16 0,-16 0,16-17,-16 0,16 17,-16-16,0 16,16 0,-16-17,0 17,16 0,-16 0,0-16,0 16,16 0,-16-17,0 17,17 0,-17 0,0-17,0 17,16 0,-16 0,15 0,-15 0,0-16,0 16,0 0,0 0,17 0,-17 0,16 0,-16 0,16 0,-16 0,0 0,16 0,-16 0,16 0,-16 0,0 0,16 0,-16 0,0 0,17 0,-17 0,16 0,-16 0,0 0,0 0,16 0,-16 0,16 0,-16 0,16 0,-16 0,16 0,0 0,-16 0,17 0,-17 0,15 0,-15 0,16 0,1 0,-17 0,16 0,-16 0,16 0,-16 0,16 0,0 0,-16 0,16 0,-16 0,0 0,0 16,0-16,17 0,-17 0,0 17,0-17,16 0,-16 0,0 0,0 0,0 17,0-17,0 0,15 0,-15 0,0 16,0-16,0 17,0-17,0 16,0-16,-15 0,15 0,0 17,0-17,-16 17,16-17,0 16,-17-16,1 0,16 0,-16 0,16 0,0 16,0-16,-16 0,16 0,0 17,-16-17,16 0,0 17,0-17,0 17,0-17,-16 0,16 0,0 16,0-16,0 16,-17-16,17 0,0 17,-16-17,16 0,0 17,0-17,0 16,0-16,0 17,0-17,0 16,0 1,0-17,0 17,0-17,0 16,0-16,0 17,0-1,0-16,0 0,0 17,0-17,-15 16,15-16,0 17,0-17,0 17,0-1,-17-16,17 17,0-17,-16 0,0 0,16 16,0-16,-16 0,16 17,0-34,0 17,-16 0,16 0,0 17,-16-17,16 17,0-17,0 16,0-16,0 16,0 1,0-17,0 17,0-17,0 17,0-17,-16 16,16 0,0-16,0 17,-17-17,17 0,0 17,0-17,-16 16,16-16,-16 0,16 0,0 17,-32-17,16 0,-1 0,17 0,-15 0,15 0,-16 0,16 0,-17 0,1 0,16 0,-16 0,16 0,0-17,0 1,0 16,-16 0,16-17,0 0,0 17,-16-16,16 16,0-16,0 16,0-17,0 0,0 17,0-17,0 17,0-16,0 16,0-16,0-1,0 17,0 0,0-17,0 1,0 16,0-17,0 1,0 16,0-17,0 17,-32 0,15 0,1 0,0 0,16 0,-16 0,0 0,16 0,-16 0,16 0,0 0,-32 0,16 0,-1 0,1 0,16 0,-32 0,32 0,-16 17,16-17,0 16,0-16,0 17,0-17,0 16,0 1,0-17,0 17,0-17,0 0,0 16,0-16,0 0,0 16,0-16,0 17,0-17,0 17,0-17,0 17,0-17,0 0,0 0,0 0,0 0,0 0,0 0,0 0,0 0,16 0,-16 0,0 0,0 16,0-16,0 0,0 16,0-16,0 0,0 0,-16 17,16-17,-16 0,0 0,16 0,-32 0,32 0,-17 0,17 0,-16 0,0 0,16 0,-32 0,32 0,0 17,0-17,0 16,0-16,0 17,0-17,0 16,0 1,0-17,0 17,0-17,0 16,-16-16,0 0,16 0,0 17,-17-17,17 0,-16 16,1-16,15 0,-17-16,17-1,-16 17,16-16,-16 16,0-17,16 17,0-17,0 1,-16-1,0 17,16-16,-17-1,1 17,16-17,-16 17,16-16,-16 0,0 16,16 0,-16 0,16 0,-16 0,16 0,-17 0,2 0,15 0,-16 0,16 0,-17 0,17 0,0 0,-32 0,16 0,16 0,-16 16,0-16,16 0,-17 0,17 0,-16 0,16 0,-16 0,16 0,0 16,-32-16,16 0,16 0,-16 0,-1 0,17 0,-15 0,15 0,-17 17,17-17,0 0,-16 0,0 0,16 0,-16 0,16 0,-16 0,16 0,-16 0,0 0,16 0,-33 0,18 0,-2 0,-15 0,16 0,0 0,0 0,-17 0,33 0,0-17,-16 17,16-16,-16 0,0 16,16-17,0 0,0 17,-16-17,0 17,16-16,0 0,0 16,-32 0,16 0,-1 0,-15 0,16 0,0 0,0 0,-17 0,17 0,0 0,0 0,16-17,-32 17,32 0,-17-17,17 17,0-16,-15-1,-1 17,16-16,-17-1,17 17,0-17,-32 17,32-16,0-1,-16 17,16-16,0-1,-32 17,32-16,-17 16,17-17,-31 17,14 0,1 0,16 0,-16 0,16 0,0 0,-32 0,16 0,0 0,-1 0,17-17,-16 17,0 0,16 0,-16 0,16 0,0-16,-32 16,32-17,-32 17,16 0,16-16,-33 16,33 0,0-17,-32 17,32-17,-32 1,32 16,-16-16,-1 16,17-17,0 0,-16 17,0-17,16 1,-16 16,16-16,0-1,-16 17,16-17,0 1,0 16,0-17,0 17,0-16,0 16,0-17,0 0,0 17,0-16,0 16,0-16,0-1,0 17,0-17,0 1,0 16,0 0,0-17,0 17,0-16,0-1,0 17,0-17,0 17,16 0,-16-16,0-1,0 17,0-17,0 17,0-16,0 16,0-17,0 1,0 16,0-17,0 17,0-17,0 17,0-16,0 0,0 16,0-17,0 17,0-17,0 17,0-16,0-1,0 17,0-16,-16 16,0 0,16 16,-17-16,17 0,-15 17,15-17,-16 0,16 0,0 16,0-16,0 17,0-17,0-17,0 1,0 16,0-17,0 1,0 16,0-17,0 17,0-17,0 17,0-16,0 0,0 16,0-17,0 17,0-17,0 17,0-17,-17 1,17 16,-16 0,16-16,0-1,-16 17,0 0,16-17,-32 1,32 16,-16 0,-1-33,17 33,-15 0,15-17,-33 17,33 0,0-17,-32 17,16 0,16-16,-16-1,0 17,16-16,0-1,-17 17,1 0,16-16,0-1,0 17,0-17,0 17,0-16,0 16,0-17,0 1,0 16,0-17,0 0,0 17,0-16,0 16,0 0,0-16,0-1,0 17,-15-17,15 17,-17-17,17 17,0-16,-16 16,16-16,-16-1,16 17,-16-17,0 17,16-16,-16 16,16-17,0 1,-17 16,17-17,0 17,-16-17,16 17,-16 0,16-16,-16 16,0-17,16 1,-16 16,0 0,16-17,0 1,-17 16,1 0,16-17,0 0,-15 17,15-16,0 16,0-17,-17 17,17-16,0-1,0 17,-16-17,16 17,0-16,-16 16,16-16,0-1,0 17,0-17,0 17,0-17,0 17,16 0,-16-16,0 0,0 16,0 0,0-17,0 17,0-17,0 1,0 16,16 0,-16-16,0 16,17 0,-17-17,0 0,0 17,0-17,0 17,0-16,0 16,0-16,0-1,-17 17,17-17,0 17,0-16,-16 16,16-17,0 0,-16 17,16-16,-16 16,0 0,16-17,-16 17,-1 0,17 0,0-16,-32 16,16 0,0 0,-16 0,32-17,0 0,-32 17,32 0,0 17,-33-17,33 0,-16 0,16 0,0 17,0-17,-16 16,0-16,16 0,0 17,0-17,-16 16,16-16,0 17,0-17,0 17,0-1,0-16,0 17,0-17,0 17,0-17,0 16,0 0,0-16,0 17,0-17,0 17,0-17,0 17,0-1,0-16,0 0,16 0,-16 0,0 0,16 0,-16 0,0 0,0 16,0-16,0 0,0 17,0-17,0 0,0 0,0 0,0 17,0-17,0 0,0 0,0 0,0 0,0 16,0-16,0 0,0 16,0-16,16 0,-16 0,0 17,0-17,16 0,-16 0,17 34,-1-34,-16 0,0 16,15-16,2 0,-17 0,0 0,16 0,-16 0,0 0,0 0,0 0,0 0,0 0,0 0,0 0,0 0,0 0,0 0,0 0,0 0,0 16,0-16,0 17,16-17,-16 17,0-17,0 0,0 0,0 16,0-16,0 17,0-17,0 16,0-16,16 17,-16 0,0-17,0 16,0-16,0 17,0-17,0 0,0 16,0-16,0 0,0 0,0 17,0-17,0 16,0-16,0 0,0 17,0-17,16 0,-16 0,0 17,0-1,16-16,-16 0,0 17,0-17,0 0,0 0,16 0,-16 16,0-16,0 0,0 0,0 0,0 0,0 0,0 0,0 0,0 0,0 17,0-17,17 0,-17 17,0-17,0 0,0 0,0 0,0 0,0 0,0 0,16 0,-16 16,16-16,-16 0,0 16,16-16,-16 0,0 0,0 0,0 0,0 0,0 0,0 0,0 17,16-17,-16 17,0-17,0 0,0 0,0 0,0 17,0-17,0 0,0 0,0 0,0 16,0-16,0 0,0 0,0 0,0 0,0 16,0-16,0 0,0 17,0-17,0 0,0 0,0 17,0-17,0 0,0 0,0 16,0-16,0 17,0-17,0 16,0-16,0 17,0 0,16-17,-16 16,0-16,17 33,-17-33,0 17,0-17,0 0,0 16,0-16,0 17,0-17,0 0,0 17,0-17,0 16,0-16,0 0,0 0,0 0,15 0,-15 0,16 0,-16 0,0 0,0 0,0 17,0-17,0 0,0 0,0 0,0 0,0 0,0 0,0 0,0 16,0-16,0 0,0 0,0 0,0 0,17 0,-17 0,0 17,0-17,0 0,0 0,0 0,0 0,16 0,-16 0,16 0,-16 0,0 0,0 0,0 0,0 0,0 0,16 0,-16 0,0 0,16 0,-16 0,0 17,0-17,16 0,-16 0,0 0,0 0,0 0,0 16,0-16,0 0,0 0,0 0,0 0,0 16,0-16,0 0,0 0,0 0,0 17,0-17,0 0,0 0,0 17,0-17,0 0,0 17,0-17,0 0,0 0,0 0,0 0,0 16,0-16,0 0,0 16,0-16,0 0,0 0,0 17,0-17,0 17,0-17,0 16,0-16,-16 17,16-1,-16-16,16-16,-16-1,0 17,16-16,-16 16,16-17,-17 17,1 0,16-17,-15 1,-2 16,17-16,0-1,-16 17,16-17,-16 17,16-17,-32 17,32-16,-16 0,-1 16,17-17,-16 17,16-17,0 1,-16 16,16-17,0 1,-16 16,16-17,0 0,0 17,0-16,-16 16,16-17,0 17,0-16,0-1,0 17,0-16,0 16,0-17,0 17,0-17,0 17,0-16,0-1,-16 17,16-16,-16 16,16-17,0 0,-17 17,17-16,-15 0,15 16,0-17,0 17,-16 0,16-17,-17 17,17-17,-16 17,0 0,16-16,-16 0,0 16,16-17,-16 0,-1 17,17 0,0-16,0-1,-31 17,31-16,0-1,-17 17,1 0,16-17,-16 1,32 16,0 0,1 0,-17-17,0 17,15 0,-15 0,16 0,-16-16,17 16,-17 0,16 0,0 0,0 0,-16 0,0-17,0 1,0 16,0-17,0 17,0-17,0 17,0-16,0-1,0 1,-16 16,16-17,0 0,0 17,0-16,-16 16,16-16,0-1,-16 17,16-17,-17 17,17-17,-16 1,1 16,15-16,0-1,-17 17,17-17,-16 17,16-16,-16 16,16-16,-16-1,16 17,-16 0,16-17,-16 0,-1 17,17-16,0 0,-32 16,32 0,0-17,0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03-18T03:41:05.32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2539 1251,'-31'0,"31"0,-15 0,15 18,-31-18,31 0,-16 0,16 0,0 0,-31 0,31 0,-15 0,15 0,0 0,-31 0,31 0,-16 0,16 0,-15 0,0 0,15 0,0-18,0 0,-16 18,16-18,-15 18,15-18,0 18,-16 0,16-17,-16-1,16 18,-15 0,15-18,-15 0,15 18,0-18,-16 18,16-17,0 17,0-18,0 0,0 18,0-18,0 18,0-18,0 1,0 17,0-18,0 0,0 18,16 0,-16-17,0-1,0 18,0-18,0 18,15-17,-15-1,0 18,0 0,0-18,-15 0,15 18,-16-18,16 18,-15-17,15 17,0-18,-16 0,16 18,0-18,-15 18,15-18,0 1,0 17,-16-18,16 18,-15-18,15 18,-16-18,1 18,15-18,-15 1,-1 17,16 0,-16-18,16 18,-31 0,16 0,15 0,0-18,-31 18,15 0,1 0,15 0,-31 0,31 0,0 0,-15 18,-1-18,16 18,-16-18,16 17,-15 1,15-18,0 18,0-18,-15 18,15-18,0 18,0-1,0-17,-16 18,16-18,0 18,-15-18,15-18,-16 0,0 18,16-17,-15 17,0-18,15 18,-16-18,16 0,-15 18,-1-18,16 18,-15-17,15 17,0-18,-16 0,16 18,0-17,-15 17,15-18,0 1,0 17,0-18,-16 18,16-18,0 0,0 18,-15-18,15 18,-15 0,15-17,0-1,0 18,-16-18,16 18,-16 0,16-18,0 0,-15 18,15-17,-16-1,1 18,15-18,0 0,-31 18,31-18,-31 18,16 0,-1 0,-15 0,15 0,1 0,0 0,-17 0,32 0,-15 0,15 0,-16 0,1 0,15 0,-15 0,15 0,-16 0,16 0,-16 0,16 0,-15 0,0 0,15 0,-16 0,16 0,-15 0,-1 0,0 0,16 0,-15 0,15 0,-15 0,-1 0,16 0,-15 0,15 0,-16 0,16 0,-15 0,-1 0,16 0,-15 0,15 0,-16 0,16 0,-15 0,15 0,-15 0,-1 0,16 0,-16 0,16 0,-15 0,15 0,-16 0,1 0,15 0,-15 0,15 0,-16 0,16 0,-16 0,1 0,15 0,-15 0,15 0,-16 0,16 0,-15 0,15-18,-32 18,17 0,0-17,15 17,-16 0,16-18,-15 18,-1-18,0 1,16 17,-15-18,-16 18,31-17,-31 17,16-18,-1 18,16 0,-15-18,15 18,-16-18,16 18,-15-18,0 18,15-17,-32 17,17-18,-1 18,16-18,-15 18,15 0,-15 0,15-18,-32 18,17 0,0-18,15 18,-16 0,16 0,-15 0,15 0,-16 0,0 0,16 0,-15 0,-16 0,16 0,-1 0,16 0,-31 0,31 0,-15 0,15 0,0 0,-31 0,31 0,-15 0,15 0,-16 0,0 0,16 0,0 0,-15 0,15 0,-31 0,31 0,-15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FE0FF-1BAE-4344-93C8-8B0F794C23E3}" type="datetimeFigureOut">
              <a:rPr lang="vi-VN" smtClean="0"/>
              <a:pPr/>
              <a:t>02/04/2024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EEB19-C1E4-402F-ADFF-3CB76EE804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2775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FDEE307-EDB9-436E-934D-891A03647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232D9E2-0DA2-4751-89B8-915821FF3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GTB</a:t>
            </a: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37E2B35B-DF16-4481-BCAC-CAF65250E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31A6C9A-DE41-4510-9F58-AADCA90A8495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642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64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7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A493E-E171-4878-A61C-C6DB72222FC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81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7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1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0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15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9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85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17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D2B9-B590-4D85-8577-ED9B01963635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7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6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7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8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5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67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4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2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84402" indent="0" algn="ctr">
              <a:buNone/>
              <a:defRPr/>
            </a:lvl2pPr>
            <a:lvl3pPr marL="1168783" indent="0" algn="ctr">
              <a:buNone/>
              <a:defRPr/>
            </a:lvl3pPr>
            <a:lvl4pPr marL="1753164" indent="0" algn="ctr">
              <a:buNone/>
              <a:defRPr/>
            </a:lvl4pPr>
            <a:lvl5pPr marL="2337571" indent="0" algn="ctr">
              <a:buNone/>
              <a:defRPr/>
            </a:lvl5pPr>
            <a:lvl6pPr marL="2921957" indent="0" algn="ctr">
              <a:buNone/>
              <a:defRPr/>
            </a:lvl6pPr>
            <a:lvl7pPr marL="3506323" indent="0" algn="ctr">
              <a:buNone/>
              <a:defRPr/>
            </a:lvl7pPr>
            <a:lvl8pPr marL="4090745" indent="0" algn="ctr">
              <a:buNone/>
              <a:defRPr/>
            </a:lvl8pPr>
            <a:lvl9pPr marL="46751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81198-0E2A-4D46-84F9-EE563A14E861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24C8D-7D79-42BD-BADC-D7BC22E61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6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A7F1-31D2-4CA5-BFF3-740DC7E26EB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CA67-7C8B-4C1E-9CBA-852766ACE9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7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4402" indent="0">
              <a:buNone/>
              <a:defRPr sz="2300"/>
            </a:lvl2pPr>
            <a:lvl3pPr marL="1168783" indent="0">
              <a:buNone/>
              <a:defRPr sz="2100"/>
            </a:lvl3pPr>
            <a:lvl4pPr marL="1753164" indent="0">
              <a:buNone/>
              <a:defRPr sz="1800"/>
            </a:lvl4pPr>
            <a:lvl5pPr marL="2337571" indent="0">
              <a:buNone/>
              <a:defRPr sz="1800"/>
            </a:lvl5pPr>
            <a:lvl6pPr marL="2921957" indent="0">
              <a:buNone/>
              <a:defRPr sz="1800"/>
            </a:lvl6pPr>
            <a:lvl7pPr marL="3506323" indent="0">
              <a:buNone/>
              <a:defRPr sz="1800"/>
            </a:lvl7pPr>
            <a:lvl8pPr marL="4090745" indent="0">
              <a:buNone/>
              <a:defRPr sz="1800"/>
            </a:lvl8pPr>
            <a:lvl9pPr marL="4675135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79B9B-BF23-47B1-9C45-C19272CDDE2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144C-75D2-44CF-90C4-DB16904FF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B91E-1B01-4B02-AD34-0DD00EA82A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84694-B1EB-4CCD-AC72-06BDEEF64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4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3" y="1535113"/>
            <a:ext cx="5389033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4402" indent="0">
              <a:buNone/>
              <a:defRPr sz="2600" b="1"/>
            </a:lvl2pPr>
            <a:lvl3pPr marL="1168783" indent="0">
              <a:buNone/>
              <a:defRPr sz="2300" b="1"/>
            </a:lvl3pPr>
            <a:lvl4pPr marL="1753164" indent="0">
              <a:buNone/>
              <a:defRPr sz="2100" b="1"/>
            </a:lvl4pPr>
            <a:lvl5pPr marL="2337571" indent="0">
              <a:buNone/>
              <a:defRPr sz="2100" b="1"/>
            </a:lvl5pPr>
            <a:lvl6pPr marL="2921957" indent="0">
              <a:buNone/>
              <a:defRPr sz="2100" b="1"/>
            </a:lvl6pPr>
            <a:lvl7pPr marL="3506323" indent="0">
              <a:buNone/>
              <a:defRPr sz="2100" b="1"/>
            </a:lvl7pPr>
            <a:lvl8pPr marL="4090745" indent="0">
              <a:buNone/>
              <a:defRPr sz="2100" b="1"/>
            </a:lvl8pPr>
            <a:lvl9pPr marL="46751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3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1938-4789-430A-80DA-9E8B9933CF1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52A0E-380B-47DD-BAE6-6BC250B07F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16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AA856-47F0-43C0-ADE8-88708591217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111CB-4FAA-4D73-8AB8-4416932974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2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29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6E6C-F1CA-49C0-A51F-317093C09AB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857A8-3BC9-433C-AE50-D2B0742E98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52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6C9FF-1EBB-4D40-969A-4B3CE82CF2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5270C-51A9-4F42-9AEA-7D6E70539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6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4402" indent="0">
              <a:buNone/>
              <a:defRPr sz="3600"/>
            </a:lvl2pPr>
            <a:lvl3pPr marL="1168783" indent="0">
              <a:buNone/>
              <a:defRPr sz="3100"/>
            </a:lvl3pPr>
            <a:lvl4pPr marL="1753164" indent="0">
              <a:buNone/>
              <a:defRPr sz="2600"/>
            </a:lvl4pPr>
            <a:lvl5pPr marL="2337571" indent="0">
              <a:buNone/>
              <a:defRPr sz="2600"/>
            </a:lvl5pPr>
            <a:lvl6pPr marL="2921957" indent="0">
              <a:buNone/>
              <a:defRPr sz="2600"/>
            </a:lvl6pPr>
            <a:lvl7pPr marL="3506323" indent="0">
              <a:buNone/>
              <a:defRPr sz="2600"/>
            </a:lvl7pPr>
            <a:lvl8pPr marL="4090745" indent="0">
              <a:buNone/>
              <a:defRPr sz="2600"/>
            </a:lvl8pPr>
            <a:lvl9pPr marL="4675135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49"/>
            <a:ext cx="73152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4402" indent="0">
              <a:buNone/>
              <a:defRPr sz="1500"/>
            </a:lvl2pPr>
            <a:lvl3pPr marL="1168783" indent="0">
              <a:buNone/>
              <a:defRPr sz="1300"/>
            </a:lvl3pPr>
            <a:lvl4pPr marL="1753164" indent="0">
              <a:buNone/>
              <a:defRPr sz="1200"/>
            </a:lvl4pPr>
            <a:lvl5pPr marL="2337571" indent="0">
              <a:buNone/>
              <a:defRPr sz="1200"/>
            </a:lvl5pPr>
            <a:lvl6pPr marL="2921957" indent="0">
              <a:buNone/>
              <a:defRPr sz="1200"/>
            </a:lvl6pPr>
            <a:lvl7pPr marL="3506323" indent="0">
              <a:buNone/>
              <a:defRPr sz="1200"/>
            </a:lvl7pPr>
            <a:lvl8pPr marL="4090745" indent="0">
              <a:buNone/>
              <a:defRPr sz="1200"/>
            </a:lvl8pPr>
            <a:lvl9pPr marL="46751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B2E98-0899-4506-A69E-1E9764D0CD9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3B3C6-BCFB-44AE-BDB9-6D98FE0D6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98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9D11-62D3-44ED-80F8-BDB6ABAAC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B07B1-0E5A-4FFF-BF9D-46B85FB264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87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61C82-D228-407D-9CEC-D889A000C01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E187-D33D-4CF6-AEF6-AE3319B336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63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1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2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8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452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06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6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29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90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95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4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30" indent="0">
              <a:buNone/>
              <a:defRPr sz="2600" b="1"/>
            </a:lvl2pPr>
            <a:lvl3pPr marL="1172261" indent="0">
              <a:buNone/>
              <a:defRPr sz="2300" b="1"/>
            </a:lvl3pPr>
            <a:lvl4pPr marL="1758391" indent="0">
              <a:buNone/>
              <a:defRPr sz="2100" b="1"/>
            </a:lvl4pPr>
            <a:lvl5pPr marL="2344522" indent="0">
              <a:buNone/>
              <a:defRPr sz="2100" b="1"/>
            </a:lvl5pPr>
            <a:lvl6pPr marL="2930652" indent="0">
              <a:buNone/>
              <a:defRPr sz="2100" b="1"/>
            </a:lvl6pPr>
            <a:lvl7pPr marL="3516782" indent="0">
              <a:buNone/>
              <a:defRPr sz="2100" b="1"/>
            </a:lvl7pPr>
            <a:lvl8pPr marL="4102913" indent="0">
              <a:buNone/>
              <a:defRPr sz="2100" b="1"/>
            </a:lvl8pPr>
            <a:lvl9pPr marL="4689043" indent="0">
              <a:buNone/>
              <a:defRPr sz="21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9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7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10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6130" indent="0">
              <a:buNone/>
              <a:defRPr sz="3600"/>
            </a:lvl2pPr>
            <a:lvl3pPr marL="1172261" indent="0">
              <a:buNone/>
              <a:defRPr sz="3100"/>
            </a:lvl3pPr>
            <a:lvl4pPr marL="1758391" indent="0">
              <a:buNone/>
              <a:defRPr sz="2600"/>
            </a:lvl4pPr>
            <a:lvl5pPr marL="2344522" indent="0">
              <a:buNone/>
              <a:defRPr sz="2600"/>
            </a:lvl5pPr>
            <a:lvl6pPr marL="2930652" indent="0">
              <a:buNone/>
              <a:defRPr sz="2600"/>
            </a:lvl6pPr>
            <a:lvl7pPr marL="3516782" indent="0">
              <a:buNone/>
              <a:defRPr sz="2600"/>
            </a:lvl7pPr>
            <a:lvl8pPr marL="4102913" indent="0">
              <a:buNone/>
              <a:defRPr sz="2600"/>
            </a:lvl8pPr>
            <a:lvl9pPr marL="4689043" indent="0">
              <a:buNone/>
              <a:defRPr sz="26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586130" indent="0">
              <a:buNone/>
              <a:defRPr sz="1500"/>
            </a:lvl2pPr>
            <a:lvl3pPr marL="1172261" indent="0">
              <a:buNone/>
              <a:defRPr sz="1300"/>
            </a:lvl3pPr>
            <a:lvl4pPr marL="1758391" indent="0">
              <a:buNone/>
              <a:defRPr sz="1200"/>
            </a:lvl4pPr>
            <a:lvl5pPr marL="2344522" indent="0">
              <a:buNone/>
              <a:defRPr sz="1200"/>
            </a:lvl5pPr>
            <a:lvl6pPr marL="2930652" indent="0">
              <a:buNone/>
              <a:defRPr sz="1200"/>
            </a:lvl6pPr>
            <a:lvl7pPr marL="3516782" indent="0">
              <a:buNone/>
              <a:defRPr sz="1200"/>
            </a:lvl7pPr>
            <a:lvl8pPr marL="4102913" indent="0">
              <a:buNone/>
              <a:defRPr sz="1200"/>
            </a:lvl8pPr>
            <a:lvl9pPr marL="4689043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172261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598" indent="-439598" algn="l" defTabSz="1172261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462" indent="-366332" algn="l" defTabSz="1172261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5326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1456" indent="-293065" algn="l" defTabSz="1172261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7587" indent="-293065" algn="l" defTabSz="1172261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3717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984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597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108" indent="-293065" algn="l" defTabSz="1172261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30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26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391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52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65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6782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291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043" algn="l" defTabSz="11722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C6D421D9-C98E-4606-AA9E-45742CE38363}" type="datetimeFigureOut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4/2/2024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4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ct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4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6885" tIns="58437" rIns="116885" bIns="58437" numCol="1" anchor="t" anchorCtr="0" compatLnSpc="1">
            <a:prstTxWarp prst="textNoShape">
              <a:avLst/>
            </a:prstTxWarp>
          </a:bodyPr>
          <a:lstStyle>
            <a:lvl1pPr algn="r">
              <a:defRPr sz="18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defTabSz="1168783" fontAlgn="base">
              <a:spcBef>
                <a:spcPct val="0"/>
              </a:spcBef>
              <a:spcAft>
                <a:spcPct val="0"/>
              </a:spcAft>
              <a:defRPr/>
            </a:pPr>
            <a:fld id="{086031E0-C97C-4FA4-BC3E-DE9F91084312}" type="slidenum">
              <a:rPr lang="en-US">
                <a:solidFill>
                  <a:srgbClr val="000000"/>
                </a:solidFill>
              </a:rPr>
              <a:pPr defTabSz="11687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5pPr>
      <a:lvl6pPr marL="584402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6pPr>
      <a:lvl7pPr marL="1168783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7pPr>
      <a:lvl8pPr marL="1753164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8pPr>
      <a:lvl9pPr marL="2337571" algn="ctr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Arial" charset="0"/>
        </a:defRPr>
      </a:lvl9pPr>
    </p:titleStyle>
    <p:bodyStyle>
      <a:lvl1pPr marL="438277" indent="-438277" algn="l" rtl="0" eaLnBrk="0" fontAlgn="base" hangingPunct="0">
        <a:spcBef>
          <a:spcPct val="20000"/>
        </a:spcBef>
        <a:spcAft>
          <a:spcPct val="0"/>
        </a:spcAft>
        <a:buChar char="•"/>
        <a:defRPr sz="4100">
          <a:solidFill>
            <a:schemeClr val="tx1"/>
          </a:solidFill>
          <a:latin typeface="+mn-lt"/>
          <a:ea typeface="+mn-ea"/>
          <a:cs typeface="+mn-cs"/>
        </a:defRPr>
      </a:lvl1pPr>
      <a:lvl2pPr marL="949627" indent="-365264" algn="l" rtl="0" eaLnBrk="0" fontAlgn="base" hangingPunct="0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2pPr>
      <a:lvl3pPr marL="1460958" indent="-292205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</a:defRPr>
      </a:lvl3pPr>
      <a:lvl4pPr marL="2045366" indent="-29220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4pPr>
      <a:lvl5pPr marL="2629777" indent="-292205" algn="l" rtl="0" eaLnBrk="0" fontAlgn="base" hangingPunct="0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5pPr>
      <a:lvl6pPr marL="3214164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6pPr>
      <a:lvl7pPr marL="3798548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7pPr>
      <a:lvl8pPr marL="4382939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8pPr>
      <a:lvl9pPr marL="4967291" indent="-292205" algn="l" rtl="0" fontAlgn="base">
        <a:spcBef>
          <a:spcPct val="20000"/>
        </a:spcBef>
        <a:spcAft>
          <a:spcPct val="0"/>
        </a:spcAft>
        <a:buChar char="»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02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78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3164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7571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1957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6323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4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5135" algn="l" defTabSz="116878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image" Target="../media/image10.png"/><Relationship Id="rId7" Type="http://schemas.openxmlformats.org/officeDocument/2006/relationships/image" Target="../media/image12.emf"/><Relationship Id="rId12" Type="http://schemas.openxmlformats.org/officeDocument/2006/relationships/customXml" Target="../ink/ink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11.emf"/><Relationship Id="rId15" Type="http://schemas.openxmlformats.org/officeDocument/2006/relationships/customXml" Target="../ink/ink10.xml"/><Relationship Id="rId10" Type="http://schemas.openxmlformats.org/officeDocument/2006/relationships/customXml" Target="../ink/ink5.xml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customXml" Target="../ink/ink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5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6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1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gif"/><Relationship Id="rId5" Type="http://schemas.openxmlformats.org/officeDocument/2006/relationships/slide" Target="slide19.xml"/><Relationship Id="rId4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hoa\HINH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121"/>
          <p:cNvSpPr>
            <a:spLocks noChangeArrowheads="1" noChangeShapeType="1" noTextEdit="1"/>
          </p:cNvSpPr>
          <p:nvPr/>
        </p:nvSpPr>
        <p:spPr bwMode="auto">
          <a:xfrm>
            <a:off x="2717074" y="1727059"/>
            <a:ext cx="7061200" cy="1158240"/>
          </a:xfrm>
          <a:prstGeom prst="rect">
            <a:avLst/>
          </a:prstGeom>
        </p:spPr>
        <p:txBody>
          <a:bodyPr wrap="none" lIns="117221" tIns="58610" rIns="117221" bIns="58610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  <a:r>
              <a:rPr lang="en-US" sz="4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vi-VN" sz="4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447389" y="2970728"/>
            <a:ext cx="78009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Ôn tập về dấu câu</a:t>
            </a:r>
          </a:p>
          <a:p>
            <a:pPr algn="ctr"/>
            <a:r>
              <a:rPr lang="vi-VN" altLang="zh-CN" sz="4000" dirty="0">
                <a:solidFill>
                  <a:srgbClr val="FF0000"/>
                </a:solidFill>
                <a:latin typeface="Bahnschrift Light" pitchFamily="34" charset="0"/>
                <a:ea typeface="Arial Unicode MS" pitchFamily="34" charset="-128"/>
                <a:cs typeface="Arial Unicode MS" pitchFamily="34" charset="-128"/>
                <a:sym typeface="字魂59号-创粗黑" panose="00000500000000000000" pitchFamily="2" charset="-122"/>
              </a:rPr>
              <a:t>(Dấu chấm, chấm hỏi, chấm than)</a:t>
            </a:r>
            <a:endParaRPr lang="en-US" altLang="zh-CN" sz="4000" dirty="0">
              <a:solidFill>
                <a:srgbClr val="FF0000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  <a:sym typeface="字魂59号-创粗黑" panose="00000500000000000000" pitchFamily="2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5954" y="401865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7876" y="4816699"/>
            <a:ext cx="426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</a:p>
        </p:txBody>
      </p:sp>
    </p:spTree>
    <p:extLst>
      <p:ext uri="{BB962C8B-B14F-4D97-AF65-F5344CB8AC3E}">
        <p14:creationId xmlns:p14="http://schemas.microsoft.com/office/powerpoint/2010/main" val="36958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64113"/>
              </p:ext>
            </p:extLst>
          </p:nvPr>
        </p:nvGraphicFramePr>
        <p:xfrm>
          <a:off x="723492" y="1613338"/>
          <a:ext cx="10706530" cy="1483944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74">
                  <a:extLst>
                    <a:ext uri="{9D8B030D-6E8A-4147-A177-3AD203B41FA5}">
                      <a16:colId xmlns:a16="http://schemas.microsoft.com/office/drawing/2014/main" val="2106029109"/>
                    </a:ext>
                  </a:extLst>
                </a:gridCol>
                <a:gridCol w="2966484">
                  <a:extLst>
                    <a:ext uri="{9D8B030D-6E8A-4147-A177-3AD203B41FA5}">
                      <a16:colId xmlns:a16="http://schemas.microsoft.com/office/drawing/2014/main" val="86825318"/>
                    </a:ext>
                  </a:extLst>
                </a:gridCol>
                <a:gridCol w="5411972">
                  <a:extLst>
                    <a:ext uri="{9D8B030D-6E8A-4147-A177-3AD203B41FA5}">
                      <a16:colId xmlns:a16="http://schemas.microsoft.com/office/drawing/2014/main" val="4196142888"/>
                    </a:ext>
                  </a:extLst>
                </a:gridCol>
              </a:tblGrid>
              <a:tr h="3786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2800" b="1" i="0" dirty="0">
                        <a:solidFill>
                          <a:srgbClr val="0070C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4262591"/>
                  </a:ext>
                </a:extLst>
              </a:tr>
              <a:tr h="922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1, 2, 9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các câu kể.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0967234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59964"/>
              </p:ext>
            </p:extLst>
          </p:nvPr>
        </p:nvGraphicFramePr>
        <p:xfrm>
          <a:off x="723492" y="3160454"/>
          <a:ext cx="10706530" cy="19744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328052">
                  <a:extLst>
                    <a:ext uri="{9D8B030D-6E8A-4147-A177-3AD203B41FA5}">
                      <a16:colId xmlns:a16="http://schemas.microsoft.com/office/drawing/2014/main" val="865988564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val="3958741764"/>
                    </a:ext>
                  </a:extLst>
                </a:gridCol>
                <a:gridCol w="5390729">
                  <a:extLst>
                    <a:ext uri="{9D8B030D-6E8A-4147-A177-3AD203B41FA5}">
                      <a16:colId xmlns:a16="http://schemas.microsoft.com/office/drawing/2014/main" val="1451004583"/>
                    </a:ext>
                  </a:extLst>
                </a:gridCol>
              </a:tblGrid>
              <a:tr h="434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7, 11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2800" b="1" i="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203757"/>
                  </a:ext>
                </a:extLst>
              </a:tr>
              <a:tr h="1413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Câu 4, 5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2800" b="1" i="0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800" b="1" i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(câu 4), câu khiến (câu 5).</a:t>
                      </a:r>
                      <a:endParaRPr lang="vi-VN" sz="2800" b="1" i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0716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67904"/>
            <a:ext cx="10801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Tính khôi hài của mẩu chuyện vui </a:t>
            </a:r>
            <a:r>
              <a:rPr lang="nl-NL" sz="3200" i="1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Kỉ lục thế giới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là gì</a:t>
            </a:r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nào?</a:t>
            </a:r>
            <a:endParaRPr lang="vi-VN" sz="3200" b="1" dirty="0">
              <a:solidFill>
                <a:srgbClr val="FF0000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104" y="2845122"/>
            <a:ext cx="10936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600"/>
              </a:spcBef>
              <a:spcAft>
                <a:spcPts val="600"/>
              </a:spcAft>
            </a:pP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=&gt; Vận động viên lúc nào cũng chỉ nghĩ đến kỉ lục nên khi bác sĩ nói anh sốt 41 độ, anh hỏi ngay: Kỉ lục thế giới (</a:t>
            </a:r>
            <a:r>
              <a:rPr lang="nl-NL" sz="3200" i="1" dirty="0">
                <a:ea typeface="SimSun" panose="02010600030101010101" pitchFamily="2" charset="-122"/>
                <a:cs typeface="Times New Roman" panose="02020603050405020304" pitchFamily="18" charset="0"/>
              </a:rPr>
              <a:t>về sốt cao</a:t>
            </a:r>
            <a:r>
              <a:rPr lang="nl-NL" sz="3200" dirty="0">
                <a:ea typeface="SimSun" panose="02010600030101010101" pitchFamily="2" charset="-122"/>
                <a:cs typeface="Times New Roman" panose="02020603050405020304" pitchFamily="18" charset="0"/>
              </a:rPr>
              <a:t>) là bao nhiêu. Trong thực tế không có kỉ lục thế giới về sốt.</a:t>
            </a:r>
            <a:endParaRPr lang="vi-VN" sz="3200" b="1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247" y="398493"/>
            <a:ext cx="10936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ea typeface="SimSun" panose="02010600030101010101" pitchFamily="2" charset="-122"/>
              </a:rPr>
              <a:t>Qua bài tập này, các em đã nắm lại được kiến thức về 3 loại dấu câu và tác dụng của chúng. </a:t>
            </a:r>
            <a:endParaRPr lang="vi-VN" sz="32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089318"/>
              </p:ext>
            </p:extLst>
          </p:nvPr>
        </p:nvGraphicFramePr>
        <p:xfrm>
          <a:off x="799258" y="1947514"/>
          <a:ext cx="10805182" cy="3510312"/>
        </p:xfrm>
        <a:graphic>
          <a:graphicData uri="http://schemas.openxmlformats.org/drawingml/2006/table">
            <a:tbl>
              <a:tblPr firstRow="1" firstCol="1" bandRow="1">
                <a:solidFill>
                  <a:srgbClr val="FF99FF"/>
                </a:solidFill>
                <a:tableStyleId>{5C22544A-7EE6-4342-B048-85BDC9FD1C3A}</a:tableStyleId>
              </a:tblPr>
              <a:tblGrid>
                <a:gridCol w="2929780">
                  <a:extLst>
                    <a:ext uri="{9D8B030D-6E8A-4147-A177-3AD203B41FA5}">
                      <a16:colId xmlns:a16="http://schemas.microsoft.com/office/drawing/2014/main" val="2766839062"/>
                    </a:ext>
                  </a:extLst>
                </a:gridCol>
                <a:gridCol w="7875402">
                  <a:extLst>
                    <a:ext uri="{9D8B030D-6E8A-4147-A177-3AD203B41FA5}">
                      <a16:colId xmlns:a16="http://schemas.microsoft.com/office/drawing/2014/main" val="199596866"/>
                    </a:ext>
                  </a:extLst>
                </a:gridCol>
              </a:tblGrid>
              <a:tr h="8357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câu</a:t>
                      </a:r>
                      <a:endParaRPr lang="vi-VN" sz="32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Tác dụng</a:t>
                      </a:r>
                      <a:endParaRPr lang="vi-VN" sz="3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330286"/>
                  </a:ext>
                </a:extLst>
              </a:tr>
              <a:tr h="8557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kể.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38565"/>
                  </a:ext>
                </a:extLst>
              </a:tr>
              <a:tr h="904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hỏi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hỏi</a:t>
                      </a:r>
                      <a:endParaRPr lang="vi-VN" sz="3200" b="1" dirty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140063"/>
                  </a:ext>
                </a:extLst>
              </a:tr>
              <a:tr h="91455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Dấu chấm than</a:t>
                      </a:r>
                      <a:endParaRPr lang="vi-VN" sz="32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Dùng để kết thúc câu cảm </a:t>
                      </a:r>
                      <a:r>
                        <a:rPr lang="vi-VN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nl-NL" sz="32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câu khiến.</a:t>
                      </a:r>
                      <a:endParaRPr lang="vi-VN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3782" marR="63782" marT="0" marB="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358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38" y="24298"/>
            <a:ext cx="11975782" cy="7348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uFill>
                <a:solidFill>
                  <a:srgbClr val="FF0000"/>
                </a:solidFill>
              </a:u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nữ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phố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nằm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Mê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-hi-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đường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vẻ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mảnh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đẫy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mẽ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sinh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đẹp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đình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nhảy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cẫng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vì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vui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sướng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đấng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just">
              <a:spcBef>
                <a:spcPts val="500"/>
              </a:spcBef>
              <a:spcAft>
                <a:spcPts val="1200"/>
              </a:spcAft>
            </a:pPr>
            <a:r>
              <a:rPr lang="vi-VN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Nhưng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nói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-chi-tan,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hết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kế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ở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nấc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thang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cuối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này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hiện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tập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xã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chẳng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hạn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muốn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tham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môt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lễ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mời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vé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cửa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cho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cống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còn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đàn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ông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70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pê-xô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hiều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chàng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trai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thèm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thuồng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quyền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đặc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lợi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phụ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nữ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nỗi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lắm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trở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... con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gái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                                       Theo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Tạp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chí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mới</a:t>
            </a:r>
            <a:endParaRPr lang="en-US" sz="2500" dirty="0">
              <a:effectLst/>
              <a:ea typeface="Times New Roman" panose="02020603050405020304" pitchFamily="18" charset="0"/>
            </a:endParaRPr>
          </a:p>
          <a:p>
            <a:pPr marL="30480" marR="30480" algn="r">
              <a:spcBef>
                <a:spcPts val="0"/>
              </a:spcBef>
              <a:spcAft>
                <a:spcPts val="120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endParaRPr lang="en-US" sz="2500" dirty="0">
              <a:effectLst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" y="914400"/>
            <a:ext cx="4459817" cy="4648200"/>
          </a:xfrm>
          <a:noFill/>
          <a:ln>
            <a:solidFill>
              <a:schemeClr val="bg1"/>
            </a:solidFill>
          </a:ln>
        </p:spPr>
      </p:pic>
      <p:pic>
        <p:nvPicPr>
          <p:cNvPr id="29703" name="Picture 7" descr="map-mex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3600" y="914400"/>
            <a:ext cx="7518400" cy="46482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14400"/>
              <a:ext cx="914400" cy="45720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640" y="896760"/>
                <a:ext cx="9489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990600"/>
              <a:ext cx="1422400" cy="914400"/>
            </p14:xfrm>
          </p:contentPart>
        </mc:Choice>
        <mc:Fallback xmlns="">
          <p:pic>
            <p:nvPicPr>
              <p:cNvPr id="10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7632" y="972960"/>
                <a:ext cx="1456943" cy="94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116" y="212014"/>
            <a:ext cx="11652069" cy="6188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0480" marR="30480" algn="ctr">
              <a:spcBef>
                <a:spcPts val="50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phụ</a:t>
            </a:r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nữ</a:t>
            </a:r>
            <a:endParaRPr lang="vi-VN" sz="2000" b="0" i="0" dirty="0">
              <a:solidFill>
                <a:srgbClr val="000000"/>
              </a:solidFill>
              <a:effectLst/>
            </a:endParaRPr>
          </a:p>
          <a:p>
            <a:r>
              <a:rPr lang="vi-VN" sz="2400" baseline="30000" dirty="0">
                <a:solidFill>
                  <a:srgbClr val="FF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Thành phố Giu-chi-tan nằm ở phía nam Mê-hi-cô là thiên đường của phụ nữ  </a:t>
            </a:r>
            <a:r>
              <a:rPr lang="vi-VN" sz="2400" i="0" dirty="0">
                <a:solidFill>
                  <a:srgbClr val="FF0000"/>
                </a:solidFill>
                <a:effectLst/>
              </a:rPr>
              <a:t>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đây, </a:t>
            </a:r>
            <a:r>
              <a:rPr lang="vi-VN" sz="2400" dirty="0"/>
              <a:t>đ</a:t>
            </a:r>
            <a:r>
              <a:rPr lang="vi-VN" sz="2400" i="0" dirty="0">
                <a:effectLst/>
              </a:rPr>
              <a:t>àn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ông có vẻ mảnh mai</a:t>
            </a:r>
            <a:r>
              <a:rPr lang="vi-VN" sz="2400" dirty="0">
                <a:solidFill>
                  <a:srgbClr val="000000"/>
                </a:solidFill>
              </a:rPr>
              <a:t>,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đàn bà lại đẫy đà, mạnh mẽ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baseline="30000" dirty="0">
                <a:solidFill>
                  <a:srgbClr val="FF0000"/>
                </a:solidFill>
                <a:effectLst/>
              </a:rPr>
              <a:t>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mỗi gia đình</a:t>
            </a:r>
            <a:r>
              <a:rPr lang="vi-VN" sz="2400" dirty="0">
                <a:solidFill>
                  <a:srgbClr val="000000"/>
                </a:solidFill>
              </a:rPr>
              <a:t> khi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một đứa bé sinh ra là phái đẹp thì các thành viên trong gia đình nhảy cẫng lên vì vui sướng,</a:t>
            </a:r>
            <a:r>
              <a:rPr lang="vi-VN" sz="2400" i="0" dirty="0">
                <a:effectLst/>
              </a:rPr>
              <a:t> hết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lời tạ ơn đấng tối cao.</a:t>
            </a:r>
          </a:p>
          <a:p>
            <a:r>
              <a:rPr lang="vi-VN" sz="2400" i="0" dirty="0">
                <a:effectLst/>
              </a:rPr>
              <a:t>       Nhưng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 điều đáng nói là những đặc quyền đặc lợi của phụ nữ            bậc thang xã hội ở Giu-chi-tan, đứng trên hết là phụ nữ, kế đó là những người giả trang phụ nữ</a:t>
            </a:r>
            <a:r>
              <a:rPr lang="vi-VN" sz="2400" dirty="0">
                <a:solidFill>
                  <a:srgbClr val="000000"/>
                </a:solidFill>
              </a:rPr>
              <a:t>, còn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ở nấc thang cuối cùng là đàn ông           này thể hiện trong nhiều tập quán của xã hội</a:t>
            </a:r>
            <a:r>
              <a:rPr lang="vi-VN" sz="2400" dirty="0">
                <a:solidFill>
                  <a:srgbClr val="000000"/>
                </a:solidFill>
              </a:rPr>
              <a:t>         </a:t>
            </a:r>
            <a:r>
              <a:rPr lang="vi-VN" sz="2400" i="0" dirty="0">
                <a:solidFill>
                  <a:srgbClr val="000000"/>
                </a:solidFill>
                <a:effectLst/>
              </a:rPr>
              <a:t>    hạn, muốn tham gia một lễ hội, đàn ông phải được một phụ nữ mời, và giá vé vào cửa là 20 pê-xô dành cho phụ nữ chính cống hoặc những chàng trai giả gái, còn đàn ông: 70 pê-xô            chàng trai mới lớn thèm thuồng những đặc quyền đặc lợi của phụ nữ đến nỗi có lắm anh tìm cách trở thành... con gái.</a:t>
            </a:r>
          </a:p>
          <a:p>
            <a:pPr algn="r"/>
            <a:r>
              <a:rPr lang="vi-VN" sz="2400" b="0" i="0" dirty="0">
                <a:solidFill>
                  <a:srgbClr val="000000"/>
                </a:solidFill>
                <a:effectLst/>
              </a:rPr>
              <a:t>Theo Tạp chí Thế giới mới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594" y="2228851"/>
            <a:ext cx="1414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1663294" y="4415909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</a:t>
            </a:r>
            <a:r>
              <a:rPr lang="vi-VN" sz="2400" baseline="300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rgbClr val="FF0000"/>
                </a:solidFill>
              </a:rPr>
              <a:t>Chẳng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95273" y="1858451"/>
            <a:ext cx="702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 Ở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81081" y="405872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Điều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71835" y="1858449"/>
            <a:ext cx="386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ở</a:t>
            </a:r>
          </a:p>
        </p:txBody>
      </p:sp>
      <p:sp>
        <p:nvSpPr>
          <p:cNvPr id="8" name="Rectangle 7"/>
          <p:cNvSpPr/>
          <p:nvPr/>
        </p:nvSpPr>
        <p:spPr>
          <a:xfrm>
            <a:off x="8429402" y="2229923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7820" y="3315776"/>
            <a:ext cx="1123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.Trong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4768" y="4415909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chẳng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16669" y="3311012"/>
            <a:ext cx="886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trong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7217" y="4053184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điều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179" y="5139809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. Nhiều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317" y="513427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nhiều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5" y="318977"/>
            <a:ext cx="11390857" cy="6177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326" y="739117"/>
            <a:ext cx="114871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  <a:cs typeface="Times New Roman" panose="02020603050405020304" pitchFamily="18" charset="0"/>
              </a:rPr>
              <a:t>Bài 3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: Khi chép lại mẩu chuyện vui dưới đây, bạn Hùng đã dùng sai một số dấu câu. Em hãy giúp bạn chữa lại những lỗi đó.</a:t>
            </a:r>
          </a:p>
          <a:p>
            <a:pPr algn="ctr"/>
            <a:endParaRPr lang="vi-VN" sz="3000" b="1" dirty="0"/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Hùng này, hai bài kiểm tra Tiếng Việt và Toán hôm qua, cậu được mấy điểm.</a:t>
            </a:r>
          </a:p>
          <a:p>
            <a:r>
              <a:rPr lang="vi-VN" sz="3000" dirty="0"/>
              <a:t>Hùng: - Vẫn chưa mở được tỉ số.</a:t>
            </a:r>
          </a:p>
          <a:p>
            <a:r>
              <a:rPr lang="vi-VN" sz="3000" dirty="0"/>
              <a:t>Nam: - Nghĩa là sao!</a:t>
            </a:r>
          </a:p>
          <a:p>
            <a:r>
              <a:rPr lang="vi-VN" sz="3000" dirty="0"/>
              <a:t>Hùng: - Vẫn đang hòa không – không?</a:t>
            </a:r>
          </a:p>
          <a:p>
            <a:r>
              <a:rPr lang="vi-VN" sz="3000" dirty="0"/>
              <a:t>Nam: ?!      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5319" y="1835769"/>
            <a:ext cx="51467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</a:rPr>
              <a:t>M</a:t>
            </a:r>
            <a:r>
              <a:rPr lang="en-US" sz="3000" b="1" dirty="0">
                <a:solidFill>
                  <a:srgbClr val="FF0000"/>
                </a:solidFill>
              </a:rPr>
              <a:t>ẩ</a:t>
            </a:r>
            <a:r>
              <a:rPr lang="vi-VN" sz="3000" b="1" dirty="0">
                <a:solidFill>
                  <a:srgbClr val="FF0000"/>
                </a:solidFill>
              </a:rPr>
              <a:t>u chuyện có mấy câu?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2093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767692"/>
            <a:ext cx="115728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dirty="0">
                <a:solidFill>
                  <a:srgbClr val="002060"/>
                </a:solidFill>
              </a:rPr>
              <a:t>Bài 3: 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Khi chép lại mẩu chuyện vui dưới đây,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bạn Hùng đã dùng sai một số dấu câu.</a:t>
            </a:r>
            <a:r>
              <a:rPr lang="vi-VN" sz="3000" dirty="0">
                <a:solidFill>
                  <a:srgbClr val="002060"/>
                </a:solidFill>
                <a:cs typeface="Times New Roman" panose="02020603050405020304" pitchFamily="18" charset="0"/>
              </a:rPr>
              <a:t> Em hãy giúp bạn </a:t>
            </a:r>
            <a:r>
              <a:rPr lang="vi-VN" sz="30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cs typeface="Times New Roman" panose="02020603050405020304" pitchFamily="18" charset="0"/>
              </a:rPr>
              <a:t>chữa lại những lỗi đó.</a:t>
            </a:r>
          </a:p>
          <a:p>
            <a:pPr algn="ctr"/>
            <a:endParaRPr lang="vi-VN" sz="3000" b="1" dirty="0"/>
          </a:p>
          <a:p>
            <a:pPr algn="ctr"/>
            <a:r>
              <a:rPr lang="vi-VN" sz="3000" b="1" dirty="0"/>
              <a:t>Tỉ số chưa được mở</a:t>
            </a:r>
            <a:endParaRPr lang="vi-VN" sz="3000" u="sng" dirty="0"/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(1) </a:t>
            </a:r>
            <a:r>
              <a:rPr lang="vi-VN" sz="3000" dirty="0"/>
              <a:t>Hùng này, hai bài kiểm tra Tiếng Việt và Toán hôm qua, cậu được mấy điểm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chưa mở được tỉ số.</a:t>
            </a:r>
          </a:p>
          <a:p>
            <a:r>
              <a:rPr lang="vi-VN" sz="3000" dirty="0"/>
              <a:t>Nam: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Nghĩa là sao</a:t>
            </a:r>
          </a:p>
          <a:p>
            <a:r>
              <a:rPr lang="vi-VN" sz="3000" dirty="0"/>
              <a:t>Hùng: -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4</a:t>
            </a:r>
            <a:r>
              <a:rPr lang="vi-VN" sz="2800" baseline="30000" dirty="0">
                <a:solidFill>
                  <a:srgbClr val="FF0000"/>
                </a:solidFill>
              </a:rPr>
              <a:t>) </a:t>
            </a:r>
            <a:r>
              <a:rPr lang="vi-VN" sz="3000" dirty="0"/>
              <a:t>Vẫn đang hòa không – không</a:t>
            </a:r>
          </a:p>
          <a:p>
            <a:r>
              <a:rPr lang="vi-VN" sz="3000" dirty="0"/>
              <a:t>Nam: </a:t>
            </a:r>
            <a:r>
              <a:rPr lang="vi-VN" sz="2800" baseline="30000" dirty="0">
                <a:solidFill>
                  <a:srgbClr val="FF0000"/>
                </a:solidFill>
              </a:rPr>
              <a:t>(</a:t>
            </a:r>
            <a:r>
              <a:rPr lang="en-US" sz="2800" baseline="30000" dirty="0">
                <a:solidFill>
                  <a:srgbClr val="FF0000"/>
                </a:solidFill>
              </a:rPr>
              <a:t>5</a:t>
            </a:r>
            <a:r>
              <a:rPr lang="vi-VN" sz="2800" baseline="30000" dirty="0">
                <a:solidFill>
                  <a:srgbClr val="FF0000"/>
                </a:solidFill>
              </a:rPr>
              <a:t>)</a:t>
            </a:r>
            <a:r>
              <a:rPr lang="en-US" sz="2800" baseline="30000" dirty="0">
                <a:solidFill>
                  <a:srgbClr val="FF0000"/>
                </a:solidFill>
              </a:rPr>
              <a:t> </a:t>
            </a:r>
            <a:r>
              <a:rPr lang="vi-VN" sz="3000" dirty="0"/>
              <a:t>?!                                                                  </a:t>
            </a:r>
            <a:endParaRPr lang="en-US" sz="3000" dirty="0"/>
          </a:p>
          <a:p>
            <a:r>
              <a:rPr lang="en-US" sz="3000" dirty="0"/>
              <a:t>                                                                         </a:t>
            </a:r>
            <a:r>
              <a:rPr lang="vi-VN" sz="3000" dirty="0"/>
              <a:t>Minh Châu sưu tầm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72311" y="4371977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?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24287" y="3081340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.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48075" y="3005140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5645" y="4433892"/>
            <a:ext cx="3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763" y="3924302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!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48136" y="3905253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56" y="1454663"/>
            <a:ext cx="10271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ea typeface="SimSun" panose="02010600030101010101" pitchFamily="2" charset="-122"/>
              </a:rPr>
              <a:t>Em hiểu câu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trả lời của Hùng trong mẩu chuyện vui </a:t>
            </a:r>
            <a:r>
              <a:rPr lang="nl-NL" sz="3200" b="1" i="1" dirty="0">
                <a:solidFill>
                  <a:srgbClr val="FF0000"/>
                </a:solidFill>
                <a:ea typeface="SimSun" panose="02010600030101010101" pitchFamily="2" charset="-122"/>
              </a:rPr>
              <a:t>Tỉ số chưa được mở</a:t>
            </a:r>
            <a:r>
              <a:rPr lang="nl-NL" sz="3200" b="1" dirty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nl-NL" sz="3200" dirty="0">
                <a:solidFill>
                  <a:srgbClr val="FF0000"/>
                </a:solidFill>
                <a:ea typeface="SimSun" panose="02010600030101010101" pitchFamily="2" charset="-122"/>
              </a:rPr>
              <a:t>như thế nào ?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484" y="2778102"/>
            <a:ext cx="10260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i="1" dirty="0">
                <a:ea typeface="SimSun" panose="02010600030101010101" pitchFamily="2" charset="-122"/>
              </a:rPr>
              <a:t>=&gt; Câu trả lời của Hùng cho biết: Hùng được 0 điểm cả hai bài kiểm tra Tiếng Việt và Toán.</a:t>
            </a:r>
            <a:endParaRPr lang="vi-VN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5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215" y="-242887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596753" y="3074094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KHỞI ĐỘNG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877816" y="1072544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0" y="1368765"/>
            <a:ext cx="24321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Đánh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giá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mục</a:t>
            </a:r>
            <a:r>
              <a:rPr lang="en-US" altLang="zh-CN" sz="48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tiêu</a:t>
            </a:r>
            <a:endParaRPr lang="en-US" altLang="zh-CN" sz="4800" b="1" dirty="0">
              <a:solidFill>
                <a:schemeClr val="bg1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714749" y="550648"/>
            <a:ext cx="8258175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743324" y="2517561"/>
            <a:ext cx="8224837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3325" y="4570198"/>
            <a:ext cx="82486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dấu chấm, chấm hỏi, chấm than</a:t>
            </a:r>
            <a:r>
              <a:rPr lang="en-US" altLang="zh-CN" sz="40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06896" y="429212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Oval 9"/>
          <p:cNvSpPr/>
          <p:nvPr/>
        </p:nvSpPr>
        <p:spPr>
          <a:xfrm>
            <a:off x="2902145" y="2367550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983109" y="4377325"/>
            <a:ext cx="1493643" cy="1542463"/>
          </a:xfrm>
          <a:prstGeom prst="ellipse">
            <a:avLst/>
          </a:prstGeom>
          <a:solidFill>
            <a:schemeClr val="bg1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8" y="4226882"/>
            <a:ext cx="1557325" cy="1557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629" y="2250445"/>
            <a:ext cx="1557325" cy="1557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29" y="285750"/>
            <a:ext cx="1557325" cy="15573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VẬN DỤNG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Thử tài</a:t>
            </a:r>
          </a:p>
        </p:txBody>
      </p:sp>
      <p:sp>
        <p:nvSpPr>
          <p:cNvPr id="8192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6896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1929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6896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30" name="AutoShap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44800" y="1676400"/>
            <a:ext cx="2743200" cy="17526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1931" name="AutoShap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4800" y="3505200"/>
            <a:ext cx="2743200" cy="18288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43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160000" y="5867400"/>
            <a:ext cx="1422400" cy="762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4" name="Picture 13" descr="Cau hoi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609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4" descr="002-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1600" y="5486400"/>
            <a:ext cx="6350000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00" accel="1000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19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  <p:bldLst>
      <p:bldP spid="81925" grpId="0" animBg="1"/>
      <p:bldP spid="81929" grpId="0" animBg="1"/>
      <p:bldP spid="81930" grpId="0" animBg="1"/>
      <p:bldP spid="819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1. A, </a:t>
            </a:r>
            <a:r>
              <a:rPr lang="en-US" sz="4000" b="1" dirty="0" err="1">
                <a:latin typeface="Times New Roman" pitchFamily="18" charset="0"/>
              </a:rPr>
              <a:t>mẹ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53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9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7880349" y="3228974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!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Chúng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388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228138" y="324326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914400" y="838200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3. </a:t>
            </a:r>
            <a:r>
              <a:rPr lang="en-US" sz="4000" b="1" dirty="0" err="1">
                <a:latin typeface="Times New Roman" pitchFamily="18" charset="0"/>
              </a:rPr>
              <a:t>Không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bản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nhạc</a:t>
            </a:r>
            <a:endParaRPr lang="en-US" sz="4000" b="1" dirty="0">
              <a:latin typeface="Times New Roman" pitchFamily="18" charset="0"/>
            </a:endParaRPr>
          </a:p>
          <a:p>
            <a:pPr algn="ctr"/>
            <a:r>
              <a:rPr lang="en-US" sz="4000" b="1" dirty="0" err="1">
                <a:latin typeface="Times New Roman" pitchFamily="18" charset="0"/>
              </a:rPr>
              <a:t>này</a:t>
            </a:r>
            <a:r>
              <a:rPr lang="en-US" sz="4000" b="1" dirty="0">
                <a:latin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</a:rPr>
              <a:t>đâu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rồi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nhỉ</a:t>
            </a:r>
            <a:r>
              <a:rPr lang="en-US" sz="4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534400" y="35052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.</a:t>
            </a:r>
          </a:p>
        </p:txBody>
      </p:sp>
      <p:sp>
        <p:nvSpPr>
          <p:cNvPr id="17412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8301037" y="3533775"/>
            <a:ext cx="71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/>
              <a:t>?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/>
          <p:cNvSpPr>
            <a:spLocks noChangeArrowheads="1"/>
          </p:cNvSpPr>
          <p:nvPr/>
        </p:nvSpPr>
        <p:spPr bwMode="auto">
          <a:xfrm>
            <a:off x="657225" y="752475"/>
            <a:ext cx="10972800" cy="5715000"/>
          </a:xfrm>
          <a:prstGeom prst="irregularSeal1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dirty="0">
                <a:latin typeface="Times New Roman" pitchFamily="18" charset="0"/>
              </a:rPr>
              <a:t>4. </a:t>
            </a:r>
            <a:r>
              <a:rPr lang="en-US" sz="4000" b="1" dirty="0" err="1">
                <a:latin typeface="Times New Roman" pitchFamily="18" charset="0"/>
              </a:rPr>
              <a:t>Mùa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xuân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cây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đâm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chồi</a:t>
            </a:r>
            <a:r>
              <a:rPr lang="en-US" sz="4000" b="1" dirty="0">
                <a:latin typeface="Times New Roman" pitchFamily="18" charset="0"/>
              </a:rPr>
              <a:t> </a:t>
            </a:r>
            <a:endParaRPr lang="vi-VN" sz="4000" b="1" dirty="0">
              <a:latin typeface="Times New Roman" pitchFamily="18" charset="0"/>
            </a:endParaRPr>
          </a:p>
          <a:p>
            <a:pPr algn="ctr"/>
            <a:r>
              <a:rPr lang="vi-VN" sz="4000" b="1" dirty="0" err="1">
                <a:latin typeface="Times New Roman" pitchFamily="18" charset="0"/>
              </a:rPr>
              <a:t>n</a:t>
            </a:r>
            <a:r>
              <a:rPr lang="en-US" sz="4000" b="1" dirty="0" err="1">
                <a:latin typeface="Times New Roman" pitchFamily="18" charset="0"/>
              </a:rPr>
              <a:t>ảy</a:t>
            </a:r>
            <a:r>
              <a:rPr lang="vi-VN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lộc</a:t>
            </a:r>
            <a:endParaRPr lang="en-US" sz="4000" b="1" dirty="0">
              <a:latin typeface="Times New Roman" pitchFamily="18" charset="0"/>
            </a:endParaRPr>
          </a:p>
        </p:txBody>
      </p:sp>
      <p:sp>
        <p:nvSpPr>
          <p:cNvPr id="18436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160000" y="5638800"/>
            <a:ext cx="13208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6" descr="28644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 rot="10743387" flipV="1">
            <a:off x="9747251" y="303213"/>
            <a:ext cx="2032000" cy="1600200"/>
          </a:xfrm>
          <a:noFill/>
        </p:spPr>
      </p:pic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908800" y="3581400"/>
            <a:ext cx="508000" cy="476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/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ông có mô tả ảnh.">
            <a:extLst>
              <a:ext uri="{FF2B5EF4-FFF2-40B4-BE49-F238E27FC236}">
                <a16:creationId xmlns:a16="http://schemas.microsoft.com/office/drawing/2014/main" id="{B9AF24EB-0E41-4B26-B083-95A9CAB2A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861559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</p:pic>
      <p:sp>
        <p:nvSpPr>
          <p:cNvPr id="4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19287" y="2185774"/>
            <a:ext cx="6005143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-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Học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thuộc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chấm,chấm hỏi, chấm than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5" name="MH_Entry_1">
            <a:extLst>
              <a:ext uri="{FF2B5EF4-FFF2-40B4-BE49-F238E27FC236}">
                <a16:creationId xmlns:a16="http://schemas.microsoft.com/office/drawing/2014/main" id="{167FF567-CB3B-47EE-A9ED-5FD548E21F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2150" y="3400192"/>
            <a:ext cx="6453050" cy="110799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eaLnBrk="1" hangingPunct="1">
              <a:buFontTx/>
              <a:buChar char="-"/>
            </a:pP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Chuẩn bị tiết Luyện từ và câu </a:t>
            </a:r>
          </a:p>
          <a:p>
            <a:pPr eaLnBrk="1" hangingPunct="1"/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  sau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986" y="341556"/>
            <a:ext cx="2599508" cy="862150"/>
          </a:xfrm>
          <a:prstGeom prst="roundRect">
            <a:avLst/>
          </a:prstGeom>
          <a:solidFill>
            <a:srgbClr val="FFE7E7"/>
          </a:solidFill>
          <a:ln>
            <a:solidFill>
              <a:srgbClr val="FFCC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2313616" y="420215"/>
            <a:ext cx="3176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Dặn</a:t>
            </a:r>
            <a:r>
              <a:rPr lang="en-US" altLang="zh-CN" sz="4800" b="1" dirty="0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 </a:t>
            </a:r>
            <a:r>
              <a:rPr lang="en-US" altLang="zh-CN" sz="4800" b="1" dirty="0" err="1">
                <a:solidFill>
                  <a:srgbClr val="F15328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dò</a:t>
            </a:r>
            <a:endParaRPr lang="en-US" altLang="zh-CN" sz="4800" b="1" dirty="0">
              <a:solidFill>
                <a:srgbClr val="F15328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3863802" y="5019730"/>
            <a:ext cx="43641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dirty="0">
                <a:solidFill>
                  <a:schemeClr val="accent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感谢聆听，批评指导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8" r="25922" b="29357"/>
          <a:stretch/>
        </p:blipFill>
        <p:spPr>
          <a:xfrm>
            <a:off x="0" y="2008166"/>
            <a:ext cx="6096000" cy="48447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t="7719" r="19474" b="7602"/>
          <a:stretch/>
        </p:blipFill>
        <p:spPr>
          <a:xfrm>
            <a:off x="2618868" y="482540"/>
            <a:ext cx="7620001" cy="610274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60351" r="66908" b="7602"/>
          <a:stretch/>
        </p:blipFill>
        <p:spPr>
          <a:xfrm>
            <a:off x="2475484" y="4655110"/>
            <a:ext cx="1580149" cy="21977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6" t="8011" r="23025" b="50001"/>
          <a:stretch/>
        </p:blipFill>
        <p:spPr>
          <a:xfrm>
            <a:off x="8301789" y="389911"/>
            <a:ext cx="1203159" cy="287956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8947" r="63224" b="55497"/>
          <a:stretch/>
        </p:blipFill>
        <p:spPr>
          <a:xfrm>
            <a:off x="2008932" y="586816"/>
            <a:ext cx="2237876" cy="24384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3" t="45145" r="24609" b="13844"/>
          <a:stretch/>
        </p:blipFill>
        <p:spPr>
          <a:xfrm>
            <a:off x="9703467" y="3429000"/>
            <a:ext cx="2488533" cy="3505198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2940462" y="2802811"/>
            <a:ext cx="7160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vi-VN" altLang="zh-CN" sz="7200" b="1" cap="all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TẠM BiỆT!</a:t>
            </a:r>
            <a:endParaRPr lang="zh-CN" altLang="en-US" sz="7200" b="1" cap="all" dirty="0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61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497795" y="486456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460831" y="884136"/>
            <a:ext cx="947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liên kết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? 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5E0B43B-C31E-4A39-9068-8CD7C77B0A2D}"/>
              </a:ext>
            </a:extLst>
          </p:cNvPr>
          <p:cNvGrpSpPr/>
          <p:nvPr/>
        </p:nvGrpSpPr>
        <p:grpSpPr>
          <a:xfrm>
            <a:off x="1120584" y="2351980"/>
            <a:ext cx="3949700" cy="2877760"/>
            <a:chOff x="450082" y="2490336"/>
            <a:chExt cx="3949700" cy="2877760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id="{AB671276-020B-4C4B-82FC-4F6DCA3B1DE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8940" y="2490336"/>
              <a:ext cx="2772000" cy="287776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88194B-82A2-4BBD-A004-C1EDAC907ECC}"/>
                </a:ext>
              </a:extLst>
            </p:cNvPr>
            <p:cNvSpPr txBox="1"/>
            <p:nvPr/>
          </p:nvSpPr>
          <p:spPr>
            <a:xfrm>
              <a:off x="450082" y="4113878"/>
              <a:ext cx="39497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b="1" dirty="0" err="1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5400" b="1" dirty="0">
                  <a:solidFill>
                    <a:schemeClr val="tx2"/>
                  </a:solidFill>
                  <a:effectLst>
                    <a:glow rad="190500">
                      <a:schemeClr val="bg1">
                        <a:alpha val="60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</p:grpSp>
      <p:sp>
        <p:nvSpPr>
          <p:cNvPr id="35" name="MH_Other_1">
            <a:extLst>
              <a:ext uri="{FF2B5EF4-FFF2-40B4-BE49-F238E27FC236}">
                <a16:creationId xmlns:a16="http://schemas.microsoft.com/office/drawing/2014/main" id="{7A75B912-5CAB-4620-9195-4075B8F8E998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19543276">
            <a:off x="4452003" y="3310041"/>
            <a:ext cx="1771247" cy="162419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83389-A1F6-4CA6-829B-906E72EA6F8F}"/>
              </a:ext>
            </a:extLst>
          </p:cNvPr>
          <p:cNvSpPr txBox="1"/>
          <p:nvPr/>
        </p:nvSpPr>
        <p:spPr>
          <a:xfrm>
            <a:off x="6300788" y="2444276"/>
            <a:ext cx="315753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Lặp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 rot="20668457">
            <a:off x="4572485" y="4020239"/>
            <a:ext cx="1440444" cy="15885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279036" y="3597356"/>
            <a:ext cx="3650777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Thay thế từ ngữ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MH_Other_1">
            <a:extLst>
              <a:ext uri="{FF2B5EF4-FFF2-40B4-BE49-F238E27FC236}">
                <a16:creationId xmlns:a16="http://schemas.microsoft.com/office/drawing/2014/main" id="{49C7E42B-1BB9-4D2C-B600-A07155CA4707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 rot="699512">
            <a:off x="4762222" y="4788927"/>
            <a:ext cx="1244873" cy="206222"/>
          </a:xfrm>
          <a:custGeom>
            <a:avLst/>
            <a:gdLst/>
            <a:ahLst/>
            <a:cxnLst/>
            <a:rect l="0" t="0" r="r" b="b"/>
            <a:pathLst>
              <a:path w="1446505" h="871962">
                <a:moveTo>
                  <a:pt x="14948" y="672743"/>
                </a:moveTo>
                <a:lnTo>
                  <a:pt x="14959" y="673023"/>
                </a:lnTo>
                <a:lnTo>
                  <a:pt x="14639" y="672880"/>
                </a:lnTo>
                <a:lnTo>
                  <a:pt x="14948" y="672743"/>
                </a:lnTo>
                <a:close/>
                <a:moveTo>
                  <a:pt x="834624" y="209741"/>
                </a:moveTo>
                <a:lnTo>
                  <a:pt x="840060" y="210194"/>
                </a:lnTo>
                <a:lnTo>
                  <a:pt x="840054" y="210017"/>
                </a:lnTo>
                <a:lnTo>
                  <a:pt x="834624" y="209741"/>
                </a:lnTo>
                <a:close/>
                <a:moveTo>
                  <a:pt x="677265" y="202293"/>
                </a:moveTo>
                <a:lnTo>
                  <a:pt x="674619" y="203138"/>
                </a:lnTo>
                <a:lnTo>
                  <a:pt x="682685" y="203138"/>
                </a:lnTo>
                <a:lnTo>
                  <a:pt x="692289" y="205065"/>
                </a:lnTo>
                <a:lnTo>
                  <a:pt x="713098" y="205969"/>
                </a:lnTo>
                <a:lnTo>
                  <a:pt x="737912" y="205969"/>
                </a:lnTo>
                <a:lnTo>
                  <a:pt x="724090" y="205255"/>
                </a:lnTo>
                <a:cubicBezTo>
                  <a:pt x="709457" y="205255"/>
                  <a:pt x="691897" y="205255"/>
                  <a:pt x="677265" y="202293"/>
                </a:cubicBezTo>
                <a:close/>
                <a:moveTo>
                  <a:pt x="155136" y="196074"/>
                </a:moveTo>
                <a:lnTo>
                  <a:pt x="138026" y="196393"/>
                </a:lnTo>
                <a:lnTo>
                  <a:pt x="133567" y="197091"/>
                </a:lnTo>
                <a:lnTo>
                  <a:pt x="135335" y="197174"/>
                </a:lnTo>
                <a:lnTo>
                  <a:pt x="155136" y="196074"/>
                </a:lnTo>
                <a:close/>
                <a:moveTo>
                  <a:pt x="848501" y="103952"/>
                </a:moveTo>
                <a:lnTo>
                  <a:pt x="846184" y="115586"/>
                </a:lnTo>
                <a:lnTo>
                  <a:pt x="845949" y="120471"/>
                </a:lnTo>
                <a:lnTo>
                  <a:pt x="848501" y="103952"/>
                </a:lnTo>
                <a:close/>
                <a:moveTo>
                  <a:pt x="917138" y="24840"/>
                </a:moveTo>
                <a:lnTo>
                  <a:pt x="902356" y="31086"/>
                </a:lnTo>
                <a:cubicBezTo>
                  <a:pt x="887676" y="42894"/>
                  <a:pt x="884740" y="45846"/>
                  <a:pt x="870061" y="54702"/>
                </a:cubicBezTo>
                <a:lnTo>
                  <a:pt x="854428" y="70133"/>
                </a:lnTo>
                <a:lnTo>
                  <a:pt x="854869" y="70510"/>
                </a:lnTo>
                <a:lnTo>
                  <a:pt x="899912" y="39042"/>
                </a:lnTo>
                <a:lnTo>
                  <a:pt x="917138" y="24840"/>
                </a:lnTo>
                <a:close/>
                <a:moveTo>
                  <a:pt x="947266" y="0"/>
                </a:moveTo>
                <a:cubicBezTo>
                  <a:pt x="970760" y="20626"/>
                  <a:pt x="994253" y="35359"/>
                  <a:pt x="1020683" y="53038"/>
                </a:cubicBezTo>
                <a:cubicBezTo>
                  <a:pt x="1052987" y="76611"/>
                  <a:pt x="1076481" y="103130"/>
                  <a:pt x="1108785" y="126702"/>
                </a:cubicBezTo>
                <a:cubicBezTo>
                  <a:pt x="1144025" y="153221"/>
                  <a:pt x="1179266" y="182686"/>
                  <a:pt x="1211569" y="212152"/>
                </a:cubicBezTo>
                <a:cubicBezTo>
                  <a:pt x="1243873" y="238671"/>
                  <a:pt x="1264430" y="256350"/>
                  <a:pt x="1296733" y="282870"/>
                </a:cubicBezTo>
                <a:cubicBezTo>
                  <a:pt x="1326100" y="303495"/>
                  <a:pt x="1349594" y="327068"/>
                  <a:pt x="1376024" y="347694"/>
                </a:cubicBezTo>
                <a:cubicBezTo>
                  <a:pt x="1387771" y="356534"/>
                  <a:pt x="1402455" y="374213"/>
                  <a:pt x="1414201" y="380106"/>
                </a:cubicBezTo>
                <a:cubicBezTo>
                  <a:pt x="1425948" y="388946"/>
                  <a:pt x="1434759" y="397785"/>
                  <a:pt x="1446505" y="403678"/>
                </a:cubicBezTo>
                <a:cubicBezTo>
                  <a:pt x="1440631" y="400731"/>
                  <a:pt x="1387771" y="450823"/>
                  <a:pt x="1381898" y="456716"/>
                </a:cubicBezTo>
                <a:cubicBezTo>
                  <a:pt x="1373088" y="465556"/>
                  <a:pt x="1361341" y="474395"/>
                  <a:pt x="1349594" y="483235"/>
                </a:cubicBezTo>
                <a:cubicBezTo>
                  <a:pt x="1348125" y="484708"/>
                  <a:pt x="1345189" y="489128"/>
                  <a:pt x="1341518" y="493180"/>
                </a:cubicBezTo>
                <a:lnTo>
                  <a:pt x="1340916" y="493553"/>
                </a:lnTo>
                <a:lnTo>
                  <a:pt x="1340916" y="494445"/>
                </a:lnTo>
                <a:lnTo>
                  <a:pt x="1288471" y="541789"/>
                </a:lnTo>
                <a:lnTo>
                  <a:pt x="1287387" y="542820"/>
                </a:lnTo>
                <a:lnTo>
                  <a:pt x="1286898" y="543210"/>
                </a:lnTo>
                <a:lnTo>
                  <a:pt x="1228712" y="595737"/>
                </a:lnTo>
                <a:cubicBezTo>
                  <a:pt x="1188927" y="626981"/>
                  <a:pt x="1147309" y="656291"/>
                  <a:pt x="1105508" y="685415"/>
                </a:cubicBezTo>
                <a:lnTo>
                  <a:pt x="996086" y="763384"/>
                </a:lnTo>
                <a:lnTo>
                  <a:pt x="982350" y="773340"/>
                </a:lnTo>
                <a:lnTo>
                  <a:pt x="979268" y="775631"/>
                </a:lnTo>
                <a:lnTo>
                  <a:pt x="865700" y="871962"/>
                </a:lnTo>
                <a:cubicBezTo>
                  <a:pt x="865700" y="871962"/>
                  <a:pt x="862767" y="871962"/>
                  <a:pt x="862767" y="869013"/>
                </a:cubicBezTo>
                <a:cubicBezTo>
                  <a:pt x="862400" y="864958"/>
                  <a:pt x="862079" y="858414"/>
                  <a:pt x="861730" y="850061"/>
                </a:cubicBezTo>
                <a:lnTo>
                  <a:pt x="860696" y="824566"/>
                </a:lnTo>
                <a:lnTo>
                  <a:pt x="860171" y="819545"/>
                </a:lnTo>
                <a:cubicBezTo>
                  <a:pt x="856321" y="782968"/>
                  <a:pt x="852105" y="741047"/>
                  <a:pt x="849722" y="700784"/>
                </a:cubicBezTo>
                <a:lnTo>
                  <a:pt x="849611" y="697427"/>
                </a:lnTo>
                <a:lnTo>
                  <a:pt x="845029" y="674079"/>
                </a:lnTo>
                <a:cubicBezTo>
                  <a:pt x="842531" y="664632"/>
                  <a:pt x="839632" y="656775"/>
                  <a:pt x="836257" y="651187"/>
                </a:cubicBezTo>
                <a:lnTo>
                  <a:pt x="824758" y="642013"/>
                </a:lnTo>
                <a:lnTo>
                  <a:pt x="671921" y="638721"/>
                </a:lnTo>
                <a:lnTo>
                  <a:pt x="528356" y="641913"/>
                </a:lnTo>
                <a:cubicBezTo>
                  <a:pt x="478488" y="643387"/>
                  <a:pt x="427886" y="646337"/>
                  <a:pt x="376918" y="649655"/>
                </a:cubicBezTo>
                <a:lnTo>
                  <a:pt x="238451" y="658625"/>
                </a:lnTo>
                <a:lnTo>
                  <a:pt x="223059" y="660199"/>
                </a:lnTo>
                <a:lnTo>
                  <a:pt x="172700" y="665923"/>
                </a:lnTo>
                <a:lnTo>
                  <a:pt x="146449" y="669200"/>
                </a:lnTo>
                <a:lnTo>
                  <a:pt x="130090" y="670766"/>
                </a:lnTo>
                <a:lnTo>
                  <a:pt x="119303" y="671992"/>
                </a:lnTo>
                <a:lnTo>
                  <a:pt x="86998" y="674891"/>
                </a:lnTo>
                <a:lnTo>
                  <a:pt x="69000" y="676614"/>
                </a:lnTo>
                <a:lnTo>
                  <a:pt x="68195" y="676578"/>
                </a:lnTo>
                <a:lnTo>
                  <a:pt x="65912" y="676783"/>
                </a:lnTo>
                <a:lnTo>
                  <a:pt x="19176" y="674995"/>
                </a:lnTo>
                <a:lnTo>
                  <a:pt x="17940" y="675462"/>
                </a:lnTo>
                <a:cubicBezTo>
                  <a:pt x="16473" y="675093"/>
                  <a:pt x="15006" y="674355"/>
                  <a:pt x="15006" y="674355"/>
                </a:cubicBezTo>
                <a:lnTo>
                  <a:pt x="14959" y="673023"/>
                </a:lnTo>
                <a:lnTo>
                  <a:pt x="17708" y="674252"/>
                </a:lnTo>
                <a:lnTo>
                  <a:pt x="17560" y="671576"/>
                </a:lnTo>
                <a:lnTo>
                  <a:pt x="14948" y="672743"/>
                </a:lnTo>
                <a:lnTo>
                  <a:pt x="6206" y="429559"/>
                </a:lnTo>
                <a:cubicBezTo>
                  <a:pt x="6206" y="391218"/>
                  <a:pt x="-5528" y="341079"/>
                  <a:pt x="3272" y="305686"/>
                </a:cubicBezTo>
                <a:cubicBezTo>
                  <a:pt x="3272" y="305686"/>
                  <a:pt x="6206" y="305686"/>
                  <a:pt x="6206" y="302737"/>
                </a:cubicBezTo>
                <a:lnTo>
                  <a:pt x="11451" y="302684"/>
                </a:lnTo>
                <a:lnTo>
                  <a:pt x="12668" y="299679"/>
                </a:lnTo>
                <a:cubicBezTo>
                  <a:pt x="30262" y="262607"/>
                  <a:pt x="74247" y="195655"/>
                  <a:pt x="85243" y="193442"/>
                </a:cubicBezTo>
                <a:cubicBezTo>
                  <a:pt x="126296" y="187540"/>
                  <a:pt x="168082" y="186802"/>
                  <a:pt x="209868" y="187171"/>
                </a:cubicBezTo>
                <a:cubicBezTo>
                  <a:pt x="251654" y="187540"/>
                  <a:pt x="293439" y="189016"/>
                  <a:pt x="334492" y="187540"/>
                </a:cubicBezTo>
                <a:cubicBezTo>
                  <a:pt x="378477" y="186065"/>
                  <a:pt x="422463" y="188278"/>
                  <a:pt x="466448" y="191229"/>
                </a:cubicBezTo>
                <a:lnTo>
                  <a:pt x="551013" y="196430"/>
                </a:lnTo>
                <a:lnTo>
                  <a:pt x="480232" y="195599"/>
                </a:lnTo>
                <a:lnTo>
                  <a:pt x="481623" y="195882"/>
                </a:lnTo>
                <a:lnTo>
                  <a:pt x="578188" y="200106"/>
                </a:lnTo>
                <a:cubicBezTo>
                  <a:pt x="600184" y="200106"/>
                  <a:pt x="622914" y="201572"/>
                  <a:pt x="645643" y="203037"/>
                </a:cubicBezTo>
                <a:lnTo>
                  <a:pt x="655856" y="203481"/>
                </a:lnTo>
                <a:lnTo>
                  <a:pt x="660021" y="200930"/>
                </a:lnTo>
                <a:lnTo>
                  <a:pt x="598403" y="199344"/>
                </a:lnTo>
                <a:lnTo>
                  <a:pt x="551013" y="196430"/>
                </a:lnTo>
                <a:lnTo>
                  <a:pt x="579343" y="196762"/>
                </a:lnTo>
                <a:lnTo>
                  <a:pt x="660120" y="200869"/>
                </a:lnTo>
                <a:lnTo>
                  <a:pt x="662632" y="199330"/>
                </a:lnTo>
                <a:lnTo>
                  <a:pt x="748123" y="203552"/>
                </a:lnTo>
                <a:lnTo>
                  <a:pt x="839975" y="207491"/>
                </a:lnTo>
                <a:lnTo>
                  <a:pt x="838933" y="174440"/>
                </a:lnTo>
                <a:lnTo>
                  <a:pt x="848356" y="92902"/>
                </a:lnTo>
                <a:lnTo>
                  <a:pt x="834829" y="81269"/>
                </a:lnTo>
                <a:cubicBezTo>
                  <a:pt x="834829" y="81269"/>
                  <a:pt x="834829" y="78317"/>
                  <a:pt x="834829" y="78317"/>
                </a:cubicBezTo>
                <a:cubicBezTo>
                  <a:pt x="867125" y="54702"/>
                  <a:pt x="902356" y="34038"/>
                  <a:pt x="931716" y="4518"/>
                </a:cubicBezTo>
                <a:cubicBezTo>
                  <a:pt x="931716" y="4518"/>
                  <a:pt x="932450" y="3780"/>
                  <a:pt x="933184" y="3411"/>
                </a:cubicBezTo>
                <a:cubicBezTo>
                  <a:pt x="933918" y="3042"/>
                  <a:pt x="934652" y="3042"/>
                  <a:pt x="934652" y="4518"/>
                </a:cubicBezTo>
                <a:lnTo>
                  <a:pt x="938382" y="7325"/>
                </a:lnTo>
                <a:lnTo>
                  <a:pt x="947266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 sz="1600" b="1">
              <a:solidFill>
                <a:srgbClr val="FFFFFF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FC8E27-1D13-4D10-BB12-CA674E22D9E3}"/>
              </a:ext>
            </a:extLst>
          </p:cNvPr>
          <p:cNvSpPr txBox="1"/>
          <p:nvPr/>
        </p:nvSpPr>
        <p:spPr>
          <a:xfrm>
            <a:off x="6315076" y="4664157"/>
            <a:ext cx="37861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Bằng từ ngữ nối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 animBg="1"/>
      <p:bldP spid="36" grpId="0" animBg="1"/>
      <p:bldP spid="37" grpId="0" animBg="1"/>
      <p:bldP spid="3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0D505DBA-70ED-4E09-A7BE-4788F5395FA0}"/>
              </a:ext>
            </a:extLst>
          </p:cNvPr>
          <p:cNvSpPr/>
          <p:nvPr/>
        </p:nvSpPr>
        <p:spPr>
          <a:xfrm>
            <a:off x="540657" y="615043"/>
            <a:ext cx="11110686" cy="5627914"/>
          </a:xfrm>
          <a:prstGeom prst="roundRect">
            <a:avLst>
              <a:gd name="adj" fmla="val 38330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45F694-637B-4247-A9CA-5F5FCBFC89BD}"/>
              </a:ext>
            </a:extLst>
          </p:cNvPr>
          <p:cNvSpPr txBox="1"/>
          <p:nvPr/>
        </p:nvSpPr>
        <p:spPr>
          <a:xfrm>
            <a:off x="1842241" y="615043"/>
            <a:ext cx="8219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 : </a:t>
            </a:r>
            <a:r>
              <a:rPr lang="vi-VN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Để kết thúc câu có thể sử dụng dấu câu nào</a:t>
            </a:r>
            <a:r>
              <a:rPr lang="en-US" sz="3600" b="1" dirty="0">
                <a:solidFill>
                  <a:srgbClr val="FF0000"/>
                </a:solidFill>
                <a:latin typeface="Fira Sans" panose="020B0803050000020004" pitchFamily="34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Fira Sans" panose="020B0803050000020004" pitchFamily="34" charset="0"/>
              <a:cs typeface="Times New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32CF57-C65B-4DCD-8770-0D5AD5EBEAEF}"/>
              </a:ext>
            </a:extLst>
          </p:cNvPr>
          <p:cNvSpPr/>
          <p:nvPr/>
        </p:nvSpPr>
        <p:spPr>
          <a:xfrm>
            <a:off x="877536" y="2448368"/>
            <a:ext cx="4642400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UcPeriod"/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</a:t>
            </a:r>
          </a:p>
          <a:p>
            <a:pPr marL="742950" indent="-742950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phẩy, dấu chấm hỏi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E6AA15-CB52-4CF7-B682-7F040BD25035}"/>
              </a:ext>
            </a:extLst>
          </p:cNvPr>
          <p:cNvSpPr/>
          <p:nvPr/>
        </p:nvSpPr>
        <p:spPr>
          <a:xfrm>
            <a:off x="6063168" y="2458624"/>
            <a:ext cx="5184575" cy="116050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chấm, dấu chấm hỏi, dấu chấm than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122924-E710-4979-AAD5-3E1EA33D368E}"/>
              </a:ext>
            </a:extLst>
          </p:cNvPr>
          <p:cNvSpPr/>
          <p:nvPr/>
        </p:nvSpPr>
        <p:spPr>
          <a:xfrm>
            <a:off x="877536" y="3904933"/>
            <a:ext cx="4642400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Dấu chấm hỏi, dấu chấm, dấu hai chấm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D7B7BE-7399-4027-84A2-F1121F39445E}"/>
              </a:ext>
            </a:extLst>
          </p:cNvPr>
          <p:cNvSpPr/>
          <p:nvPr/>
        </p:nvSpPr>
        <p:spPr>
          <a:xfrm>
            <a:off x="6063168" y="3886988"/>
            <a:ext cx="5251296" cy="12539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Dấu chấm, dấu chấm than, dấu chấm phẩy</a:t>
            </a: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6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6719DAB-4062-4F67-BAF6-9DC690F2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43" y="2683078"/>
            <a:ext cx="558533" cy="6544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BA47FC-CA67-4FD5-A1CF-C0E595588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437" y="3038875"/>
            <a:ext cx="574556" cy="6128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61E08-FBAA-499D-B367-04EF728734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87449" y="4146052"/>
            <a:ext cx="541519" cy="631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0A2815F-F96C-4EBD-B813-3F6E0067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448" y="4216366"/>
            <a:ext cx="535079" cy="626960"/>
          </a:xfrm>
          <a:prstGeom prst="rect">
            <a:avLst/>
          </a:prstGeom>
        </p:spPr>
      </p:pic>
      <p:pic>
        <p:nvPicPr>
          <p:cNvPr id="25" name="图片 39">
            <a:extLst>
              <a:ext uri="{FF2B5EF4-FFF2-40B4-BE49-F238E27FC236}">
                <a16:creationId xmlns:a16="http://schemas.microsoft.com/office/drawing/2014/main" id="{F2B1E326-5915-4755-A1C3-33B401B644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67"/>
          <a:stretch/>
        </p:blipFill>
        <p:spPr>
          <a:xfrm>
            <a:off x="-32832" y="6106116"/>
            <a:ext cx="12192000" cy="774700"/>
          </a:xfrm>
          <a:prstGeom prst="rect">
            <a:avLst/>
          </a:prstGeom>
        </p:spPr>
      </p:pic>
      <p:pic>
        <p:nvPicPr>
          <p:cNvPr id="26" name="Picture 6">
            <a:extLst>
              <a:ext uri="{FF2B5EF4-FFF2-40B4-BE49-F238E27FC236}">
                <a16:creationId xmlns:a16="http://schemas.microsoft.com/office/drawing/2014/main" id="{77844F06-ECD9-48C4-BF80-C320D71754D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322" y="5140908"/>
            <a:ext cx="1740919" cy="14819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3A550AD7-729A-4188-BDB8-AD64C6DB244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9775889" y="5387097"/>
            <a:ext cx="1548000" cy="1099188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9776BE66-FF07-43B8-B06D-CE812139FE7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17486070" flipH="1">
            <a:off x="5235061" y="5450251"/>
            <a:ext cx="1548000" cy="1099188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7A303570-D562-44CB-9452-5FB6D46435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10671547" y="5364502"/>
            <a:ext cx="1656000" cy="1175875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C4FBED09-37AD-445B-88A2-8A2CA031FB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6225128" y="5364502"/>
            <a:ext cx="1656000" cy="1175875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6DFC4716-D017-48FC-BA6D-EB4F4C8FB1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52"/>
          <a:stretch>
            <a:fillRect/>
          </a:stretch>
        </p:blipFill>
        <p:spPr>
          <a:xfrm rot="4074441">
            <a:off x="4157408" y="5384069"/>
            <a:ext cx="1656000" cy="1175875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E6B52D9-8A93-4345-9DFD-0BC2B78384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2480581" y="5881886"/>
            <a:ext cx="1008000" cy="916428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4D6EFC62-B79A-476E-98A9-1A31C83058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8"/>
          <a:stretch>
            <a:fillRect/>
          </a:stretch>
        </p:blipFill>
        <p:spPr>
          <a:xfrm>
            <a:off x="8426844" y="5881886"/>
            <a:ext cx="1008000" cy="9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9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9EB7AEA0-30B3-4233-9266-75A018F5B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C550F8-772A-4A93-BA98-F023C6F5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44" y="1888360"/>
            <a:ext cx="95726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600" dirty="0">
                <a:solidFill>
                  <a:srgbClr val="FFFF00"/>
                </a:solidFill>
              </a:rPr>
              <a:t>Ôn tập về dấu câu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B10053FE-FF45-4C7D-A34D-161D6E397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6300" y="763746"/>
            <a:ext cx="105156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Thứ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 ngày    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tháng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   </a:t>
            </a:r>
            <a:r>
              <a:rPr lang="en-US" altLang="en-US" sz="3600" b="1" dirty="0" err="1">
                <a:solidFill>
                  <a:schemeClr val="bg1"/>
                </a:solidFill>
                <a:latin typeface="HP001 5 hàng" panose="020B0603050302020204" pitchFamily="34" charset="0"/>
              </a:rPr>
              <a:t>năm</a:t>
            </a:r>
            <a: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 202</a:t>
            </a: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2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r>
              <a:rPr lang="vi-VN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  <a:t>Luyện từ và câu</a:t>
            </a:r>
            <a:br>
              <a:rPr lang="en-US" altLang="en-US" sz="3600" b="1" dirty="0">
                <a:solidFill>
                  <a:schemeClr val="bg1"/>
                </a:solidFill>
                <a:latin typeface="HP001 5 hàng" panose="020B0603050302020204" pitchFamily="34" charset="0"/>
              </a:rPr>
            </a:br>
            <a:endParaRPr lang="en-US" altLang="en-US" sz="3600" b="1" dirty="0">
              <a:solidFill>
                <a:srgbClr val="FFFF0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978" y="2657487"/>
            <a:ext cx="650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solidFill>
                  <a:srgbClr val="FFFF00"/>
                </a:solidFill>
              </a:rPr>
              <a:t>(Dấu chấm, chấm hỏi, chấm than)</a:t>
            </a:r>
            <a:endParaRPr lang="en-US" altLang="en-US" sz="32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4153FA1-1248-438E-AB60-3A972860F4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9940" y="-385762"/>
            <a:ext cx="11052144" cy="6269548"/>
          </a:xfrm>
          <a:prstGeom prst="rect">
            <a:avLst/>
          </a:prstGeom>
          <a:effectLst>
            <a:outerShdw blurRad="25400" algn="ctr" rotWithShape="0">
              <a:prstClr val="black">
                <a:alpha val="68000"/>
              </a:prstClr>
            </a:outerShdw>
          </a:effec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3B89C54-015E-439C-8036-005881C16A18}"/>
              </a:ext>
            </a:extLst>
          </p:cNvPr>
          <p:cNvSpPr txBox="1"/>
          <p:nvPr/>
        </p:nvSpPr>
        <p:spPr>
          <a:xfrm>
            <a:off x="2696766" y="3131245"/>
            <a:ext cx="74131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KH</a:t>
            </a:r>
            <a:r>
              <a:rPr lang="vi-VN" altLang="zh-CN" sz="8800" b="1" dirty="0">
                <a:solidFill>
                  <a:srgbClr val="FF0066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Fira Sans" panose="020B0803050000020004" pitchFamily="34" charset="0"/>
                <a:ea typeface="字魂119号-天真儿风体" panose="00000500000000000000" pitchFamily="2" charset="-122"/>
              </a:rPr>
              <a:t>ÁM PHÁ</a:t>
            </a:r>
            <a:endParaRPr lang="zh-CN" altLang="en-US" sz="8800" b="1" dirty="0">
              <a:solidFill>
                <a:srgbClr val="FF0066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Fira Sans" panose="020B0803050000020004" pitchFamily="34" charset="0"/>
              <a:ea typeface="字魂119号-天真儿风体" panose="00000500000000000000" pitchFamily="2" charset="-122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D646FD8B-C384-447B-8E0D-BC5F3091DB8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/>
          <a:stretch>
            <a:fillRect/>
          </a:stretch>
        </p:blipFill>
        <p:spPr>
          <a:xfrm>
            <a:off x="0" y="476672"/>
            <a:ext cx="1186171" cy="1086083"/>
          </a:xfrm>
          <a:prstGeom prst="rect">
            <a:avLst/>
          </a:prstGeom>
        </p:spPr>
      </p:pic>
      <p:pic>
        <p:nvPicPr>
          <p:cNvPr id="6" name="Picture 28">
            <a:extLst>
              <a:ext uri="{FF2B5EF4-FFF2-40B4-BE49-F238E27FC236}">
                <a16:creationId xmlns:a16="http://schemas.microsoft.com/office/drawing/2014/main" id="{A44A7DD1-E222-4EF7-88E9-6E2B3F5F4DA0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6093" y="794067"/>
            <a:ext cx="790006" cy="451291"/>
          </a:xfrm>
          <a:prstGeom prst="rect">
            <a:avLst/>
          </a:prstGeom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3865E26A-0D00-414C-A413-C882D197E9FA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3019573" y="1238319"/>
            <a:ext cx="1639562" cy="1012667"/>
          </a:xfrm>
          <a:prstGeom prst="rect">
            <a:avLst/>
          </a:prstGeom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E2EB7E9C-2FB5-4296-B0C9-8DB79AF74F7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4"/>
          <a:stretch>
            <a:fillRect/>
          </a:stretch>
        </p:blipFill>
        <p:spPr>
          <a:xfrm>
            <a:off x="10496277" y="232691"/>
            <a:ext cx="1639562" cy="101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-1449316" y="1229707"/>
            <a:ext cx="3555857" cy="3825025"/>
          </a:xfrm>
          <a:prstGeom prst="roundRect">
            <a:avLst>
              <a:gd name="adj" fmla="val 50000"/>
            </a:avLst>
          </a:prstGeom>
          <a:solidFill>
            <a:srgbClr val="FF8E00"/>
          </a:solidFill>
          <a:ln>
            <a:noFill/>
          </a:ln>
        </p:spPr>
        <p:txBody>
          <a:bodyPr lIns="0" tIns="0" rIns="0" bIns="0" anchor="ctr" anchorCtr="1">
            <a:noAutofit/>
          </a:bodyPr>
          <a:lstStyle/>
          <a:p>
            <a:pPr algn="ctr" eaLnBrk="0" hangingPunct="0">
              <a:spcBef>
                <a:spcPct val="20000"/>
              </a:spcBef>
            </a:pPr>
            <a:endParaRPr kumimoji="1" lang="zh-CN" altLang="en-US" sz="1050" b="1" dirty="0">
              <a:solidFill>
                <a:schemeClr val="bg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-245185" y="1467526"/>
            <a:ext cx="22597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YÊU CẦU CẦN ĐẠT</a:t>
            </a:r>
          </a:p>
        </p:txBody>
      </p:sp>
      <p:sp>
        <p:nvSpPr>
          <p:cNvPr id="6" name="Freeform 5"/>
          <p:cNvSpPr/>
          <p:nvPr/>
        </p:nvSpPr>
        <p:spPr>
          <a:xfrm>
            <a:off x="3000375" y="550648"/>
            <a:ext cx="8972550" cy="1192427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Nêu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3600" kern="1200" dirty="0" err="1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tác dụng của 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243811" y="2531847"/>
            <a:ext cx="8714827" cy="1168615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algn="l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cách ngắt câu bằng dấu chấm trong đoạn văn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157538" y="4741649"/>
            <a:ext cx="8715376" cy="1144802"/>
          </a:xfrm>
          <a:custGeom>
            <a:avLst/>
            <a:gdLst>
              <a:gd name="connsiteX0" fmla="*/ 0 w 9605413"/>
              <a:gd name="connsiteY0" fmla="*/ 0 h 1439175"/>
              <a:gd name="connsiteX1" fmla="*/ 9605413 w 9605413"/>
              <a:gd name="connsiteY1" fmla="*/ 0 h 1439175"/>
              <a:gd name="connsiteX2" fmla="*/ 9605413 w 9605413"/>
              <a:gd name="connsiteY2" fmla="*/ 1439175 h 1439175"/>
              <a:gd name="connsiteX3" fmla="*/ 0 w 9605413"/>
              <a:gd name="connsiteY3" fmla="*/ 1439175 h 1439175"/>
              <a:gd name="connsiteX4" fmla="*/ 0 w 9605413"/>
              <a:gd name="connsiteY4" fmla="*/ 0 h 14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413" h="1439175">
                <a:moveTo>
                  <a:pt x="0" y="0"/>
                </a:moveTo>
                <a:lnTo>
                  <a:pt x="9605413" y="0"/>
                </a:lnTo>
                <a:lnTo>
                  <a:pt x="9605413" y="1439175"/>
                </a:lnTo>
                <a:lnTo>
                  <a:pt x="0" y="1439175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2345" tIns="101600" rIns="101600" bIns="1016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Biết sử dụng đúng </a:t>
            </a:r>
            <a:r>
              <a:rPr lang="vi-VN" altLang="zh-CN" sz="36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dấu chấm, chấm hỏi, chấm than</a:t>
            </a:r>
            <a:r>
              <a:rPr lang="en-US" altLang="zh-CN" sz="3600" kern="1200" dirty="0">
                <a:solidFill>
                  <a:schemeClr val="tx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.</a:t>
            </a:r>
            <a:endParaRPr lang="en-US" sz="3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371725" y="4584138"/>
            <a:ext cx="1400176" cy="135946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Oval 10"/>
          <p:cNvSpPr/>
          <p:nvPr/>
        </p:nvSpPr>
        <p:spPr>
          <a:xfrm>
            <a:off x="2300288" y="2307662"/>
            <a:ext cx="1357312" cy="1392802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Oval 11"/>
          <p:cNvSpPr/>
          <p:nvPr/>
        </p:nvSpPr>
        <p:spPr>
          <a:xfrm>
            <a:off x="2085974" y="402662"/>
            <a:ext cx="1428751" cy="1340413"/>
          </a:xfrm>
          <a:prstGeom prst="ellipse">
            <a:avLst/>
          </a:prstGeom>
          <a:solidFill>
            <a:srgbClr val="FFFF00"/>
          </a:solidFill>
          <a:ln>
            <a:solidFill>
              <a:srgbClr val="457BB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2428875" y="757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661804" y="533135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1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6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14525" y="2557198"/>
            <a:ext cx="203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2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2D7AF8A0-BCB9-430E-9AC1-3499BB92D610}"/>
              </a:ext>
            </a:extLst>
          </p:cNvPr>
          <p:cNvSpPr txBox="1"/>
          <p:nvPr/>
        </p:nvSpPr>
        <p:spPr>
          <a:xfrm>
            <a:off x="1980892" y="4752710"/>
            <a:ext cx="2259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5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9号-创粗黑" panose="00000500000000000000" pitchFamily="2" charset="-122"/>
                <a:cs typeface="#9Slide03 Arima Madurai Black" panose="00000A00000000000000" pitchFamily="2" charset="0"/>
                <a:sym typeface="字魂59号-创粗黑" panose="00000500000000000000" pitchFamily="2" charset="-122"/>
              </a:rPr>
              <a:t>3</a:t>
            </a:r>
            <a:endParaRPr lang="en-US" altLang="zh-CN" sz="5400" b="1" dirty="0">
              <a:solidFill>
                <a:srgbClr val="FF0000"/>
              </a:solidFill>
              <a:latin typeface="#9Slide03 Arima Madurai Black" panose="00000A00000000000000" pitchFamily="2" charset="0"/>
              <a:ea typeface="字魂59号-创粗黑" panose="00000500000000000000" pitchFamily="2" charset="-122"/>
              <a:cs typeface="#9Slide03 Arima Madurai Black" panose="00000A00000000000000" pitchFamily="2" charset="0"/>
              <a:sym typeface="字魂59号-创粗黑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830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 animBg="1"/>
      <p:bldP spid="9" grpId="0" animBg="1"/>
      <p:bldP spid="14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37" y="1828876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Không may, anh bị cảm nặng. 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Anh sốt cao lắm! Hãy nghỉ ngơi ít ngày đã!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Thưa bác sĩ, tôi sốt bao nhiêu độ?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Bốn mươi mốt độ.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377" y="386835"/>
            <a:ext cx="103973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Tìm các dấu chấm, chấm hỏi và chấm than trong mẩu chuyện </a:t>
            </a:r>
          </a:p>
          <a:p>
            <a:r>
              <a:rPr lang="vi-VN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 đây. Cho biết mỗi dấu câu ấy được dùng làm gì.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700211" y="828676"/>
            <a:ext cx="6286500" cy="28575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200399" y="1238252"/>
            <a:ext cx="4910135" cy="19048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938" y="746768"/>
            <a:ext cx="10449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spcBef>
                <a:spcPts val="0"/>
              </a:spcBef>
              <a:spcAft>
                <a:spcPts val="1200"/>
              </a:spcAft>
            </a:pPr>
            <a:r>
              <a:rPr lang="en-US" sz="2800" b="1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spc="-100" dirty="0" err="1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1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spc="-100" dirty="0" err="1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u="sng" spc="-100" dirty="0">
                <a:solidFill>
                  <a:srgbClr val="002060"/>
                </a:solidFill>
                <a:uFill>
                  <a:solidFill>
                    <a:srgbClr val="FF0000"/>
                  </a:solidFill>
                </a:u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4037" y="1871408"/>
            <a:ext cx="114087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kern="1000" dirty="0">
                <a:solidFill>
                  <a:srgbClr val="000000"/>
                </a:solidFill>
                <a:latin typeface="+mj-lt"/>
              </a:rPr>
              <a:t>Kỉ lục thế giới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(1)</a:t>
            </a:r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Một vận động viên đang tích cực luyện tập để tham gia thế vận hội.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(2)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Không may, anh bị cảm nặng.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(3)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bảo 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(4)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Anh sốt cao lắm!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(5)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Hãy nghỉ ngơi ít ngày đã!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(6)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Người bệnh hỏi: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(7)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Thưa bác sĩ, tôi sốt bao nhiêu độ?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(8)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Bác sĩ đáp: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  <a:latin typeface="+mj-lt"/>
              </a:rPr>
              <a:t>-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(9)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Bốn mươi mốt độ.</a:t>
            </a:r>
          </a:p>
          <a:p>
            <a:pPr algn="just"/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(10)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Nghe thấy thế, anh chàng ngồi phắt dậy:</a:t>
            </a:r>
          </a:p>
          <a:p>
            <a:pPr algn="just"/>
            <a:r>
              <a:rPr lang="vi-VN" sz="2800" kern="1000" dirty="0">
                <a:solidFill>
                  <a:srgbClr val="000000"/>
                </a:solidFill>
              </a:rPr>
              <a:t>-</a:t>
            </a:r>
            <a:r>
              <a:rPr lang="en-US" sz="2800" kern="1000" dirty="0">
                <a:solidFill>
                  <a:srgbClr val="000000"/>
                </a:solidFill>
              </a:rPr>
              <a:t> </a:t>
            </a:r>
            <a:r>
              <a:rPr lang="en-US" sz="2800" kern="2000" spc="150" baseline="30000" dirty="0">
                <a:solidFill>
                  <a:srgbClr val="FF0000"/>
                </a:solidFill>
                <a:ea typeface="Times New Roman" panose="02020603050405020304" pitchFamily="18" charset="0"/>
              </a:rPr>
              <a:t>(11)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Thế kỉ lục thế giới là bao nhiêu?                  </a:t>
            </a:r>
            <a:endParaRPr lang="en-US" sz="2800" kern="100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2800" kern="1000" dirty="0">
                <a:solidFill>
                  <a:srgbClr val="000000"/>
                </a:solidFill>
                <a:latin typeface="+mj-lt"/>
              </a:rPr>
              <a:t>                                                                             </a:t>
            </a:r>
            <a:r>
              <a:rPr lang="vi-VN" sz="2400" kern="1000" dirty="0">
                <a:solidFill>
                  <a:srgbClr val="000000"/>
                </a:solidFill>
                <a:latin typeface="+mj-lt"/>
              </a:rPr>
              <a:t>MINH CHÂU </a:t>
            </a:r>
            <a:r>
              <a:rPr lang="vi-VN" sz="2800" kern="1000" dirty="0">
                <a:solidFill>
                  <a:srgbClr val="000000"/>
                </a:solidFill>
                <a:latin typeface="+mj-lt"/>
              </a:rPr>
              <a:t>sưu tầm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01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8133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28"/>
  <p:tag name="ISPRING_SLIDE_ID_2" val="{2D75648A-785D-42A3-9DD9-ED773AAFAFFE}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1347</TotalTime>
  <Words>1570</Words>
  <Application>Microsoft Office PowerPoint</Application>
  <PresentationFormat>Widescreen</PresentationFormat>
  <Paragraphs>167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SimSun</vt:lpstr>
      <vt:lpstr>#9Slide03 Arima Madurai Black</vt:lpstr>
      <vt:lpstr>Arial</vt:lpstr>
      <vt:lpstr>Arial Narrow</vt:lpstr>
      <vt:lpstr>Bahnschrift Light</vt:lpstr>
      <vt:lpstr>Calibri</vt:lpstr>
      <vt:lpstr>Fira Sans</vt:lpstr>
      <vt:lpstr>HP001 5 hàng</vt:lpstr>
      <vt:lpstr>Times New Roman</vt:lpstr>
      <vt:lpstr>字魂36号-正文宋楷</vt:lpstr>
      <vt:lpstr>字魂59号-创粗黑</vt:lpstr>
      <vt:lpstr>Chủ đề của Office</vt:lpstr>
      <vt:lpstr>2_Default Design</vt:lpstr>
      <vt:lpstr>PowerPoint Presentation</vt:lpstr>
      <vt:lpstr>PowerPoint Presentation</vt:lpstr>
      <vt:lpstr>PowerPoint Presentation</vt:lpstr>
      <vt:lpstr>PowerPoint Presentation</vt:lpstr>
      <vt:lpstr>Thứ      ngày     tháng     năm 2022 Luyện từ và câu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Thử tài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Sáu Đặng</cp:lastModifiedBy>
  <cp:revision>110</cp:revision>
  <dcterms:created xsi:type="dcterms:W3CDTF">2020-05-11T09:20:57Z</dcterms:created>
  <dcterms:modified xsi:type="dcterms:W3CDTF">2024-04-02T04:48:30Z</dcterms:modified>
</cp:coreProperties>
</file>