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76" r:id="rId2"/>
    <p:sldId id="307" r:id="rId3"/>
    <p:sldId id="309" r:id="rId4"/>
    <p:sldId id="273" r:id="rId5"/>
    <p:sldId id="274" r:id="rId6"/>
    <p:sldId id="312" r:id="rId7"/>
    <p:sldId id="275" r:id="rId8"/>
    <p:sldId id="311" r:id="rId9"/>
    <p:sldId id="268" r:id="rId10"/>
  </p:sldIdLst>
  <p:sldSz cx="16276638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CC00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936" y="5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64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539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4580" y="1496484"/>
            <a:ext cx="12207479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4580" y="4802717"/>
            <a:ext cx="12207479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117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32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47969" y="486834"/>
            <a:ext cx="350965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9019" y="486834"/>
            <a:ext cx="10325492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54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>
            <a:extLst>
              <a:ext uri="{FF2B5EF4-FFF2-40B4-BE49-F238E27FC236}">
                <a16:creationId xmlns:a16="http://schemas.microsoft.com/office/drawing/2014/main" id="{7A9C0ECC-301A-45B7-B17A-C3B2094ADEF1}"/>
              </a:ext>
            </a:extLst>
          </p:cNvPr>
          <p:cNvGrpSpPr/>
          <p:nvPr userDrawn="1"/>
        </p:nvGrpSpPr>
        <p:grpSpPr>
          <a:xfrm>
            <a:off x="5505064" y="1942084"/>
            <a:ext cx="5266511" cy="5259833"/>
            <a:chOff x="4123562" y="1456562"/>
            <a:chExt cx="3944875" cy="3944875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13A78654-C0A3-4741-810A-25651264DFC9}"/>
                </a:ext>
              </a:extLst>
            </p:cNvPr>
            <p:cNvSpPr/>
            <p:nvPr userDrawn="1"/>
          </p:nvSpPr>
          <p:spPr>
            <a:xfrm>
              <a:off x="4123562" y="1456562"/>
              <a:ext cx="3944875" cy="3944875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 sz="3867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8B53080D-899F-496C-B15C-51EA06CACCA2}"/>
                </a:ext>
              </a:extLst>
            </p:cNvPr>
            <p:cNvSpPr/>
            <p:nvPr userDrawn="1"/>
          </p:nvSpPr>
          <p:spPr>
            <a:xfrm>
              <a:off x="4251842" y="1584842"/>
              <a:ext cx="3688316" cy="368831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 sz="3867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12FAE264-EC23-41E5-8FB2-F49663E401EA}"/>
              </a:ext>
            </a:extLst>
          </p:cNvPr>
          <p:cNvGrpSpPr/>
          <p:nvPr userDrawn="1"/>
        </p:nvGrpSpPr>
        <p:grpSpPr>
          <a:xfrm>
            <a:off x="4804772" y="3805577"/>
            <a:ext cx="1571842" cy="1569849"/>
            <a:chOff x="4123562" y="1456562"/>
            <a:chExt cx="3944875" cy="3944875"/>
          </a:xfrm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61E1A704-CD63-4A9B-A9B7-6A1985E5315A}"/>
                </a:ext>
              </a:extLst>
            </p:cNvPr>
            <p:cNvSpPr/>
            <p:nvPr userDrawn="1"/>
          </p:nvSpPr>
          <p:spPr>
            <a:xfrm>
              <a:off x="4123562" y="1456562"/>
              <a:ext cx="3944875" cy="3944875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 sz="3867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E620CE39-AD85-417E-A27F-E1DA8FE5D6AC}"/>
                </a:ext>
              </a:extLst>
            </p:cNvPr>
            <p:cNvSpPr/>
            <p:nvPr userDrawn="1"/>
          </p:nvSpPr>
          <p:spPr>
            <a:xfrm>
              <a:off x="4493206" y="1863116"/>
              <a:ext cx="3205586" cy="320558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 sz="3867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pic>
        <p:nvPicPr>
          <p:cNvPr id="28" name="图片 27" descr="图片包含 玩具, LEGO&#10;&#10;描述已自动生成">
            <a:extLst>
              <a:ext uri="{FF2B5EF4-FFF2-40B4-BE49-F238E27FC236}">
                <a16:creationId xmlns:a16="http://schemas.microsoft.com/office/drawing/2014/main" id="{8372BA2D-4DF1-4385-905C-AB29D60CDA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73" r="50099"/>
          <a:stretch/>
        </p:blipFill>
        <p:spPr>
          <a:xfrm>
            <a:off x="922698" y="4680677"/>
            <a:ext cx="6194777" cy="4042655"/>
          </a:xfrm>
          <a:prstGeom prst="rect">
            <a:avLst/>
          </a:prstGeom>
        </p:spPr>
      </p:pic>
      <p:pic>
        <p:nvPicPr>
          <p:cNvPr id="29" name="图片 28" descr="图片包含 玩具, LEGO&#10;&#10;描述已自动生成">
            <a:extLst>
              <a:ext uri="{FF2B5EF4-FFF2-40B4-BE49-F238E27FC236}">
                <a16:creationId xmlns:a16="http://schemas.microsoft.com/office/drawing/2014/main" id="{8B25FF9B-2100-45E8-86AB-14C4F91A87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3" t="-4448" r="-2059" b="37722"/>
          <a:stretch/>
        </p:blipFill>
        <p:spPr>
          <a:xfrm>
            <a:off x="9420105" y="4909343"/>
            <a:ext cx="6482236" cy="3813988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1F1E6C12-7758-4B4F-9D18-D55464001E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18" y="494109"/>
            <a:ext cx="5200937" cy="1073043"/>
          </a:xfrm>
          <a:prstGeom prst="rect">
            <a:avLst/>
          </a:prstGeom>
        </p:spPr>
      </p:pic>
      <p:pic>
        <p:nvPicPr>
          <p:cNvPr id="33" name="图片 32" descr="图片包含 物体, 时钟&#10;&#10;描述已自动生成">
            <a:extLst>
              <a:ext uri="{FF2B5EF4-FFF2-40B4-BE49-F238E27FC236}">
                <a16:creationId xmlns:a16="http://schemas.microsoft.com/office/drawing/2014/main" id="{0B7BEBE0-B8D8-4C32-881C-F10A6A5A18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5904" y="726914"/>
            <a:ext cx="1810761" cy="185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23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45380029-6425-476E-B9C9-F6FA3C94C2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18" y="494109"/>
            <a:ext cx="5200937" cy="1073043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CFDE12D3-1D69-4EE5-AC77-A3301F2DB807}"/>
              </a:ext>
            </a:extLst>
          </p:cNvPr>
          <p:cNvGrpSpPr/>
          <p:nvPr userDrawn="1"/>
        </p:nvGrpSpPr>
        <p:grpSpPr>
          <a:xfrm>
            <a:off x="3088343" y="2017976"/>
            <a:ext cx="10099953" cy="4134907"/>
            <a:chOff x="3100251" y="1601912"/>
            <a:chExt cx="7565360" cy="3101180"/>
          </a:xfrm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77634BAF-53B3-42CC-8554-9C1721D4D4D5}"/>
                </a:ext>
              </a:extLst>
            </p:cNvPr>
            <p:cNvSpPr/>
            <p:nvPr userDrawn="1"/>
          </p:nvSpPr>
          <p:spPr>
            <a:xfrm>
              <a:off x="3100251" y="1601912"/>
              <a:ext cx="7565360" cy="3101180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867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5E6A5978-10E0-457A-BBF6-B43CDE6A207A}"/>
                </a:ext>
              </a:extLst>
            </p:cNvPr>
            <p:cNvSpPr/>
            <p:nvPr userDrawn="1"/>
          </p:nvSpPr>
          <p:spPr>
            <a:xfrm>
              <a:off x="3230674" y="1730457"/>
              <a:ext cx="7304513" cy="2843043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accent5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867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pic>
        <p:nvPicPr>
          <p:cNvPr id="16" name="图片 15" descr="图片包含 物体, 时钟&#10;&#10;描述已自动生成">
            <a:extLst>
              <a:ext uri="{FF2B5EF4-FFF2-40B4-BE49-F238E27FC236}">
                <a16:creationId xmlns:a16="http://schemas.microsoft.com/office/drawing/2014/main" id="{19E79891-31CC-4F68-8C95-664B860ABA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6061" y="525579"/>
            <a:ext cx="1810761" cy="1856213"/>
          </a:xfrm>
          <a:prstGeom prst="rect">
            <a:avLst/>
          </a:prstGeom>
        </p:spPr>
      </p:pic>
      <p:pic>
        <p:nvPicPr>
          <p:cNvPr id="17" name="图片 16" descr="图片包含 玩具, LEGO&#10;&#10;描述已自动生成">
            <a:extLst>
              <a:ext uri="{FF2B5EF4-FFF2-40B4-BE49-F238E27FC236}">
                <a16:creationId xmlns:a16="http://schemas.microsoft.com/office/drawing/2014/main" id="{1ABFF7FE-E17F-4A20-9368-A6D6E2177F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73" r="50099"/>
          <a:stretch/>
        </p:blipFill>
        <p:spPr>
          <a:xfrm>
            <a:off x="549513" y="4850601"/>
            <a:ext cx="6194777" cy="404265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F9BF441-762C-4DFA-88F4-49314A67B41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4744" y="4935816"/>
            <a:ext cx="2368312" cy="258197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72DA72C8-1EDA-4C06-B5B7-68786538325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1673" y="6090539"/>
            <a:ext cx="1659695" cy="1686336"/>
          </a:xfrm>
          <a:prstGeom prst="rect">
            <a:avLst/>
          </a:prstGeom>
        </p:spPr>
      </p:pic>
      <p:pic>
        <p:nvPicPr>
          <p:cNvPr id="30" name="图片 29" descr="图片包含 玩具, LEGO&#10;&#10;描述已自动生成">
            <a:extLst>
              <a:ext uri="{FF2B5EF4-FFF2-40B4-BE49-F238E27FC236}">
                <a16:creationId xmlns:a16="http://schemas.microsoft.com/office/drawing/2014/main" id="{DE4AA913-C646-4095-9A7E-2A1E74134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3" t="-4448" r="-2059" b="37722"/>
          <a:stretch/>
        </p:blipFill>
        <p:spPr>
          <a:xfrm>
            <a:off x="6513868" y="5449554"/>
            <a:ext cx="6482236" cy="381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5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11841254" y="0"/>
            <a:ext cx="4435384" cy="116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95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724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542" y="2279652"/>
            <a:ext cx="140386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0542" y="6119285"/>
            <a:ext cx="140386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6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9019" y="2434167"/>
            <a:ext cx="6917571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0048" y="2434167"/>
            <a:ext cx="6917571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663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39" y="486834"/>
            <a:ext cx="1403860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140" y="2241551"/>
            <a:ext cx="6885780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1140" y="3340100"/>
            <a:ext cx="6885780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40048" y="2241551"/>
            <a:ext cx="6919691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40048" y="3340100"/>
            <a:ext cx="6919691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771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307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151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9691" y="1316567"/>
            <a:ext cx="8240048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140" y="2743200"/>
            <a:ext cx="5249639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899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9691" y="1316567"/>
            <a:ext cx="8240048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140" y="2743200"/>
            <a:ext cx="5249639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721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019" y="2434167"/>
            <a:ext cx="140386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893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tm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tm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1">
            <a:extLst>
              <a:ext uri="{FF2B5EF4-FFF2-40B4-BE49-F238E27FC236}">
                <a16:creationId xmlns:a16="http://schemas.microsoft.com/office/drawing/2014/main" id="{562AF225-271F-5B0D-3F06-089E60333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18" y="494109"/>
            <a:ext cx="5200937" cy="1073043"/>
          </a:xfrm>
          <a:prstGeom prst="rect">
            <a:avLst/>
          </a:prstGeom>
        </p:spPr>
      </p:pic>
      <p:grpSp>
        <p:nvGrpSpPr>
          <p:cNvPr id="6" name="组合 12">
            <a:extLst>
              <a:ext uri="{FF2B5EF4-FFF2-40B4-BE49-F238E27FC236}">
                <a16:creationId xmlns:a16="http://schemas.microsoft.com/office/drawing/2014/main" id="{47DEBFA4-7B96-79C8-6DE0-32DC642B427D}"/>
              </a:ext>
            </a:extLst>
          </p:cNvPr>
          <p:cNvGrpSpPr/>
          <p:nvPr/>
        </p:nvGrpSpPr>
        <p:grpSpPr>
          <a:xfrm>
            <a:off x="3088343" y="2017976"/>
            <a:ext cx="10099953" cy="4134907"/>
            <a:chOff x="3100251" y="1601912"/>
            <a:chExt cx="7565360" cy="3101180"/>
          </a:xfrm>
        </p:grpSpPr>
        <p:sp>
          <p:nvSpPr>
            <p:cNvPr id="7" name="矩形: 圆角 13">
              <a:extLst>
                <a:ext uri="{FF2B5EF4-FFF2-40B4-BE49-F238E27FC236}">
                  <a16:creationId xmlns:a16="http://schemas.microsoft.com/office/drawing/2014/main" id="{A89FC81C-D9D9-EBF9-A092-78D1F5426D63}"/>
                </a:ext>
              </a:extLst>
            </p:cNvPr>
            <p:cNvSpPr/>
            <p:nvPr userDrawn="1"/>
          </p:nvSpPr>
          <p:spPr>
            <a:xfrm>
              <a:off x="3100251" y="1601912"/>
              <a:ext cx="7565360" cy="3101180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867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8" name="矩形: 圆角 14">
              <a:extLst>
                <a:ext uri="{FF2B5EF4-FFF2-40B4-BE49-F238E27FC236}">
                  <a16:creationId xmlns:a16="http://schemas.microsoft.com/office/drawing/2014/main" id="{8AA14783-D27C-E1D0-17A8-BCB647F8CE71}"/>
                </a:ext>
              </a:extLst>
            </p:cNvPr>
            <p:cNvSpPr/>
            <p:nvPr userDrawn="1"/>
          </p:nvSpPr>
          <p:spPr>
            <a:xfrm>
              <a:off x="3230674" y="1730457"/>
              <a:ext cx="7304513" cy="2843043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accent5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867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pic>
        <p:nvPicPr>
          <p:cNvPr id="9" name="图片 15" descr="图片包含 物体, 时钟&#10;&#10;描述已自动生成">
            <a:extLst>
              <a:ext uri="{FF2B5EF4-FFF2-40B4-BE49-F238E27FC236}">
                <a16:creationId xmlns:a16="http://schemas.microsoft.com/office/drawing/2014/main" id="{752EFC31-005D-A6F3-C220-BF890F9ED7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6061" y="525579"/>
            <a:ext cx="1810761" cy="1856213"/>
          </a:xfrm>
          <a:prstGeom prst="rect">
            <a:avLst/>
          </a:prstGeom>
        </p:spPr>
      </p:pic>
      <p:pic>
        <p:nvPicPr>
          <p:cNvPr id="10" name="图片 16" descr="图片包含 玩具, LEGO&#10;&#10;描述已自动生成">
            <a:extLst>
              <a:ext uri="{FF2B5EF4-FFF2-40B4-BE49-F238E27FC236}">
                <a16:creationId xmlns:a16="http://schemas.microsoft.com/office/drawing/2014/main" id="{25EC1490-0A89-F169-2BEB-B9BB5E77F3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73" r="50099"/>
          <a:stretch/>
        </p:blipFill>
        <p:spPr>
          <a:xfrm>
            <a:off x="549513" y="4850601"/>
            <a:ext cx="6194777" cy="4042655"/>
          </a:xfrm>
          <a:prstGeom prst="rect">
            <a:avLst/>
          </a:prstGeom>
        </p:spPr>
      </p:pic>
      <p:pic>
        <p:nvPicPr>
          <p:cNvPr id="11" name="图片 17">
            <a:extLst>
              <a:ext uri="{FF2B5EF4-FFF2-40B4-BE49-F238E27FC236}">
                <a16:creationId xmlns:a16="http://schemas.microsoft.com/office/drawing/2014/main" id="{AE498CFE-75DA-7CB1-8D43-BEED52E8CB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4744" y="4935816"/>
            <a:ext cx="2368312" cy="2581979"/>
          </a:xfrm>
          <a:prstGeom prst="rect">
            <a:avLst/>
          </a:prstGeom>
        </p:spPr>
      </p:pic>
      <p:pic>
        <p:nvPicPr>
          <p:cNvPr id="12" name="图片 28">
            <a:extLst>
              <a:ext uri="{FF2B5EF4-FFF2-40B4-BE49-F238E27FC236}">
                <a16:creationId xmlns:a16="http://schemas.microsoft.com/office/drawing/2014/main" id="{B965F059-0D9B-2991-AB09-447F97213F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1673" y="6090539"/>
            <a:ext cx="1659695" cy="1686336"/>
          </a:xfrm>
          <a:prstGeom prst="rect">
            <a:avLst/>
          </a:prstGeom>
        </p:spPr>
      </p:pic>
      <p:pic>
        <p:nvPicPr>
          <p:cNvPr id="13" name="图片 29" descr="图片包含 玩具, LEGO&#10;&#10;描述已自动生成">
            <a:extLst>
              <a:ext uri="{FF2B5EF4-FFF2-40B4-BE49-F238E27FC236}">
                <a16:creationId xmlns:a16="http://schemas.microsoft.com/office/drawing/2014/main" id="{C71EF9FA-12C2-9847-8EDA-BB085BD423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3" t="-4448" r="-2059" b="37722"/>
          <a:stretch/>
        </p:blipFill>
        <p:spPr>
          <a:xfrm>
            <a:off x="6513868" y="5449554"/>
            <a:ext cx="6482236" cy="3813988"/>
          </a:xfrm>
          <a:prstGeom prst="rect">
            <a:avLst/>
          </a:prstGeom>
        </p:spPr>
      </p:pic>
      <p:sp>
        <p:nvSpPr>
          <p:cNvPr id="4" name="Text Box 14">
            <a:extLst>
              <a:ext uri="{FF2B5EF4-FFF2-40B4-BE49-F238E27FC236}">
                <a16:creationId xmlns:a16="http://schemas.microsoft.com/office/drawing/2014/main" id="{EF83E2FD-7E04-4393-E69C-C1680FE4A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319" y="2438400"/>
            <a:ext cx="9906000" cy="3207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97: THU THẬP, PHÂN LOẠI, GHI CHÉP SỐ LIỆU THỐNG KÊ (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97772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500290A-579B-5D17-53D6-85F5504138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319" y="2362200"/>
            <a:ext cx="4572000" cy="317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0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">
            <a:extLst>
              <a:ext uri="{FF2B5EF4-FFF2-40B4-BE49-F238E27FC236}">
                <a16:creationId xmlns:a16="http://schemas.microsoft.com/office/drawing/2014/main" id="{5D753F47-E737-EA2D-D6D8-57E75E58CB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119" y="2667000"/>
            <a:ext cx="5041474" cy="350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13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A6E1831-07A7-42B7-9D4C-2B643444E475}"/>
              </a:ext>
            </a:extLst>
          </p:cNvPr>
          <p:cNvSpPr/>
          <p:nvPr/>
        </p:nvSpPr>
        <p:spPr>
          <a:xfrm>
            <a:off x="1127919" y="7924800"/>
            <a:ext cx="1455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0000FF"/>
                </a:solidFill>
              </a:rPr>
              <a:t>    Trong tranh có những loại thú nhồi bông là: hươu cao cổ, hà mã, sư tử, khỉ.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EE06DFF-1447-9532-ACC1-D9B62C88C8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19" y="304800"/>
            <a:ext cx="14984392" cy="739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80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ttps://img.loigiaihay.com/picture/2022/0613/3b.png">
            <a:extLst>
              <a:ext uri="{FF2B5EF4-FFF2-40B4-BE49-F238E27FC236}">
                <a16:creationId xmlns:a16="http://schemas.microsoft.com/office/drawing/2014/main" id="{BB86EAD7-C1CD-4BD4-88FB-52472EAE4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8373079" cy="534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0E186BC-B72C-48D3-A3FE-3CDDA4288C08}"/>
              </a:ext>
            </a:extLst>
          </p:cNvPr>
          <p:cNvSpPr/>
          <p:nvPr/>
        </p:nvSpPr>
        <p:spPr>
          <a:xfrm>
            <a:off x="8358898" y="2667000"/>
            <a:ext cx="755182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Có bao nhiêu con hà mã?</a:t>
            </a:r>
          </a:p>
          <a:p>
            <a:pPr algn="ctr"/>
            <a:r>
              <a:rPr lang="es-E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s-E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con </a:t>
            </a:r>
            <a:r>
              <a:rPr lang="es-E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s-E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mã</a:t>
            </a:r>
            <a:r>
              <a:rPr lang="es-E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Số khỉ nhiều hơn số hươu cao cổ là bao nhiêu con?</a:t>
            </a:r>
          </a:p>
          <a:p>
            <a:pPr algn="ctr"/>
            <a:r>
              <a:rPr lang="vi-VN" sz="3600" dirty="0">
                <a:solidFill>
                  <a:srgbClr val="FF0000"/>
                </a:solidFill>
              </a:rPr>
              <a:t>Số khỉ nhiều hơn số hươu cao cổ là: 6 – 5 = 1 con.</a:t>
            </a:r>
            <a:endParaRPr lang="vi-VN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Trong tranh vẽ có tất cả bao nhiêu con thú nhồi bông?</a:t>
            </a:r>
          </a:p>
          <a:p>
            <a:pPr algn="ctr"/>
            <a:r>
              <a:rPr lang="vi-VN" sz="3600" dirty="0">
                <a:solidFill>
                  <a:srgbClr val="FF0000"/>
                </a:solidFill>
                <a:cs typeface="Arial" panose="020B0604020202020204" pitchFamily="34" charset="0"/>
              </a:rPr>
              <a:t>Số lượng thú nhồi bông có trong tranh vẽ là:</a:t>
            </a:r>
          </a:p>
          <a:p>
            <a:pPr algn="ctr"/>
            <a:r>
              <a:rPr lang="vi-VN" sz="3600" dirty="0">
                <a:solidFill>
                  <a:srgbClr val="FF0000"/>
                </a:solidFill>
                <a:cs typeface="Arial" panose="020B0604020202020204" pitchFamily="34" charset="0"/>
              </a:rPr>
              <a:t> 5 + 2 + 4 + 6 = 17 (con)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C38A8C-4E73-0D0B-FB4C-38D1AA4072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" y="838200"/>
            <a:ext cx="146304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44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6">
            <a:extLst>
              <a:ext uri="{FF2B5EF4-FFF2-40B4-BE49-F238E27FC236}">
                <a16:creationId xmlns:a16="http://schemas.microsoft.com/office/drawing/2014/main" id="{74896147-B364-A712-79CF-77733CEBB5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519" y="2591741"/>
            <a:ext cx="3581400" cy="357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15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09B33605-B599-41D3-BE0B-751388BE89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170" t="50995" r="37318" b="27477"/>
          <a:stretch/>
        </p:blipFill>
        <p:spPr>
          <a:xfrm>
            <a:off x="48678" y="1905000"/>
            <a:ext cx="8623041" cy="471516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2C70A32-B7F9-49F5-A7A2-C8AFA7B7CC21}"/>
              </a:ext>
            </a:extLst>
          </p:cNvPr>
          <p:cNvSpPr/>
          <p:nvPr/>
        </p:nvSpPr>
        <p:spPr>
          <a:xfrm>
            <a:off x="8580754" y="2514600"/>
            <a:ext cx="73299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C70A32-B7F9-49F5-A7A2-C8AFA7B7CC21}"/>
              </a:ext>
            </a:extLst>
          </p:cNvPr>
          <p:cNvSpPr/>
          <p:nvPr/>
        </p:nvSpPr>
        <p:spPr>
          <a:xfrm>
            <a:off x="10424319" y="3048000"/>
            <a:ext cx="434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x 5 = 20 (cuốn)</a:t>
            </a:r>
            <a:endParaRPr lang="vi-VN" sz="32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2C70A32-B7F9-49F5-A7A2-C8AFA7B7CC21}"/>
              </a:ext>
            </a:extLst>
          </p:cNvPr>
          <p:cNvSpPr/>
          <p:nvPr/>
        </p:nvSpPr>
        <p:spPr>
          <a:xfrm>
            <a:off x="8595519" y="3581400"/>
            <a:ext cx="73299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Ngày thứ hai bán được số sách:</a:t>
            </a:r>
            <a:endParaRPr lang="vi-VN" sz="3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2C70A32-B7F9-49F5-A7A2-C8AFA7B7CC21}"/>
              </a:ext>
            </a:extLst>
          </p:cNvPr>
          <p:cNvSpPr/>
          <p:nvPr/>
        </p:nvSpPr>
        <p:spPr>
          <a:xfrm>
            <a:off x="10439084" y="4114800"/>
            <a:ext cx="434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x 5 = 40 (cuốn)</a:t>
            </a:r>
            <a:endParaRPr lang="vi-VN" sz="32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2C70A32-B7F9-49F5-A7A2-C8AFA7B7CC21}"/>
              </a:ext>
            </a:extLst>
          </p:cNvPr>
          <p:cNvSpPr/>
          <p:nvPr/>
        </p:nvSpPr>
        <p:spPr>
          <a:xfrm>
            <a:off x="8595519" y="4648200"/>
            <a:ext cx="73299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Ngày thứ ba bán được số sách:</a:t>
            </a:r>
            <a:endParaRPr lang="vi-VN" sz="3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2C70A32-B7F9-49F5-A7A2-C8AFA7B7CC21}"/>
              </a:ext>
            </a:extLst>
          </p:cNvPr>
          <p:cNvSpPr/>
          <p:nvPr/>
        </p:nvSpPr>
        <p:spPr>
          <a:xfrm>
            <a:off x="10439084" y="5181600"/>
            <a:ext cx="434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x 5 = 30 (cuốn)</a:t>
            </a:r>
            <a:endParaRPr lang="vi-VN" sz="32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2C70A32-B7F9-49F5-A7A2-C8AFA7B7CC21}"/>
              </a:ext>
            </a:extLst>
          </p:cNvPr>
          <p:cNvSpPr/>
          <p:nvPr/>
        </p:nvSpPr>
        <p:spPr>
          <a:xfrm>
            <a:off x="8595519" y="5715000"/>
            <a:ext cx="73299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Ngày thứ tư bán được số sách:</a:t>
            </a:r>
            <a:endParaRPr lang="vi-VN" sz="3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2C70A32-B7F9-49F5-A7A2-C8AFA7B7CC21}"/>
              </a:ext>
            </a:extLst>
          </p:cNvPr>
          <p:cNvSpPr/>
          <p:nvPr/>
        </p:nvSpPr>
        <p:spPr>
          <a:xfrm>
            <a:off x="10439084" y="6172200"/>
            <a:ext cx="434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x 5 = 45 (cuốn)</a:t>
            </a:r>
            <a:endParaRPr lang="vi-VN" sz="32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E1576C8-151F-4CD2-B136-D7D453879E08}"/>
              </a:ext>
            </a:extLst>
          </p:cNvPr>
          <p:cNvSpPr/>
          <p:nvPr/>
        </p:nvSpPr>
        <p:spPr>
          <a:xfrm>
            <a:off x="137319" y="6705600"/>
            <a:ext cx="15986919" cy="206210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3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Ngày thứ tư bán được 45 cuốn sách.</a:t>
            </a:r>
          </a:p>
          <a:p>
            <a:r>
              <a:rPr lang="vi-VN" sz="3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Ngày thứ hai bán được 40 cuốn sách.</a:t>
            </a:r>
          </a:p>
          <a:p>
            <a:r>
              <a:rPr lang="vi-VN" sz="3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3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thứ ba</a:t>
            </a:r>
            <a:r>
              <a:rPr lang="vi-VN" sz="3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bán được nhiều hơn ngày thứ nhất: </a:t>
            </a:r>
            <a:r>
              <a:rPr lang="vi-VN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– 20 = 10 (cuốn sách)</a:t>
            </a:r>
          </a:p>
          <a:p>
            <a:r>
              <a:rPr lang="vi-VN" sz="3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Cả bốn ngày bán được số quyển sách là:</a:t>
            </a:r>
            <a:r>
              <a:rPr lang="en-US" sz="3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+ 40 + 30 + 45 = 135 (cuốn sách)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B4C942-EE8C-5CC1-7FE3-9221A3BBFB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8763000" cy="127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00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  <p:bldP spid="27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225A3FB5-CB19-AD22-0709-70FEA4226C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319" y="2667000"/>
            <a:ext cx="4267200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78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955249C5-39B0-FC3C-7430-90B8232A6F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55608"/>
          </a:xfrm>
          <a:prstGeom prst="rect">
            <a:avLst/>
          </a:prstGeom>
        </p:spPr>
      </p:pic>
      <p:pic>
        <p:nvPicPr>
          <p:cNvPr id="4" name="Picture 3" descr="Icon&#10;&#10;Description automatically generated with low confidence">
            <a:extLst>
              <a:ext uri="{FF2B5EF4-FFF2-40B4-BE49-F238E27FC236}">
                <a16:creationId xmlns:a16="http://schemas.microsoft.com/office/drawing/2014/main" id="{25730C9A-0176-91E1-C2E6-0A8B8964AD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50" y="3962400"/>
            <a:ext cx="6449325" cy="4791744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9AFE6934-A102-FCCA-848E-D1423C181C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200" y="3328969"/>
            <a:ext cx="6782388" cy="4130398"/>
          </a:xfrm>
          <a:prstGeom prst="rect">
            <a:avLst/>
          </a:prstGeom>
        </p:spPr>
      </p:pic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C0209B3C-63AE-A574-8E25-79F7BBB385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0466" y="5655138"/>
            <a:ext cx="1931713" cy="2155182"/>
          </a:xfrm>
          <a:prstGeom prst="rect">
            <a:avLst/>
          </a:prstGeom>
        </p:spPr>
      </p:pic>
      <p:pic>
        <p:nvPicPr>
          <p:cNvPr id="7" name="Picture 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D1C50066-0086-F739-795A-AFA4E50A6AE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12487" y="5596455"/>
            <a:ext cx="1420914" cy="1339571"/>
          </a:xfrm>
          <a:prstGeom prst="rect">
            <a:avLst/>
          </a:prstGeom>
        </p:spPr>
      </p:pic>
      <p:pic>
        <p:nvPicPr>
          <p:cNvPr id="8" name="Picture 7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A986A99D-9AF3-6D15-095E-5D3864971A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57223" y="5501414"/>
            <a:ext cx="2755264" cy="2514814"/>
          </a:xfrm>
          <a:prstGeom prst="rect">
            <a:avLst/>
          </a:prstGeom>
        </p:spPr>
      </p:pic>
      <p:pic>
        <p:nvPicPr>
          <p:cNvPr id="9" name="Hình ảnh 5">
            <a:extLst>
              <a:ext uri="{FF2B5EF4-FFF2-40B4-BE49-F238E27FC236}">
                <a16:creationId xmlns:a16="http://schemas.microsoft.com/office/drawing/2014/main" id="{DDEA4810-D85B-F066-307F-B8C20D2857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28119" y="838200"/>
            <a:ext cx="11643815" cy="162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120000">
                                      <p:cBhvr>
                                        <p:cTn id="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120000">
                                      <p:cBhvr>
                                        <p:cTn id="1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1309</TotalTime>
  <Words>274</Words>
  <Application>Microsoft Office PowerPoint</Application>
  <PresentationFormat>Custom</PresentationFormat>
  <Paragraphs>26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字魂70号-灵悦黑体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211</cp:revision>
  <dcterms:created xsi:type="dcterms:W3CDTF">2022-07-10T01:37:20Z</dcterms:created>
  <dcterms:modified xsi:type="dcterms:W3CDTF">2024-04-17T04:27:59Z</dcterms:modified>
</cp:coreProperties>
</file>