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676" r:id="rId2"/>
    <p:sldId id="2645" r:id="rId3"/>
    <p:sldId id="2679" r:id="rId4"/>
    <p:sldId id="2680" r:id="rId5"/>
    <p:sldId id="2681" r:id="rId6"/>
    <p:sldId id="2669" r:id="rId7"/>
    <p:sldId id="2647" r:id="rId8"/>
    <p:sldId id="2662" r:id="rId9"/>
    <p:sldId id="2682" r:id="rId10"/>
    <p:sldId id="2648" r:id="rId11"/>
    <p:sldId id="2683" r:id="rId12"/>
    <p:sldId id="2685" r:id="rId13"/>
    <p:sldId id="2686" r:id="rId14"/>
    <p:sldId id="2687" r:id="rId15"/>
    <p:sldId id="2689" r:id="rId16"/>
    <p:sldId id="2665" r:id="rId17"/>
    <p:sldId id="2666" r:id="rId18"/>
    <p:sldId id="2690" r:id="rId19"/>
    <p:sldId id="2670" r:id="rId20"/>
    <p:sldId id="2650" r:id="rId21"/>
    <p:sldId id="2671" r:id="rId22"/>
    <p:sldId id="2672" r:id="rId23"/>
    <p:sldId id="2673" r:id="rId24"/>
    <p:sldId id="2674" r:id="rId25"/>
    <p:sldId id="2691" r:id="rId26"/>
    <p:sldId id="2692" r:id="rId27"/>
    <p:sldId id="2675" r:id="rId28"/>
    <p:sldId id="2693" r:id="rId29"/>
    <p:sldId id="2694" r:id="rId30"/>
    <p:sldId id="2695" r:id="rId31"/>
    <p:sldId id="33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9F7F7"/>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4.png"/><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2.wdp"/><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33.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7.xml"/><Relationship Id="rId5" Type="http://schemas.openxmlformats.org/officeDocument/2006/relationships/tags" Target="../tags/tag9.xml"/><Relationship Id="rId4" Type="http://schemas.openxmlformats.org/officeDocument/2006/relationships/tags" Target="../tags/tag8.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7.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a16="http://schemas.microsoft.com/office/drawing/2014/main" id="{BAA6A450-46E6-417A-8520-DBD56A764970}"/>
              </a:ext>
            </a:extLst>
          </p:cNvPr>
          <p:cNvSpPr txBox="1"/>
          <p:nvPr/>
        </p:nvSpPr>
        <p:spPr>
          <a:xfrm>
            <a:off x="3864021" y="1907559"/>
            <a:ext cx="4777339"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TUẦN 32 - </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25</a:t>
            </a:r>
          </a:p>
        </p:txBody>
      </p:sp>
      <p:sp>
        <p:nvSpPr>
          <p:cNvPr id="6" name="Text Box 14"/>
          <p:cNvSpPr txBox="1">
            <a:spLocks noChangeArrowheads="1"/>
          </p:cNvSpPr>
          <p:nvPr/>
        </p:nvSpPr>
        <p:spPr bwMode="auto">
          <a:xfrm>
            <a:off x="2292438" y="2944907"/>
            <a:ext cx="7920507"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NGỌN LỬA Ô-LIM-PICH</a:t>
            </a:r>
          </a:p>
        </p:txBody>
      </p:sp>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269" y="1718218"/>
            <a:ext cx="5164395" cy="5164395"/>
          </a:xfrm>
          <a:prstGeom prst="rect">
            <a:avLst/>
          </a:prstGeom>
        </p:spPr>
      </p:pic>
      <p:sp>
        <p:nvSpPr>
          <p:cNvPr id="19" name="Rectangle: Rounded Corners 18">
            <a:extLst>
              <a:ext uri="{FF2B5EF4-FFF2-40B4-BE49-F238E27FC236}">
                <a16:creationId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Luyện</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đọc</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từ</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khó</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9F3AED2A-2D0D-42F2-A830-B2A02EC91597}"/>
              </a:ext>
            </a:extLst>
          </p:cNvPr>
          <p:cNvGrpSpPr/>
          <p:nvPr/>
        </p:nvGrpSpPr>
        <p:grpSpPr>
          <a:xfrm>
            <a:off x="5048832" y="396030"/>
            <a:ext cx="4095168" cy="1549400"/>
            <a:chOff x="-121940" y="1041401"/>
            <a:chExt cx="3808116" cy="1549400"/>
          </a:xfrm>
        </p:grpSpPr>
        <p:pic>
          <p:nvPicPr>
            <p:cNvPr id="25" name="PA_图片 6">
              <a:extLst>
                <a:ext uri="{FF2B5EF4-FFF2-40B4-BE49-F238E27FC236}">
                  <a16:creationId xmlns:a16="http://schemas.microsoft.com/office/drawing/2014/main" id="{EF7C145E-61CA-4243-AD2C-A34EDD7ED574}"/>
                </a:ext>
              </a:extLst>
            </p:cNvPr>
            <p:cNvPicPr>
              <a:picLocks noChangeAspect="1"/>
            </p:cNvPicPr>
            <p:nvPr>
              <p:custDataLst>
                <p:tags r:id="rId4"/>
              </p:custDataLst>
            </p:nvPr>
          </p:nvPicPr>
          <p:blipFill rotWithShape="1">
            <a:blip r:embed="rId7"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a16="http://schemas.microsoft.com/office/drawing/2014/main" id="{A6F945A0-DC82-4249-9CE1-07502750A869}"/>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a:latin typeface="Times New Roman" panose="02020603050405020304" pitchFamily="18" charset="0"/>
                  <a:ea typeface="inpin heiti" charset="-122"/>
                  <a:cs typeface="Times New Roman" panose="02020603050405020304" pitchFamily="18" charset="0"/>
                </a:rPr>
                <a:t>Ô-</a:t>
              </a:r>
              <a:r>
                <a:rPr lang="en-US" altLang="zh-CN" sz="3200" dirty="0" err="1">
                  <a:latin typeface="Times New Roman" panose="02020603050405020304" pitchFamily="18" charset="0"/>
                  <a:ea typeface="inpin heiti" charset="-122"/>
                  <a:cs typeface="Times New Roman" panose="02020603050405020304" pitchFamily="18" charset="0"/>
                </a:rPr>
                <a:t>lim</a:t>
              </a:r>
              <a:r>
                <a:rPr lang="en-US" altLang="zh-CN" sz="3200" dirty="0">
                  <a:latin typeface="Times New Roman" panose="02020603050405020304" pitchFamily="18" charset="0"/>
                  <a:ea typeface="inpin heiti" charset="-122"/>
                  <a:cs typeface="Times New Roman" panose="02020603050405020304" pitchFamily="18" charset="0"/>
                </a:rPr>
                <a:t>-pi-a</a:t>
              </a:r>
              <a:endParaRPr lang="zh-CN" altLang="en-US" sz="3200" dirty="0">
                <a:solidFill>
                  <a:srgbClr val="0070C0"/>
                </a:solidFill>
                <a:latin typeface="Times New Roman" panose="02020603050405020304" pitchFamily="18" charset="0"/>
                <a:ea typeface="inpin heiti"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id="{B1DBFBA8-38D8-4194-823A-F62133DC94F4}"/>
              </a:ext>
            </a:extLst>
          </p:cNvPr>
          <p:cNvGrpSpPr/>
          <p:nvPr/>
        </p:nvGrpSpPr>
        <p:grpSpPr>
          <a:xfrm>
            <a:off x="5115507" y="1870160"/>
            <a:ext cx="4095168" cy="1549400"/>
            <a:chOff x="-121940" y="1041401"/>
            <a:chExt cx="3808116" cy="1549400"/>
          </a:xfrm>
        </p:grpSpPr>
        <p:pic>
          <p:nvPicPr>
            <p:cNvPr id="28" name="PA_图片 6">
              <a:extLst>
                <a:ext uri="{FF2B5EF4-FFF2-40B4-BE49-F238E27FC236}">
                  <a16:creationId xmlns:a16="http://schemas.microsoft.com/office/drawing/2014/main" id="{47690CB2-E7BE-4053-89F0-0375B4597366}"/>
                </a:ext>
              </a:extLst>
            </p:cNvPr>
            <p:cNvPicPr>
              <a:picLocks noChangeAspect="1"/>
            </p:cNvPicPr>
            <p:nvPr>
              <p:custDataLst>
                <p:tags r:id="rId3"/>
              </p:custDataLst>
            </p:nvPr>
          </p:nvPicPr>
          <p:blipFill rotWithShape="1">
            <a:blip r:embed="rId7"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00FF"/>
                  </a:solidFill>
                  <a:latin typeface="Times New Roman" panose="02020603050405020304" pitchFamily="18" charset="0"/>
                  <a:ea typeface="inpin heiti" charset="-122"/>
                  <a:cs typeface="Times New Roman" panose="02020603050405020304" pitchFamily="18" charset="0"/>
                </a:rPr>
                <a:t>ném</a:t>
              </a:r>
              <a:r>
                <a:rPr lang="en-US" altLang="zh-CN" sz="3200" dirty="0">
                  <a:solidFill>
                    <a:srgbClr val="0000FF"/>
                  </a:solidFill>
                  <a:latin typeface="Times New Roman" panose="02020603050405020304" pitchFamily="18" charset="0"/>
                  <a:ea typeface="inpin heiti" charset="-122"/>
                  <a:cs typeface="Times New Roman" panose="02020603050405020304" pitchFamily="18" charset="0"/>
                </a:rPr>
                <a:t> </a:t>
              </a:r>
              <a:r>
                <a:rPr lang="en-US" altLang="zh-CN" sz="3200" dirty="0" err="1">
                  <a:solidFill>
                    <a:srgbClr val="0000FF"/>
                  </a:solidFill>
                  <a:latin typeface="Times New Roman" panose="02020603050405020304" pitchFamily="18" charset="0"/>
                  <a:ea typeface="inpin heiti" charset="-122"/>
                  <a:cs typeface="Times New Roman" panose="02020603050405020304" pitchFamily="18" charset="0"/>
                </a:rPr>
                <a:t>lao</a:t>
              </a:r>
              <a:endParaRPr lang="zh-CN" altLang="en-US" sz="3200" dirty="0">
                <a:solidFill>
                  <a:srgbClr val="0000FF"/>
                </a:solidFill>
                <a:latin typeface="Times New Roman" panose="02020603050405020304" pitchFamily="18" charset="0"/>
                <a:ea typeface="inpin heiti" charset="-122"/>
                <a:cs typeface="Times New Roman" panose="02020603050405020304" pitchFamily="18" charset="0"/>
              </a:endParaRPr>
            </a:p>
          </p:txBody>
        </p:sp>
      </p:grpSp>
      <p:grpSp>
        <p:nvGrpSpPr>
          <p:cNvPr id="30" name="Group 29">
            <a:extLst>
              <a:ext uri="{FF2B5EF4-FFF2-40B4-BE49-F238E27FC236}">
                <a16:creationId xmlns:a16="http://schemas.microsoft.com/office/drawing/2014/main" id="{28D6FC32-189C-4491-919B-9551E9E0DE31}"/>
              </a:ext>
            </a:extLst>
          </p:cNvPr>
          <p:cNvGrpSpPr/>
          <p:nvPr/>
        </p:nvGrpSpPr>
        <p:grpSpPr>
          <a:xfrm>
            <a:off x="5048832" y="3419560"/>
            <a:ext cx="4095168" cy="1549400"/>
            <a:chOff x="-121940" y="1041401"/>
            <a:chExt cx="3808116" cy="1549400"/>
          </a:xfrm>
        </p:grpSpPr>
        <p:pic>
          <p:nvPicPr>
            <p:cNvPr id="31" name="PA_图片 6">
              <a:extLst>
                <a:ext uri="{FF2B5EF4-FFF2-40B4-BE49-F238E27FC236}">
                  <a16:creationId xmlns:a16="http://schemas.microsoft.com/office/drawing/2014/main" id="{EFA6D207-8499-46C4-B4AC-C68EEAE739AB}"/>
                </a:ext>
              </a:extLst>
            </p:cNvPr>
            <p:cNvPicPr>
              <a:picLocks noChangeAspect="1"/>
            </p:cNvPicPr>
            <p:nvPr>
              <p:custDataLst>
                <p:tags r:id="rId2"/>
              </p:custDataLst>
            </p:nvPr>
          </p:nvPicPr>
          <p:blipFill rotWithShape="1">
            <a:blip r:embed="rId7"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C00000"/>
                  </a:solidFill>
                  <a:latin typeface="Times New Roman" panose="02020603050405020304" pitchFamily="18" charset="0"/>
                  <a:ea typeface="inpin heiti" charset="-122"/>
                  <a:cs typeface="Times New Roman" panose="02020603050405020304" pitchFamily="18" charset="0"/>
                </a:rPr>
                <a:t>đoạt</a:t>
              </a:r>
              <a:r>
                <a:rPr lang="en-US" altLang="zh-CN" sz="3200" dirty="0">
                  <a:solidFill>
                    <a:srgbClr val="C00000"/>
                  </a:solidFill>
                  <a:latin typeface="Times New Roman" panose="02020603050405020304" pitchFamily="18" charset="0"/>
                  <a:ea typeface="inpin heiti" charset="-122"/>
                  <a:cs typeface="Times New Roman" panose="02020603050405020304" pitchFamily="18" charset="0"/>
                </a:rPr>
                <a:t> </a:t>
              </a:r>
              <a:r>
                <a:rPr lang="en-US" altLang="zh-CN" sz="3200" dirty="0" err="1">
                  <a:solidFill>
                    <a:srgbClr val="C00000"/>
                  </a:solidFill>
                  <a:latin typeface="Times New Roman" panose="02020603050405020304" pitchFamily="18" charset="0"/>
                  <a:ea typeface="inpin heiti" charset="-122"/>
                  <a:cs typeface="Times New Roman" panose="02020603050405020304" pitchFamily="18" charset="0"/>
                </a:rPr>
                <a:t>giải</a:t>
              </a:r>
              <a:endParaRPr lang="zh-CN" altLang="en-US" sz="3200" dirty="0">
                <a:solidFill>
                  <a:srgbClr val="C00000"/>
                </a:solidFill>
                <a:latin typeface="Times New Roman" panose="02020603050405020304" pitchFamily="18" charset="0"/>
                <a:ea typeface="inpin heiti" charset="-122"/>
                <a:cs typeface="Times New Roman" panose="02020603050405020304" pitchFamily="18" charset="0"/>
              </a:endParaRPr>
            </a:p>
          </p:txBody>
        </p:sp>
      </p:grpSp>
      <p:grpSp>
        <p:nvGrpSpPr>
          <p:cNvPr id="14" name="Group 13">
            <a:extLst>
              <a:ext uri="{FF2B5EF4-FFF2-40B4-BE49-F238E27FC236}">
                <a16:creationId xmlns:a16="http://schemas.microsoft.com/office/drawing/2014/main" id="{B1DBFBA8-38D8-4194-823A-F62133DC94F4}"/>
              </a:ext>
            </a:extLst>
          </p:cNvPr>
          <p:cNvGrpSpPr/>
          <p:nvPr/>
        </p:nvGrpSpPr>
        <p:grpSpPr>
          <a:xfrm>
            <a:off x="5048832" y="4810811"/>
            <a:ext cx="4095168" cy="1549400"/>
            <a:chOff x="-59939" y="1041401"/>
            <a:chExt cx="3808116" cy="1549400"/>
          </a:xfrm>
        </p:grpSpPr>
        <p:pic>
          <p:nvPicPr>
            <p:cNvPr id="15" name="PA_图片 6">
              <a:extLst>
                <a:ext uri="{FF2B5EF4-FFF2-40B4-BE49-F238E27FC236}">
                  <a16:creationId xmlns:a16="http://schemas.microsoft.com/office/drawing/2014/main" id="{47690CB2-E7BE-4053-89F0-0375B4597366}"/>
                </a:ext>
              </a:extLst>
            </p:cNvPr>
            <p:cNvPicPr>
              <a:picLocks noChangeAspect="1"/>
            </p:cNvPicPr>
            <p:nvPr>
              <p:custDataLst>
                <p:tags r:id="rId1"/>
              </p:custDataLst>
            </p:nvPr>
          </p:nvPicPr>
          <p:blipFill rotWithShape="1">
            <a:blip r:embed="rId7"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59939" y="1041401"/>
              <a:ext cx="3808116" cy="1549400"/>
            </a:xfrm>
            <a:prstGeom prst="rect">
              <a:avLst/>
            </a:prstGeom>
          </p:spPr>
        </p:pic>
        <p:sp>
          <p:nvSpPr>
            <p:cNvPr id="16" name="Rectangle 15">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00FF"/>
                  </a:solidFill>
                  <a:latin typeface="Times New Roman" panose="02020603050405020304" pitchFamily="18" charset="0"/>
                  <a:ea typeface="inpin heiti" charset="-122"/>
                  <a:cs typeface="Times New Roman" panose="02020603050405020304" pitchFamily="18" charset="0"/>
                </a:rPr>
                <a:t>trở</a:t>
              </a:r>
              <a:r>
                <a:rPr lang="en-US" altLang="zh-CN" sz="3200" dirty="0">
                  <a:solidFill>
                    <a:srgbClr val="0000FF"/>
                  </a:solidFill>
                  <a:latin typeface="Times New Roman" panose="02020603050405020304" pitchFamily="18" charset="0"/>
                  <a:ea typeface="inpin heiti" charset="-122"/>
                  <a:cs typeface="Times New Roman" panose="02020603050405020304" pitchFamily="18" charset="0"/>
                </a:rPr>
                <a:t> </a:t>
              </a:r>
              <a:r>
                <a:rPr lang="en-US" altLang="zh-CN" sz="3200" dirty="0" err="1">
                  <a:solidFill>
                    <a:srgbClr val="0000FF"/>
                  </a:solidFill>
                  <a:latin typeface="Times New Roman" panose="02020603050405020304" pitchFamily="18" charset="0"/>
                  <a:ea typeface="inpin heiti" charset="-122"/>
                  <a:cs typeface="Times New Roman" panose="02020603050405020304" pitchFamily="18" charset="0"/>
                </a:rPr>
                <a:t>nên</a:t>
              </a:r>
              <a:endParaRPr lang="zh-CN" altLang="en-US" sz="3200" dirty="0">
                <a:solidFill>
                  <a:srgbClr val="0000FF"/>
                </a:solidFill>
                <a:latin typeface="Times New Roman" panose="02020603050405020304" pitchFamily="18" charset="0"/>
                <a:ea typeface="inpin heiti" charset="-122"/>
                <a:cs typeface="Times New Roman" panose="02020603050405020304" pitchFamily="18" charset="0"/>
              </a:endParaRPr>
            </a:p>
          </p:txBody>
        </p:sp>
      </p:grpSp>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anim calcmode="lin" valueType="num">
                                      <p:cBhvr>
                                        <p:cTn id="39" dur="500" fill="hold"/>
                                        <p:tgtEl>
                                          <p:spTgt spid="14"/>
                                        </p:tgtEl>
                                        <p:attrNameLst>
                                          <p:attrName>ppt_x</p:attrName>
                                        </p:attrNameLst>
                                      </p:cBhvr>
                                      <p:tavLst>
                                        <p:tav tm="0">
                                          <p:val>
                                            <p:strVal val="#ppt_x"/>
                                          </p:val>
                                        </p:tav>
                                        <p:tav tm="100000">
                                          <p:val>
                                            <p:strVal val="#ppt_x"/>
                                          </p:val>
                                        </p:tav>
                                      </p:tavLst>
                                    </p:anim>
                                    <p:anim calcmode="lin" valueType="num">
                                      <p:cBhvr>
                                        <p:cTn id="40"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2726" y="749345"/>
            <a:ext cx="1680072" cy="1409713"/>
          </a:xfrm>
          <a:prstGeom prst="rect">
            <a:avLst/>
          </a:prstGeom>
        </p:spPr>
      </p:pic>
      <p:sp>
        <p:nvSpPr>
          <p:cNvPr id="7" name="Rectangle: Rounded Corners 18">
            <a:extLst>
              <a:ext uri="{FF2B5EF4-FFF2-40B4-BE49-F238E27FC236}">
                <a16:creationId xmlns:a16="http://schemas.microsoft.com/office/drawing/2014/main" id="{8626618C-73F9-409A-9F2C-FE8945724C6C}"/>
              </a:ext>
            </a:extLst>
          </p:cNvPr>
          <p:cNvSpPr/>
          <p:nvPr/>
        </p:nvSpPr>
        <p:spPr>
          <a:xfrm>
            <a:off x="836991" y="749345"/>
            <a:ext cx="5435020"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Luyện</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đọc</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câu</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dài</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 name="TextBox 1"/>
          <p:cNvSpPr txBox="1"/>
          <p:nvPr/>
        </p:nvSpPr>
        <p:spPr>
          <a:xfrm>
            <a:off x="981610" y="2260899"/>
            <a:ext cx="9525036" cy="1354217"/>
          </a:xfrm>
          <a:prstGeom prst="rect">
            <a:avLst/>
          </a:prstGeom>
          <a:noFill/>
        </p:spPr>
        <p:txBody>
          <a:bodyPr wrap="square" rtlCol="0">
            <a:spAutoFit/>
          </a:bodyPr>
          <a:lstStyle/>
          <a:p>
            <a:r>
              <a:rPr lang="vi-VN" sz="3200" b="1" dirty="0">
                <a:solidFill>
                  <a:srgbClr val="0000FF"/>
                </a:solidFill>
                <a:latin typeface="Times New Roman" panose="02020603050405020304" pitchFamily="18" charset="0"/>
                <a:cs typeface="Times New Roman" panose="02020603050405020304" pitchFamily="18" charset="0"/>
              </a:rPr>
              <a:t>Tục lệ tổ chức Đại hội Thể thao Ô-lim-pích đã có từ gần 3</a:t>
            </a:r>
            <a:r>
              <a:rPr lang="en-US" sz="3200" b="1" dirty="0">
                <a:solidFill>
                  <a:srgbClr val="0000FF"/>
                </a:solidFill>
                <a:latin typeface="Times New Roman" panose="02020603050405020304" pitchFamily="18" charset="0"/>
                <a:cs typeface="Times New Roman" panose="02020603050405020304" pitchFamily="18" charset="0"/>
              </a:rPr>
              <a:t> </a:t>
            </a:r>
            <a:r>
              <a:rPr lang="vi-VN" sz="3200" b="1" dirty="0">
                <a:solidFill>
                  <a:srgbClr val="0000FF"/>
                </a:solidFill>
                <a:latin typeface="Times New Roman" panose="02020603050405020304" pitchFamily="18" charset="0"/>
                <a:cs typeface="Times New Roman" panose="02020603050405020304" pitchFamily="18" charset="0"/>
              </a:rPr>
              <a:t>000 năm trước ở nước </a:t>
            </a:r>
            <a:r>
              <a:rPr lang="en-US" sz="3200" b="1" dirty="0" err="1">
                <a:solidFill>
                  <a:srgbClr val="0000FF"/>
                </a:solidFill>
                <a:latin typeface="Times New Roman" panose="02020603050405020304" pitchFamily="18" charset="0"/>
                <a:cs typeface="Times New Roman" panose="02020603050405020304" pitchFamily="18" charset="0"/>
              </a:rPr>
              <a:t>Hy</a:t>
            </a:r>
            <a:r>
              <a:rPr lang="vi-VN" sz="3200" b="1" dirty="0">
                <a:solidFill>
                  <a:srgbClr val="0000FF"/>
                </a:solidFill>
                <a:latin typeface="Times New Roman" panose="02020603050405020304" pitchFamily="18" charset="0"/>
                <a:cs typeface="Times New Roman" panose="02020603050405020304" pitchFamily="18" charset="0"/>
              </a:rPr>
              <a:t> Lạp cổ</a:t>
            </a:r>
            <a:r>
              <a:rPr lang="vi-VN" sz="2800" b="1" dirty="0">
                <a:solidFill>
                  <a:srgbClr val="0000FF"/>
                </a:solidFill>
                <a:latin typeface="Times New Roman" panose="02020603050405020304" pitchFamily="18" charset="0"/>
                <a:cs typeface="Times New Roman" panose="02020603050405020304" pitchFamily="18" charset="0"/>
              </a:rPr>
              <a:t>.</a:t>
            </a:r>
          </a:p>
          <a:p>
            <a:endParaRPr lang="en-US" b="1" dirty="0"/>
          </a:p>
        </p:txBody>
      </p:sp>
      <p:cxnSp>
        <p:nvCxnSpPr>
          <p:cNvPr id="13" name="Straight Connector 12">
            <a:extLst>
              <a:ext uri="{FF2B5EF4-FFF2-40B4-BE49-F238E27FC236}">
                <a16:creationId xmlns:a16="http://schemas.microsoft.com/office/drawing/2014/main" id="{CC0BE7F8-7920-2D64-A088-12A8EC659C60}"/>
              </a:ext>
            </a:extLst>
          </p:cNvPr>
          <p:cNvCxnSpPr>
            <a:cxnSpLocks/>
          </p:cNvCxnSpPr>
          <p:nvPr/>
        </p:nvCxnSpPr>
        <p:spPr>
          <a:xfrm flipH="1">
            <a:off x="8508698" y="2260899"/>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0BE7F8-7920-2D64-A088-12A8EC659C60}"/>
              </a:ext>
            </a:extLst>
          </p:cNvPr>
          <p:cNvCxnSpPr>
            <a:cxnSpLocks/>
          </p:cNvCxnSpPr>
          <p:nvPr/>
        </p:nvCxnSpPr>
        <p:spPr>
          <a:xfrm flipH="1">
            <a:off x="4640347" y="2822739"/>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A03DCA31-65E1-BE5B-3AA6-B9D7882F3898}"/>
              </a:ext>
            </a:extLst>
          </p:cNvPr>
          <p:cNvGrpSpPr/>
          <p:nvPr/>
        </p:nvGrpSpPr>
        <p:grpSpPr>
          <a:xfrm>
            <a:off x="7944579" y="2852046"/>
            <a:ext cx="285820" cy="591147"/>
            <a:chOff x="5362265" y="2534436"/>
            <a:chExt cx="259662" cy="591146"/>
          </a:xfrm>
        </p:grpSpPr>
        <p:cxnSp>
          <p:nvCxnSpPr>
            <p:cNvPr id="16" name="Straight Connector 15">
              <a:extLst>
                <a:ext uri="{FF2B5EF4-FFF2-40B4-BE49-F238E27FC236}">
                  <a16:creationId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981610" y="3891824"/>
            <a:ext cx="9424520" cy="1569660"/>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Những người đoạt giải được tấu nhạc chúc mừng và được đặt một vòng nguyệt quế lên đầu tượng trưng cho vinh quang, chiến thắng.</a:t>
            </a:r>
            <a:endParaRPr lang="en-US" sz="3200" dirty="0">
              <a:latin typeface="Times New Roman" panose="020206030504050203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CC0BE7F8-7920-2D64-A088-12A8EC659C60}"/>
              </a:ext>
            </a:extLst>
          </p:cNvPr>
          <p:cNvCxnSpPr>
            <a:cxnSpLocks/>
          </p:cNvCxnSpPr>
          <p:nvPr/>
        </p:nvCxnSpPr>
        <p:spPr>
          <a:xfrm flipH="1">
            <a:off x="9588383" y="3891824"/>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C0BE7F8-7920-2D64-A088-12A8EC659C60}"/>
              </a:ext>
            </a:extLst>
          </p:cNvPr>
          <p:cNvCxnSpPr>
            <a:cxnSpLocks/>
          </p:cNvCxnSpPr>
          <p:nvPr/>
        </p:nvCxnSpPr>
        <p:spPr>
          <a:xfrm flipH="1">
            <a:off x="7345310" y="4326535"/>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C0BE7F8-7920-2D64-A088-12A8EC659C60}"/>
              </a:ext>
            </a:extLst>
          </p:cNvPr>
          <p:cNvCxnSpPr>
            <a:cxnSpLocks/>
          </p:cNvCxnSpPr>
          <p:nvPr/>
        </p:nvCxnSpPr>
        <p:spPr>
          <a:xfrm flipH="1">
            <a:off x="2989244" y="4916177"/>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A03DCA31-65E1-BE5B-3AA6-B9D7882F3898}"/>
              </a:ext>
            </a:extLst>
          </p:cNvPr>
          <p:cNvGrpSpPr/>
          <p:nvPr/>
        </p:nvGrpSpPr>
        <p:grpSpPr>
          <a:xfrm>
            <a:off x="5053589" y="4817241"/>
            <a:ext cx="214596" cy="591147"/>
            <a:chOff x="5362265" y="2534436"/>
            <a:chExt cx="259662" cy="591146"/>
          </a:xfrm>
        </p:grpSpPr>
        <p:cxnSp>
          <p:nvCxnSpPr>
            <p:cNvPr id="31" name="Straight Connector 30">
              <a:extLst>
                <a:ext uri="{FF2B5EF4-FFF2-40B4-BE49-F238E27FC236}">
                  <a16:creationId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46862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F427BAE-A285-457F-8B68-D613FCC11C41}"/>
              </a:ext>
            </a:extLst>
          </p:cNvPr>
          <p:cNvSpPr/>
          <p:nvPr/>
        </p:nvSpPr>
        <p:spPr>
          <a:xfrm>
            <a:off x="3701611" y="356082"/>
            <a:ext cx="4343431"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a:t>
            </a:r>
          </a:p>
        </p:txBody>
      </p:sp>
      <p:pic>
        <p:nvPicPr>
          <p:cNvPr id="6" name="Picture 5">
            <a:extLst>
              <a:ext uri="{FF2B5EF4-FFF2-40B4-BE49-F238E27FC236}">
                <a16:creationId xmlns:a16="http://schemas.microsoft.com/office/drawing/2014/main" id="{68F8ABB4-EAB8-4920-9F13-BF1BEDE214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grpSp>
        <p:nvGrpSpPr>
          <p:cNvPr id="7" name="Group 6">
            <a:extLst>
              <a:ext uri="{FF2B5EF4-FFF2-40B4-BE49-F238E27FC236}">
                <a16:creationId xmlns:a16="http://schemas.microsoft.com/office/drawing/2014/main" id="{25669506-21B6-4455-A846-75C36DF7642D}"/>
              </a:ext>
            </a:extLst>
          </p:cNvPr>
          <p:cNvGrpSpPr/>
          <p:nvPr/>
        </p:nvGrpSpPr>
        <p:grpSpPr>
          <a:xfrm>
            <a:off x="602776" y="1197549"/>
            <a:ext cx="10986448" cy="2651119"/>
            <a:chOff x="256031" y="1133735"/>
            <a:chExt cx="9242811" cy="5377134"/>
          </a:xfrm>
        </p:grpSpPr>
        <p:sp>
          <p:nvSpPr>
            <p:cNvPr id="8" name="Rectangle: Rounded Corners 7">
              <a:extLst>
                <a:ext uri="{FF2B5EF4-FFF2-40B4-BE49-F238E27FC236}">
                  <a16:creationId xmlns:a16="http://schemas.microsoft.com/office/drawing/2014/main" id="{A730502B-5AB2-4D89-AAC4-A889B4790B7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77FD6551-B02F-443F-B821-8C3D57E06484}"/>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74716105-EE80-4F4C-B954-2676E5C0E27C}"/>
              </a:ext>
            </a:extLst>
          </p:cNvPr>
          <p:cNvSpPr>
            <a:spLocks noGrp="1"/>
          </p:cNvSpPr>
          <p:nvPr>
            <p:ph idx="1"/>
          </p:nvPr>
        </p:nvSpPr>
        <p:spPr>
          <a:xfrm>
            <a:off x="948546" y="1701906"/>
            <a:ext cx="10115446" cy="1686030"/>
          </a:xfrm>
        </p:spPr>
        <p:txBody>
          <a:bodyPr>
            <a:noAutofit/>
          </a:bodyPr>
          <a:lstStyle/>
          <a:p>
            <a:pPr marL="0" indent="0" algn="ctr">
              <a:buNone/>
            </a:pP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p>
          <a:p>
            <a:pPr marL="0" indent="0" algn="ctr">
              <a:buNone/>
            </a:pP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từ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chưa</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hiểu</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nghĩa</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2" name="Picture 11" descr="A picture containing text&#10;&#10;Description automatically generated">
            <a:extLst>
              <a:ext uri="{FF2B5EF4-FFF2-40B4-BE49-F238E27FC236}">
                <a16:creationId xmlns:a16="http://schemas.microsoft.com/office/drawing/2014/main" id="{7CE8F9BE-9DEE-4919-9A7A-EE7E7CB0F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954" y="4454748"/>
            <a:ext cx="5486400" cy="1865984"/>
          </a:xfrm>
          <a:prstGeom prst="rect">
            <a:avLst/>
          </a:prstGeom>
        </p:spPr>
      </p:pic>
      <p:pic>
        <p:nvPicPr>
          <p:cNvPr id="14" name="Picture 13" descr="Shape&#10;&#10;Description automatically generated">
            <a:extLst>
              <a:ext uri="{FF2B5EF4-FFF2-40B4-BE49-F238E27FC236}">
                <a16:creationId xmlns:a16="http://schemas.microsoft.com/office/drawing/2014/main" id="{3F1F383B-6545-4D00-8C3F-D912172241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0969">
            <a:off x="2241657" y="4278588"/>
            <a:ext cx="725932" cy="828321"/>
          </a:xfrm>
          <a:prstGeom prst="rect">
            <a:avLst/>
          </a:prstGeom>
        </p:spPr>
      </p:pic>
      <p:pic>
        <p:nvPicPr>
          <p:cNvPr id="13" name="Picture 12" descr="A picture containing background pattern&#10;&#10;Description automatically generated">
            <a:extLst>
              <a:ext uri="{FF2B5EF4-FFF2-40B4-BE49-F238E27FC236}">
                <a16:creationId xmlns:a16="http://schemas.microsoft.com/office/drawing/2014/main" id="{080D29CF-BF36-4E08-95CE-1D2148A38FD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Tree>
    <p:extLst>
      <p:ext uri="{BB962C8B-B14F-4D97-AF65-F5344CB8AC3E}">
        <p14:creationId xmlns:p14="http://schemas.microsoft.com/office/powerpoint/2010/main" val="2464869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0.00023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1+#ppt_w/2"/>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par>
                          <p:cTn id="20" fill="hold">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3" dur="500"/>
                                        <p:tgtEl>
                                          <p:spTgt spid="3">
                                            <p:txEl>
                                              <p:pRg st="1" end="1"/>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A0499F9A-BA20-442D-A14B-F56AB63FDA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id="{8FCC8BE9-1213-429D-94E1-62C81B1F10F4}"/>
              </a:ext>
            </a:extLst>
          </p:cNvPr>
          <p:cNvGrpSpPr/>
          <p:nvPr/>
        </p:nvGrpSpPr>
        <p:grpSpPr>
          <a:xfrm>
            <a:off x="1470547" y="1581160"/>
            <a:ext cx="9250907" cy="4437503"/>
            <a:chOff x="256031" y="1133735"/>
            <a:chExt cx="9242811" cy="5377134"/>
          </a:xfrm>
        </p:grpSpPr>
        <p:sp>
          <p:nvSpPr>
            <p:cNvPr id="10" name="Rectangle: Rounded Corners 9">
              <a:extLst>
                <a:ext uri="{FF2B5EF4-FFF2-40B4-BE49-F238E27FC236}">
                  <a16:creationId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id="{D69DEC11-96F6-44F8-A223-963DA479467A}"/>
              </a:ext>
            </a:extLst>
          </p:cNvPr>
          <p:cNvSpPr/>
          <p:nvPr/>
        </p:nvSpPr>
        <p:spPr>
          <a:xfrm>
            <a:off x="1656908" y="3077803"/>
            <a:ext cx="2333767" cy="1310185"/>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B44C38DB-2473-4431-AB4D-867A363278ED}"/>
              </a:ext>
            </a:extLst>
          </p:cNvPr>
          <p:cNvSpPr>
            <a:spLocks noGrp="1"/>
          </p:cNvSpPr>
          <p:nvPr>
            <p:ph idx="1"/>
          </p:nvPr>
        </p:nvSpPr>
        <p:spPr>
          <a:xfrm>
            <a:off x="1575224" y="3401759"/>
            <a:ext cx="2437341" cy="1038991"/>
          </a:xfrm>
        </p:spPr>
        <p:txBody>
          <a:bodyPr>
            <a:noAutofit/>
          </a:bodyPr>
          <a:lstStyle/>
          <a:p>
            <a:pPr marL="0" indent="0" algn="ctr">
              <a:buNone/>
            </a:pPr>
            <a:r>
              <a:rPr lang="en-US" sz="3200" b="1" dirty="0">
                <a:latin typeface="Times New Roman" panose="02020603050405020304" pitchFamily="18" charset="0"/>
                <a:ea typeface="Arial-Rounded" panose="020B0500000000000000" pitchFamily="34" charset="0"/>
                <a:cs typeface="Times New Roman" panose="02020603050405020304" pitchFamily="18" charset="0"/>
              </a:rPr>
              <a:t>Ô-</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lim</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pich</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pPr marL="0" indent="0" algn="ctr">
              <a:buNone/>
            </a:pPr>
            <a:r>
              <a:rPr lang="en-US" b="1" i="1" dirty="0">
                <a:latin typeface="Times New Roman" panose="02020603050405020304" pitchFamily="18" charset="0"/>
                <a:ea typeface="Arial-Rounded" panose="020B0500000000000000" pitchFamily="34" charset="0"/>
                <a:cs typeface="Times New Roman" panose="02020603050405020304" pitchFamily="18" charset="0"/>
              </a:rPr>
              <a:t>( </a:t>
            </a:r>
            <a:r>
              <a:rPr lang="en-US" b="1" i="1" dirty="0" err="1">
                <a:latin typeface="Times New Roman" panose="02020603050405020304" pitchFamily="18" charset="0"/>
                <a:ea typeface="Arial-Rounded" panose="020B0500000000000000" pitchFamily="34" charset="0"/>
                <a:cs typeface="Times New Roman" panose="02020603050405020304" pitchFamily="18" charset="0"/>
              </a:rPr>
              <a:t>Thế</a:t>
            </a:r>
            <a:r>
              <a:rPr lang="en-US" b="1" i="1" dirty="0">
                <a:latin typeface="Times New Roman" panose="02020603050405020304" pitchFamily="18" charset="0"/>
                <a:ea typeface="Arial-Rounded" panose="020B0500000000000000" pitchFamily="34" charset="0"/>
                <a:cs typeface="Times New Roman" panose="02020603050405020304" pitchFamily="18" charset="0"/>
              </a:rPr>
              <a:t> </a:t>
            </a:r>
            <a:r>
              <a:rPr lang="en-US" b="1" i="1" dirty="0" err="1">
                <a:latin typeface="Times New Roman" panose="02020603050405020304" pitchFamily="18" charset="0"/>
                <a:ea typeface="Arial-Rounded" panose="020B0500000000000000" pitchFamily="34" charset="0"/>
                <a:cs typeface="Times New Roman" panose="02020603050405020304" pitchFamily="18" charset="0"/>
              </a:rPr>
              <a:t>vận</a:t>
            </a:r>
            <a:r>
              <a:rPr lang="en-US" b="1" i="1" dirty="0">
                <a:latin typeface="Times New Roman" panose="02020603050405020304" pitchFamily="18" charset="0"/>
                <a:ea typeface="Arial-Rounded" panose="020B0500000000000000" pitchFamily="34" charset="0"/>
                <a:cs typeface="Times New Roman" panose="02020603050405020304" pitchFamily="18" charset="0"/>
              </a:rPr>
              <a:t> </a:t>
            </a:r>
            <a:r>
              <a:rPr lang="en-US" b="1" i="1" dirty="0" err="1">
                <a:latin typeface="Times New Roman" panose="02020603050405020304" pitchFamily="18" charset="0"/>
                <a:ea typeface="Arial-Rounded" panose="020B0500000000000000" pitchFamily="34" charset="0"/>
                <a:cs typeface="Times New Roman" panose="02020603050405020304" pitchFamily="18" charset="0"/>
              </a:rPr>
              <a:t>hội</a:t>
            </a:r>
            <a:r>
              <a:rPr lang="en-US" b="1" i="1" dirty="0">
                <a:latin typeface="Cambria" panose="02040503050406030204" pitchFamily="18" charset="0"/>
                <a:ea typeface="Arial-Rounded" panose="020B0500000000000000" pitchFamily="34" charset="0"/>
                <a:cs typeface="Arial-Rounded" panose="020B0500000000000000" pitchFamily="34" charset="0"/>
              </a:rPr>
              <a:t>)</a:t>
            </a:r>
          </a:p>
        </p:txBody>
      </p:sp>
      <p:sp>
        <p:nvSpPr>
          <p:cNvPr id="14" name="TextBox 13">
            <a:extLst>
              <a:ext uri="{FF2B5EF4-FFF2-40B4-BE49-F238E27FC236}">
                <a16:creationId xmlns:a16="http://schemas.microsoft.com/office/drawing/2014/main" id="{885E855B-D6BA-4ED1-8038-6386C07F42C8}"/>
              </a:ext>
            </a:extLst>
          </p:cNvPr>
          <p:cNvSpPr txBox="1"/>
          <p:nvPr/>
        </p:nvSpPr>
        <p:spPr>
          <a:xfrm>
            <a:off x="3990675" y="3088103"/>
            <a:ext cx="675369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Đại</a:t>
            </a:r>
            <a:r>
              <a:rPr lang="en-US" sz="3200" b="1" noProof="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hội</a:t>
            </a:r>
            <a:r>
              <a:rPr lang="en-US" sz="3200" b="1" noProof="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3200" b="1" noProof="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thao</a:t>
            </a:r>
            <a:r>
              <a:rPr lang="en-US" sz="3200" b="1" noProof="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quốc</a:t>
            </a:r>
            <a:r>
              <a:rPr lang="en-US" sz="3200" b="1" noProof="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tế</a:t>
            </a:r>
            <a:r>
              <a:rPr lang="en-US" sz="3200" b="1" noProof="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en-US" sz="3200" b="1" noProof="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b="1" noProof="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tổ</a:t>
            </a:r>
            <a:r>
              <a:rPr lang="en-US" sz="3200" b="1" noProof="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chức</a:t>
            </a:r>
            <a:r>
              <a:rPr lang="en-US" sz="3200" b="1" noProof="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4 </a:t>
            </a:r>
            <a:r>
              <a:rPr lang="en-US" sz="3200" b="1" noProof="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năm</a:t>
            </a:r>
            <a:r>
              <a:rPr lang="en-US" sz="3200" b="1" noProof="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3200" b="1" noProof="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lần</a:t>
            </a:r>
            <a:r>
              <a:rPr lang="en-US" sz="3200" b="1" noProof="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descr="A picture containing background pattern&#10;&#10;Description automatically generated">
            <a:extLst>
              <a:ext uri="{FF2B5EF4-FFF2-40B4-BE49-F238E27FC236}">
                <a16:creationId xmlns:a16="http://schemas.microsoft.com/office/drawing/2014/main" id="{B5681053-F469-41BD-B228-C62DB2895E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
        <p:nvSpPr>
          <p:cNvPr id="13" name="TextBox 12">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spTree>
    <p:extLst>
      <p:ext uri="{BB962C8B-B14F-4D97-AF65-F5344CB8AC3E}">
        <p14:creationId xmlns:p14="http://schemas.microsoft.com/office/powerpoint/2010/main" val="2053971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A0499F9A-BA20-442D-A14B-F56AB63FDA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id="{8FCC8BE9-1213-429D-94E1-62C81B1F10F4}"/>
              </a:ext>
            </a:extLst>
          </p:cNvPr>
          <p:cNvGrpSpPr/>
          <p:nvPr/>
        </p:nvGrpSpPr>
        <p:grpSpPr>
          <a:xfrm>
            <a:off x="1481192" y="1581162"/>
            <a:ext cx="9250907" cy="5005686"/>
            <a:chOff x="256031" y="1133735"/>
            <a:chExt cx="9242811" cy="5377134"/>
          </a:xfrm>
        </p:grpSpPr>
        <p:sp>
          <p:nvSpPr>
            <p:cNvPr id="10" name="Rectangle: Rounded Corners 9">
              <a:extLst>
                <a:ext uri="{FF2B5EF4-FFF2-40B4-BE49-F238E27FC236}">
                  <a16:creationId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id="{D69DEC11-96F6-44F8-A223-963DA479467A}"/>
              </a:ext>
            </a:extLst>
          </p:cNvPr>
          <p:cNvSpPr/>
          <p:nvPr/>
        </p:nvSpPr>
        <p:spPr>
          <a:xfrm>
            <a:off x="2030506" y="2071020"/>
            <a:ext cx="4297207" cy="1223509"/>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B44C38DB-2473-4431-AB4D-867A363278ED}"/>
              </a:ext>
            </a:extLst>
          </p:cNvPr>
          <p:cNvSpPr>
            <a:spLocks noGrp="1"/>
          </p:cNvSpPr>
          <p:nvPr>
            <p:ph idx="4294967295"/>
          </p:nvPr>
        </p:nvSpPr>
        <p:spPr>
          <a:xfrm>
            <a:off x="1936375" y="2353989"/>
            <a:ext cx="4733365" cy="1038225"/>
          </a:xfrm>
          <a:prstGeom prst="rect">
            <a:avLst/>
          </a:prstGeom>
        </p:spPr>
        <p:txBody>
          <a:bodyPr>
            <a:noAutofit/>
          </a:bodyPr>
          <a:lstStyle/>
          <a:p>
            <a:pPr marL="0" indent="0" algn="ctr">
              <a:buNone/>
            </a:pP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vòng</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nguyệt</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quế</a:t>
            </a:r>
            <a:endParaRPr lang="en-US" sz="88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85E855B-D6BA-4ED1-8038-6386C07F42C8}"/>
              </a:ext>
            </a:extLst>
          </p:cNvPr>
          <p:cNvSpPr txBox="1"/>
          <p:nvPr/>
        </p:nvSpPr>
        <p:spPr>
          <a:xfrm>
            <a:off x="3229611" y="3733653"/>
            <a:ext cx="608851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Vòng</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bằng</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nguyệt</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quế</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dùng</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tặng</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descr="A picture containing background pattern&#10;&#10;Description automatically generated">
            <a:extLst>
              <a:ext uri="{FF2B5EF4-FFF2-40B4-BE49-F238E27FC236}">
                <a16:creationId xmlns:a16="http://schemas.microsoft.com/office/drawing/2014/main" id="{B5681053-F469-41BD-B228-C62DB2895E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
        <p:nvSpPr>
          <p:cNvPr id="12" name="TextBox 11">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a:t>
            </a:r>
          </a:p>
        </p:txBody>
      </p:sp>
    </p:spTree>
    <p:extLst>
      <p:ext uri="{BB962C8B-B14F-4D97-AF65-F5344CB8AC3E}">
        <p14:creationId xmlns:p14="http://schemas.microsoft.com/office/powerpoint/2010/main" val="931904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4">
            <a:extLst>
              <a:ext uri="{FF2B5EF4-FFF2-40B4-BE49-F238E27FC236}">
                <a16:creationId xmlns:a16="http://schemas.microsoft.com/office/drawing/2014/main" id="{D69DEC11-96F6-44F8-A223-963DA479467A}"/>
              </a:ext>
            </a:extLst>
          </p:cNvPr>
          <p:cNvSpPr/>
          <p:nvPr/>
        </p:nvSpPr>
        <p:spPr>
          <a:xfrm>
            <a:off x="1653009" y="4087361"/>
            <a:ext cx="2333767" cy="626734"/>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A0499F9A-BA20-442D-A14B-F56AB63FDA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id="{8FCC8BE9-1213-429D-94E1-62C81B1F10F4}"/>
              </a:ext>
            </a:extLst>
          </p:cNvPr>
          <p:cNvGrpSpPr/>
          <p:nvPr/>
        </p:nvGrpSpPr>
        <p:grpSpPr>
          <a:xfrm>
            <a:off x="1198802" y="1459049"/>
            <a:ext cx="9865190" cy="4437503"/>
            <a:chOff x="256031" y="1133735"/>
            <a:chExt cx="9242811" cy="5377134"/>
          </a:xfrm>
        </p:grpSpPr>
        <p:sp>
          <p:nvSpPr>
            <p:cNvPr id="10" name="Rectangle: Rounded Corners 9">
              <a:extLst>
                <a:ext uri="{FF2B5EF4-FFF2-40B4-BE49-F238E27FC236}">
                  <a16:creationId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id="{D69DEC11-96F6-44F8-A223-963DA479467A}"/>
              </a:ext>
            </a:extLst>
          </p:cNvPr>
          <p:cNvSpPr/>
          <p:nvPr/>
        </p:nvSpPr>
        <p:spPr>
          <a:xfrm>
            <a:off x="1904833" y="2183701"/>
            <a:ext cx="2333767" cy="626734"/>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B44C38DB-2473-4431-AB4D-867A363278ED}"/>
              </a:ext>
            </a:extLst>
          </p:cNvPr>
          <p:cNvSpPr>
            <a:spLocks noGrp="1"/>
          </p:cNvSpPr>
          <p:nvPr>
            <p:ph idx="1"/>
          </p:nvPr>
        </p:nvSpPr>
        <p:spPr>
          <a:xfrm>
            <a:off x="1835722" y="2162085"/>
            <a:ext cx="2437341" cy="527327"/>
          </a:xfrm>
        </p:spPr>
        <p:txBody>
          <a:bodyPr>
            <a:noAutofit/>
          </a:bodyPr>
          <a:lstStyle/>
          <a:p>
            <a:pPr marL="0" indent="0" algn="ctr">
              <a:buNone/>
            </a:pP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xung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đột</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85E855B-D6BA-4ED1-8038-6386C07F42C8}"/>
              </a:ext>
            </a:extLst>
          </p:cNvPr>
          <p:cNvSpPr txBox="1"/>
          <p:nvPr/>
        </p:nvSpPr>
        <p:spPr>
          <a:xfrm>
            <a:off x="4345081" y="2183701"/>
            <a:ext cx="3523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chiến</a:t>
            </a:r>
            <a:r>
              <a:rPr lang="en-US" sz="32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tranh</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sp>
        <p:nvSpPr>
          <p:cNvPr id="12" name="Rectangle: Rounded Corners 14">
            <a:extLst>
              <a:ext uri="{FF2B5EF4-FFF2-40B4-BE49-F238E27FC236}">
                <a16:creationId xmlns:a16="http://schemas.microsoft.com/office/drawing/2014/main" id="{D69DEC11-96F6-44F8-A223-963DA479467A}"/>
              </a:ext>
            </a:extLst>
          </p:cNvPr>
          <p:cNvSpPr/>
          <p:nvPr/>
        </p:nvSpPr>
        <p:spPr>
          <a:xfrm>
            <a:off x="1904832" y="3070807"/>
            <a:ext cx="2333767" cy="626734"/>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B44C38DB-2473-4431-AB4D-867A363278ED}"/>
              </a:ext>
            </a:extLst>
          </p:cNvPr>
          <p:cNvSpPr txBox="1">
            <a:spLocks/>
          </p:cNvSpPr>
          <p:nvPr/>
        </p:nvSpPr>
        <p:spPr>
          <a:xfrm>
            <a:off x="1853046" y="3070807"/>
            <a:ext cx="2437341" cy="5273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khôi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phục</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Rectangle: Rounded Corners 14">
            <a:extLst>
              <a:ext uri="{FF2B5EF4-FFF2-40B4-BE49-F238E27FC236}">
                <a16:creationId xmlns:a16="http://schemas.microsoft.com/office/drawing/2014/main" id="{D69DEC11-96F6-44F8-A223-963DA479467A}"/>
              </a:ext>
            </a:extLst>
          </p:cNvPr>
          <p:cNvSpPr/>
          <p:nvPr/>
        </p:nvSpPr>
        <p:spPr>
          <a:xfrm>
            <a:off x="1904833" y="4087361"/>
            <a:ext cx="2333767" cy="626734"/>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2" name="Content Placeholder 2">
            <a:extLst>
              <a:ext uri="{FF2B5EF4-FFF2-40B4-BE49-F238E27FC236}">
                <a16:creationId xmlns:a16="http://schemas.microsoft.com/office/drawing/2014/main" id="{B44C38DB-2473-4431-AB4D-867A363278ED}"/>
              </a:ext>
            </a:extLst>
          </p:cNvPr>
          <p:cNvSpPr txBox="1">
            <a:spLocks/>
          </p:cNvSpPr>
          <p:nvPr/>
        </p:nvSpPr>
        <p:spPr>
          <a:xfrm>
            <a:off x="1853047" y="4087361"/>
            <a:ext cx="2437341" cy="5273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hữu</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nghị</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885E855B-D6BA-4ED1-8038-6386C07F42C8}"/>
              </a:ext>
            </a:extLst>
          </p:cNvPr>
          <p:cNvSpPr txBox="1"/>
          <p:nvPr/>
        </p:nvSpPr>
        <p:spPr>
          <a:xfrm>
            <a:off x="4452657" y="3013359"/>
            <a:ext cx="3523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l</a:t>
            </a:r>
            <a:r>
              <a:rPr lang="en-US" sz="3200" b="1" noProof="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ặp</a:t>
            </a:r>
            <a:r>
              <a:rPr lang="en-US" sz="3200" b="1" noProof="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885E855B-D6BA-4ED1-8038-6386C07F42C8}"/>
              </a:ext>
            </a:extLst>
          </p:cNvPr>
          <p:cNvSpPr txBox="1"/>
          <p:nvPr/>
        </p:nvSpPr>
        <p:spPr>
          <a:xfrm>
            <a:off x="3986776" y="4076079"/>
            <a:ext cx="69322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a:t>
            </a:r>
            <a:r>
              <a:rPr lang="en-US" sz="3200" b="1" noProof="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sz="3200" b="1" noProof="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hệ</a:t>
            </a:r>
            <a:r>
              <a:rPr lang="en-US" sz="3200" b="1" noProof="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200" b="1" noProof="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thiết</a:t>
            </a:r>
            <a:r>
              <a:rPr lang="en-US" sz="3200" b="1" noProof="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giữa</a:t>
            </a:r>
            <a:r>
              <a:rPr lang="en-US" sz="3200" b="1" noProof="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200" b="1" noProof="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nước</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5" name="Picture 24"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3">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26" name="Picture 25"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3">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Tree>
    <p:extLst>
      <p:ext uri="{BB962C8B-B14F-4D97-AF65-F5344CB8AC3E}">
        <p14:creationId xmlns:p14="http://schemas.microsoft.com/office/powerpoint/2010/main" val="823956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fade">
                                      <p:cBhvr>
                                        <p:cTn id="23" dur="500"/>
                                        <p:tgtEl>
                                          <p:spTgt spid="1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P spid="12" grpId="0" animBg="1"/>
      <p:bldP spid="17" grpId="0" build="p"/>
      <p:bldP spid="21" grpId="0" animBg="1"/>
      <p:bldP spid="22"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altLang="zh-CN"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nhóm</a:t>
            </a:r>
            <a:endParaRPr lang="zh-CN" alt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Rectangle 27">
            <a:extLst>
              <a:ext uri="{FF2B5EF4-FFF2-40B4-BE49-F238E27FC236}">
                <a16:creationId xmlns:a16="http://schemas.microsoft.com/office/drawing/2014/main" id="{A66084E5-EC05-40A3-93E7-61B0F6FA21A9}"/>
              </a:ext>
            </a:extLst>
          </p:cNvPr>
          <p:cNvSpPr/>
          <p:nvPr/>
        </p:nvSpPr>
        <p:spPr>
          <a:xfrm>
            <a:off x="918833" y="1382082"/>
            <a:ext cx="5599812" cy="1615827"/>
          </a:xfrm>
          <a:prstGeom prst="rect">
            <a:avLst/>
          </a:prstGeom>
        </p:spPr>
        <p:txBody>
          <a:bodyPr wrap="square">
            <a:spAutoFit/>
          </a:bodyPr>
          <a:lstStyle/>
          <a:p>
            <a:pPr algn="ctr"/>
            <a:r>
              <a:rPr lang="en-US" altLang="zh-CN" sz="3300" b="1"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Yêu</a:t>
            </a:r>
            <a:r>
              <a:rPr lang="zh-CN" altLang="en-US" sz="3300" b="1"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b="1"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cầu</a:t>
            </a:r>
            <a:endParaRPr lang="zh-CN" altLang="en-US" sz="3300" b="1"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a:buSzPts val="2800"/>
            </a:pPr>
            <a:r>
              <a:rPr lang="en-US" altLang="zh-CN"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Phân</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công</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đọc</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theo</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đoạn</a:t>
            </a:r>
            <a:endPar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a:buSzPts val="2800"/>
            </a:pPr>
            <a:r>
              <a:rPr lang="en-US" altLang="zh-CN"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Tất</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cả</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thành</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viên</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đều</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9" name="Picture 28">
            <a:extLst>
              <a:ext uri="{FF2B5EF4-FFF2-40B4-BE49-F238E27FC236}">
                <a16:creationId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189964"/>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图片 6">
            <a:extLst>
              <a:ext uri="{FF2B5EF4-FFF2-40B4-BE49-F238E27FC236}">
                <a16:creationId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9826B20-6CED-4AC2-80CE-96682557118D}"/>
              </a:ext>
            </a:extLst>
          </p:cNvPr>
          <p:cNvSpPr/>
          <p:nvPr/>
        </p:nvSpPr>
        <p:spPr>
          <a:xfrm>
            <a:off x="4440927" y="1421739"/>
            <a:ext cx="3600345"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E456AE5-8A67-4B30-9801-C00EAC247ED1}"/>
              </a:ext>
            </a:extLst>
          </p:cNvPr>
          <p:cNvSpPr/>
          <p:nvPr/>
        </p:nvSpPr>
        <p:spPr>
          <a:xfrm>
            <a:off x="3082295" y="2472331"/>
            <a:ext cx="179247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5A5D90EB-6BBA-44BD-8ED4-EEDF4CB50552}"/>
              </a:ext>
            </a:extLst>
          </p:cNvPr>
          <p:cNvSpPr/>
          <p:nvPr/>
        </p:nvSpPr>
        <p:spPr>
          <a:xfrm>
            <a:off x="3082295" y="3449319"/>
            <a:ext cx="183736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1E2ADE46-9A65-418E-967D-3F8DDF5E1273}"/>
              </a:ext>
            </a:extLst>
          </p:cNvPr>
          <p:cNvSpPr/>
          <p:nvPr/>
        </p:nvSpPr>
        <p:spPr>
          <a:xfrm>
            <a:off x="3082295" y="4515061"/>
            <a:ext cx="343395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Ngắt</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nghỉ</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đúng</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20" name="Oval 19">
            <a:extLst>
              <a:ext uri="{FF2B5EF4-FFF2-40B4-BE49-F238E27FC236}">
                <a16:creationId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t>Ngọn lửa Ô-lim-pích</a:t>
            </a:r>
            <a:endParaRPr lang="vi-VN" dirty="0"/>
          </a:p>
          <a:p>
            <a:r>
              <a:rPr lang="vi-VN" dirty="0"/>
              <a:t>Tục lệ tổ chức Đại hội Thể thao Ô-lim-pích đã có từ gần 3000 năm trước ở nước Hi Lạp cổ.</a:t>
            </a:r>
          </a:p>
          <a:p>
            <a:r>
              <a:rPr lang="vi-VN" dirty="0"/>
              <a:t>Đại hội được tổ chức bốn năm một lần, vào tháng 7,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vi-VN" dirty="0"/>
              <a:t>Từ năm 1894, tục lệ tốt đẹp này được khôi phục và tổ chức trên phạm vi toàn thế giới. Ngọn lửa mang từ thành phố Ô-lim-pi-a tới được thắp sáng trong giờ khai mạc, báo hiệu bắt đầu những cuộc đua tài theo tinh thần hoà bình và hữu nghị.</a:t>
            </a: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23885" y="500244"/>
            <a:ext cx="11296650" cy="5632311"/>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NGỌN LỬA Ô-LIM-PICH</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Tục lệ tổ chức Đại hội Thể thao Ô-lim-pích đã có từ gần 3</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000 năm trước ở nước </a:t>
            </a:r>
            <a:r>
              <a:rPr lang="en-US" sz="2400" dirty="0" err="1">
                <a:latin typeface="Times New Roman" panose="02020603050405020304" pitchFamily="18" charset="0"/>
                <a:cs typeface="Times New Roman" panose="02020603050405020304" pitchFamily="18" charset="0"/>
              </a:rPr>
              <a:t>Hy</a:t>
            </a:r>
            <a:r>
              <a:rPr lang="vi-VN" sz="2400" dirty="0">
                <a:latin typeface="Times New Roman" panose="02020603050405020304" pitchFamily="18" charset="0"/>
                <a:cs typeface="Times New Roman" panose="02020603050405020304" pitchFamily="18" charset="0"/>
              </a:rPr>
              <a:t> Lạp cổ.</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Đại hội được tổ chức bốn năm một lần, vào tháng </a:t>
            </a:r>
            <a:r>
              <a:rPr lang="en-US" sz="2400" dirty="0" err="1">
                <a:latin typeface="Times New Roman" panose="02020603050405020304" pitchFamily="18" charset="0"/>
                <a:cs typeface="Times New Roman" panose="02020603050405020304" pitchFamily="18" charset="0"/>
              </a:rPr>
              <a:t>Bảy</a:t>
            </a:r>
            <a:r>
              <a:rPr lang="vi-VN" sz="2400" dirty="0">
                <a:latin typeface="Times New Roman" panose="02020603050405020304" pitchFamily="18" charset="0"/>
                <a:cs typeface="Times New Roman" panose="02020603050405020304" pitchFamily="18" charset="0"/>
              </a:rPr>
              <a:t>,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Từ năm 1894, tục lệ tốt đẹp này được khôi phục và tổ chức trên phạm vi toàn thế giới.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Ngọn lửa mang từ thành phố Ô-lim-pi-a tới được thắp sáng trong giờ khai mạc, báo hiệu bắt đầu những cuộc đua tài theo tinh thần hoà bình và hữu nghị.</a:t>
            </a:r>
            <a:endParaRPr lang="en-US" sz="2400" dirty="0">
              <a:latin typeface="Times New Roman" panose="02020603050405020304" pitchFamily="18" charset="0"/>
              <a:cs typeface="Times New Roman" panose="02020603050405020304" pitchFamily="18" charset="0"/>
            </a:endParaRPr>
          </a:p>
          <a:p>
            <a:pPr lvl="0"/>
            <a:r>
              <a:rPr lang="en-US" sz="2400" dirty="0">
                <a:solidFill>
                  <a:prstClr val="black"/>
                </a:solidFill>
                <a:latin typeface="Arial" pitchFamily="34" charset="0"/>
                <a:ea typeface="Arial-Rounded" panose="020B0500000000000000" pitchFamily="34" charset="0"/>
                <a:cs typeface="Arial" pitchFamily="34" charset="0"/>
              </a:rPr>
              <a:t>                                                                           </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sz="24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Kể chuyện </a:t>
            </a:r>
            <a:r>
              <a:rPr lang="en-US" sz="2400" i="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lịch</a:t>
            </a:r>
            <a:r>
              <a:rPr lang="en-US" sz="24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sử</a:t>
            </a:r>
            <a:r>
              <a:rPr lang="vi-VN" sz="24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thế giới</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endParaRPr lang="vi-VN" sz="2400" dirty="0">
              <a:latin typeface="+mj-lt"/>
            </a:endParaRP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Times New Roman" panose="02020603050405020304" pitchFamily="18" charset="0"/>
                <a:cs typeface="Times New Roman" panose="02020603050405020304" pitchFamily="18" charset="0"/>
              </a:rPr>
              <a:t>Đọc</a:t>
            </a:r>
            <a:r>
              <a:rPr lang="en-US" sz="4400" b="1" dirty="0">
                <a:solidFill>
                  <a:prstClr val="white"/>
                </a:solidFill>
                <a:latin typeface="Times New Roman" panose="02020603050405020304" pitchFamily="18" charset="0"/>
                <a:cs typeface="Times New Roman" panose="02020603050405020304" pitchFamily="18" charset="0"/>
              </a:rPr>
              <a:t> </a:t>
            </a:r>
            <a:r>
              <a:rPr lang="en-US" sz="4400" b="1" dirty="0" err="1">
                <a:solidFill>
                  <a:prstClr val="white"/>
                </a:solidFill>
                <a:latin typeface="Times New Roman" panose="02020603050405020304" pitchFamily="18" charset="0"/>
                <a:cs typeface="Times New Roman" panose="02020603050405020304" pitchFamily="18" charset="0"/>
              </a:rPr>
              <a:t>mẫu</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55118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a16="http://schemas.microsoft.com/office/drawing/2014/main"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60267B4-937B-454B-806B-A0C728BF70FD}"/>
              </a:ext>
            </a:extLst>
          </p:cNvPr>
          <p:cNvPicPr>
            <a:picLocks noChangeAspect="1"/>
          </p:cNvPicPr>
          <p:nvPr/>
        </p:nvPicPr>
        <p:blipFill rotWithShape="1">
          <a:blip r:embed="rId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anim calcmode="lin" valueType="num">
                                      <p:cBhvr>
                                        <p:cTn id="19" dur="750" fill="hold"/>
                                        <p:tgtEl>
                                          <p:spTgt spid="12"/>
                                        </p:tgtEl>
                                        <p:attrNameLst>
                                          <p:attrName>ppt_x</p:attrName>
                                        </p:attrNameLst>
                                      </p:cBhvr>
                                      <p:tavLst>
                                        <p:tav tm="0">
                                          <p:val>
                                            <p:strVal val="#ppt_x"/>
                                          </p:val>
                                        </p:tav>
                                        <p:tav tm="100000">
                                          <p:val>
                                            <p:strVal val="#ppt_x"/>
                                          </p:val>
                                        </p:tav>
                                      </p:tavLst>
                                    </p:anim>
                                    <p:anim calcmode="lin" valueType="num">
                                      <p:cBhvr>
                                        <p:cTn id="20" dur="75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5009BF-A320-4502-BD47-0254B5568431}"/>
              </a:ext>
            </a:extLst>
          </p:cNvPr>
          <p:cNvSpPr/>
          <p:nvPr/>
        </p:nvSpPr>
        <p:spPr>
          <a:xfrm>
            <a:off x="5002587" y="51756"/>
            <a:ext cx="3366143" cy="707886"/>
          </a:xfrm>
          <a:prstGeom prst="rect">
            <a:avLst/>
          </a:prstGeom>
        </p:spPr>
        <p:txBody>
          <a:bodyPr wrap="square">
            <a:spAutoFit/>
          </a:bodyPr>
          <a:lstStyle/>
          <a:p>
            <a:pPr algn="ctr" defTabSz="457200">
              <a:defRPr/>
            </a:pPr>
            <a:r>
              <a:rPr lang="en-US" altLang="zh-CN" sz="40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altLang="zh-CN" sz="40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hiểu</a:t>
            </a:r>
            <a:r>
              <a:rPr lang="en-US" altLang="zh-CN" sz="40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bài</a:t>
            </a:r>
            <a:endParaRPr lang="zh-CN" altLang="en-US" sz="40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4" name="Picture 23">
            <a:extLst>
              <a:ext uri="{FF2B5EF4-FFF2-40B4-BE49-F238E27FC236}">
                <a16:creationId xmlns:a16="http://schemas.microsoft.com/office/drawing/2014/main" id="{F24B129A-BCDA-4643-B27C-CAC1B4F12672}"/>
              </a:ext>
            </a:extLst>
          </p:cNvPr>
          <p:cNvPicPr>
            <a:picLocks noChangeAspect="1"/>
          </p:cNvPicPr>
          <p:nvPr/>
        </p:nvPicPr>
        <p:blipFill>
          <a:blip r:embed="rId7"/>
          <a:stretch>
            <a:fillRect/>
          </a:stretch>
        </p:blipFill>
        <p:spPr>
          <a:xfrm rot="16200000">
            <a:off x="4591050" y="51756"/>
            <a:ext cx="626244" cy="626244"/>
          </a:xfrm>
          <a:prstGeom prst="rect">
            <a:avLst/>
          </a:prstGeom>
        </p:spPr>
      </p:pic>
      <p:grpSp>
        <p:nvGrpSpPr>
          <p:cNvPr id="40" name="PA_库_组合 5">
            <a:extLst>
              <a:ext uri="{FF2B5EF4-FFF2-40B4-BE49-F238E27FC236}">
                <a16:creationId xmlns:a16="http://schemas.microsoft.com/office/drawing/2014/main" id="{35C3526B-C960-4A8C-8551-F4F19DA7FA71}"/>
              </a:ext>
            </a:extLst>
          </p:cNvPr>
          <p:cNvGrpSpPr/>
          <p:nvPr>
            <p:custDataLst>
              <p:tags r:id="rId1"/>
            </p:custDataLst>
          </p:nvPr>
        </p:nvGrpSpPr>
        <p:grpSpPr>
          <a:xfrm>
            <a:off x="966613" y="766330"/>
            <a:ext cx="587835" cy="706091"/>
            <a:chOff x="1836100" y="2332000"/>
            <a:chExt cx="1572829" cy="862059"/>
          </a:xfrm>
        </p:grpSpPr>
        <p:sp>
          <p:nvSpPr>
            <p:cNvPr id="47" name="任意多边形 10">
              <a:extLst>
                <a:ext uri="{FF2B5EF4-FFF2-40B4-BE49-F238E27FC236}">
                  <a16:creationId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BDA13D51-DF25-4C4A-B621-D910881D0585}"/>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a16="http://schemas.microsoft.com/office/drawing/2014/main" id="{400C2D7F-4321-45E2-8523-8FC9B7164201}"/>
              </a:ext>
            </a:extLst>
          </p:cNvPr>
          <p:cNvSpPr/>
          <p:nvPr/>
        </p:nvSpPr>
        <p:spPr>
          <a:xfrm>
            <a:off x="1698806" y="816894"/>
            <a:ext cx="9762841" cy="1077218"/>
          </a:xfrm>
          <a:prstGeom prst="rect">
            <a:avLst/>
          </a:prstGeom>
        </p:spPr>
        <p:txBody>
          <a:bodyPr wrap="square">
            <a:spAutoFit/>
          </a:bodyPr>
          <a:lstStyle/>
          <a:p>
            <a:pPr algn="just" defTabSz="457200">
              <a:defRPr/>
            </a:pPr>
            <a:r>
              <a:rPr lang="en-US" sz="3200" b="1" dirty="0" err="1">
                <a:solidFill>
                  <a:srgbClr val="0070C0"/>
                </a:solidFill>
                <a:latin typeface="Times New Roman" pitchFamily="18" charset="0"/>
                <a:cs typeface="Times New Roman" pitchFamily="18" charset="0"/>
              </a:rPr>
              <a:t>Đại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hội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thể</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thao</a:t>
            </a:r>
            <a:r>
              <a:rPr lang="en-US" sz="3200" b="1" dirty="0">
                <a:solidFill>
                  <a:srgbClr val="0070C0"/>
                </a:solidFill>
                <a:latin typeface="Times New Roman" pitchFamily="18" charset="0"/>
                <a:cs typeface="Times New Roman" pitchFamily="18" charset="0"/>
              </a:rPr>
              <a:t> Ô-</a:t>
            </a:r>
            <a:r>
              <a:rPr lang="en-US" sz="3200" b="1" dirty="0" err="1">
                <a:solidFill>
                  <a:srgbClr val="0070C0"/>
                </a:solidFill>
                <a:latin typeface="Times New Roman" pitchFamily="18" charset="0"/>
                <a:cs typeface="Times New Roman" pitchFamily="18" charset="0"/>
              </a:rPr>
              <a:t>lim</a:t>
            </a:r>
            <a:r>
              <a:rPr lang="en-US" sz="3200" b="1" dirty="0">
                <a:solidFill>
                  <a:srgbClr val="0070C0"/>
                </a:solidFill>
                <a:latin typeface="Times New Roman" pitchFamily="18" charset="0"/>
                <a:cs typeface="Times New Roman" pitchFamily="18" charset="0"/>
              </a:rPr>
              <a:t>-</a:t>
            </a:r>
            <a:r>
              <a:rPr lang="en-US" sz="3200" b="1" dirty="0" err="1">
                <a:solidFill>
                  <a:srgbClr val="0070C0"/>
                </a:solidFill>
                <a:latin typeface="Times New Roman" pitchFamily="18" charset="0"/>
                <a:cs typeface="Times New Roman" pitchFamily="18" charset="0"/>
              </a:rPr>
              <a:t>pích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có</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từ</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bao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giờ</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và</a:t>
            </a:r>
            <a:r>
              <a:rPr lang="en-US" sz="3200" b="1" dirty="0">
                <a:solidFill>
                  <a:srgbClr val="0070C0"/>
                </a:solidFill>
                <a:latin typeface="Times New Roman" pitchFamily="18" charset="0"/>
                <a:cs typeface="Times New Roman" pitchFamily="18" charset="0"/>
              </a:rPr>
              <a:t> ở </a:t>
            </a:r>
            <a:r>
              <a:rPr lang="en-US" sz="3200" b="1" dirty="0" err="1">
                <a:solidFill>
                  <a:srgbClr val="0070C0"/>
                </a:solidFill>
                <a:latin typeface="Times New Roman" pitchFamily="18" charset="0"/>
                <a:cs typeface="Times New Roman" pitchFamily="18" charset="0"/>
              </a:rPr>
              <a:t>đâu</a:t>
            </a:r>
            <a:r>
              <a:rPr lang="en-US" sz="3200" b="1" dirty="0">
                <a:solidFill>
                  <a:srgbClr val="0070C0"/>
                </a:solidFill>
                <a:latin typeface="Times New Roman" pitchFamily="18" charset="0"/>
                <a:cs typeface="Times New Roman" pitchFamily="18" charset="0"/>
              </a:rPr>
              <a:t>?</a:t>
            </a:r>
          </a:p>
          <a:p>
            <a:pPr algn="just" defTabSz="457200">
              <a:defRPr/>
            </a:pP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5" name="PA_库_组合 5">
            <a:extLst>
              <a:ext uri="{FF2B5EF4-FFF2-40B4-BE49-F238E27FC236}">
                <a16:creationId xmlns:a16="http://schemas.microsoft.com/office/drawing/2014/main" id="{ADBCFBCD-DDCE-4BF3-B67D-5DB7199D58C7}"/>
              </a:ext>
            </a:extLst>
          </p:cNvPr>
          <p:cNvGrpSpPr/>
          <p:nvPr>
            <p:custDataLst>
              <p:tags r:id="rId2"/>
            </p:custDataLst>
          </p:nvPr>
        </p:nvGrpSpPr>
        <p:grpSpPr>
          <a:xfrm>
            <a:off x="978595" y="1748938"/>
            <a:ext cx="587835" cy="733599"/>
            <a:chOff x="1836100" y="2332000"/>
            <a:chExt cx="1572829" cy="895643"/>
          </a:xfrm>
        </p:grpSpPr>
        <p:sp>
          <p:nvSpPr>
            <p:cNvPr id="76" name="任意多边形 10">
              <a:extLst>
                <a:ext uri="{FF2B5EF4-FFF2-40B4-BE49-F238E27FC236}">
                  <a16:creationId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a16="http://schemas.microsoft.com/office/drawing/2014/main" id="{E7AE4553-63B0-4A7C-A097-C2E3CCDD643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79" name="Rectangle 78">
            <a:extLst>
              <a:ext uri="{FF2B5EF4-FFF2-40B4-BE49-F238E27FC236}">
                <a16:creationId xmlns:a16="http://schemas.microsoft.com/office/drawing/2014/main" id="{2C0849B4-A21F-4F12-87A5-B575772403B3}"/>
              </a:ext>
            </a:extLst>
          </p:cNvPr>
          <p:cNvSpPr/>
          <p:nvPr/>
        </p:nvSpPr>
        <p:spPr>
          <a:xfrm>
            <a:off x="1710788" y="1799501"/>
            <a:ext cx="9762841" cy="1077218"/>
          </a:xfrm>
          <a:prstGeom prst="rect">
            <a:avLst/>
          </a:prstGeom>
        </p:spPr>
        <p:txBody>
          <a:bodyPr wrap="square">
            <a:spAutoFit/>
          </a:bodyPr>
          <a:lstStyle/>
          <a:p>
            <a:pPr algn="just" defTabSz="457200">
              <a:defRPr/>
            </a:pPr>
            <a:r>
              <a:rPr lang="en-US" sz="3200" b="1" dirty="0" err="1">
                <a:solidFill>
                  <a:srgbClr val="0070C0"/>
                </a:solidFill>
                <a:latin typeface="Times New Roman" pitchFamily="18" charset="0"/>
                <a:cs typeface="Times New Roman" pitchFamily="18" charset="0"/>
              </a:rPr>
              <a:t>Những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môn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thể</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thao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nào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được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đấu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trong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hội</a:t>
            </a:r>
            <a:r>
              <a:rPr lang="en-US" sz="3200" b="1" dirty="0">
                <a:solidFill>
                  <a:srgbClr val="0070C0"/>
                </a:solidFill>
                <a:latin typeface="Times New Roman" pitchFamily="18" charset="0"/>
                <a:cs typeface="Times New Roman" pitchFamily="18" charset="0"/>
              </a:rPr>
              <a:t>?</a:t>
            </a:r>
          </a:p>
          <a:p>
            <a:pPr algn="just" defTabSz="457200">
              <a:defRPr/>
            </a:pP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0" name="PA_库_组合 5">
            <a:extLst>
              <a:ext uri="{FF2B5EF4-FFF2-40B4-BE49-F238E27FC236}">
                <a16:creationId xmlns:a16="http://schemas.microsoft.com/office/drawing/2014/main" id="{6B4CF087-E6EE-4616-9227-B06FB492E897}"/>
              </a:ext>
            </a:extLst>
          </p:cNvPr>
          <p:cNvGrpSpPr/>
          <p:nvPr>
            <p:custDataLst>
              <p:tags r:id="rId3"/>
            </p:custDataLst>
          </p:nvPr>
        </p:nvGrpSpPr>
        <p:grpSpPr>
          <a:xfrm>
            <a:off x="947754" y="2568441"/>
            <a:ext cx="587835" cy="733599"/>
            <a:chOff x="1836100" y="2332000"/>
            <a:chExt cx="1572829" cy="895643"/>
          </a:xfrm>
        </p:grpSpPr>
        <p:sp>
          <p:nvSpPr>
            <p:cNvPr id="81" name="任意多边形 10">
              <a:extLst>
                <a:ext uri="{FF2B5EF4-FFF2-40B4-BE49-F238E27FC236}">
                  <a16:creationId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a16="http://schemas.microsoft.com/office/drawing/2014/main" id="{32BDADB6-2BE0-4839-9AD7-21CE85E8A2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84" name="Rectangle 83">
            <a:extLst>
              <a:ext uri="{FF2B5EF4-FFF2-40B4-BE49-F238E27FC236}">
                <a16:creationId xmlns:a16="http://schemas.microsoft.com/office/drawing/2014/main" id="{E6E3B0E4-859D-41A9-99AB-E42F4B1F4E4E}"/>
              </a:ext>
            </a:extLst>
          </p:cNvPr>
          <p:cNvSpPr/>
          <p:nvPr/>
        </p:nvSpPr>
        <p:spPr>
          <a:xfrm>
            <a:off x="1679947" y="2619004"/>
            <a:ext cx="10340603" cy="1569660"/>
          </a:xfrm>
          <a:prstGeom prst="rect">
            <a:avLst/>
          </a:prstGeom>
        </p:spPr>
        <p:txBody>
          <a:bodyPr wrap="square">
            <a:spAutoFit/>
          </a:bodyPr>
          <a:lstStyle/>
          <a:p>
            <a:pPr algn="just" defTabSz="457200">
              <a:defRPr/>
            </a:pPr>
            <a:r>
              <a:rPr lang="en-US" sz="3200" b="1" dirty="0" err="1">
                <a:solidFill>
                  <a:srgbClr val="0070C0"/>
                </a:solidFill>
                <a:latin typeface="Times New Roman" panose="02020603050405020304" pitchFamily="18" charset="0"/>
                <a:cs typeface="Times New Roman" panose="02020603050405020304" pitchFamily="18" charset="0"/>
              </a:rPr>
              <a:t>Khung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cảnh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thành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phố</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trong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ngày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diễn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lễ</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hội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như</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thế</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nào</a:t>
            </a:r>
            <a:r>
              <a:rPr lang="en-US" sz="3200" b="1" dirty="0">
                <a:solidFill>
                  <a:srgbClr val="0070C0"/>
                </a:solidFill>
                <a:latin typeface="Times New Roman" panose="02020603050405020304" pitchFamily="18" charset="0"/>
                <a:cs typeface="Times New Roman" panose="02020603050405020304" pitchFamily="18" charset="0"/>
              </a:rPr>
              <a:t>?</a:t>
            </a:r>
          </a:p>
          <a:p>
            <a:pPr algn="just" defTabSz="457200">
              <a:defRPr/>
            </a:pP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5" name="PA_库_组合 5">
            <a:extLst>
              <a:ext uri="{FF2B5EF4-FFF2-40B4-BE49-F238E27FC236}">
                <a16:creationId xmlns:a16="http://schemas.microsoft.com/office/drawing/2014/main" id="{970E8ADD-B3DD-4FFA-9A4B-29DD75B408A1}"/>
              </a:ext>
            </a:extLst>
          </p:cNvPr>
          <p:cNvGrpSpPr/>
          <p:nvPr>
            <p:custDataLst>
              <p:tags r:id="rId4"/>
            </p:custDataLst>
          </p:nvPr>
        </p:nvGrpSpPr>
        <p:grpSpPr>
          <a:xfrm>
            <a:off x="959736" y="3643269"/>
            <a:ext cx="587835" cy="733599"/>
            <a:chOff x="1836100" y="2332000"/>
            <a:chExt cx="1572829" cy="895643"/>
          </a:xfrm>
        </p:grpSpPr>
        <p:sp>
          <p:nvSpPr>
            <p:cNvPr id="86"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a16="http://schemas.microsoft.com/office/drawing/2014/main" id="{0C4AD4FD-4376-463C-B063-17AC61ACB66F}"/>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89" name="Rectangle 88">
            <a:extLst>
              <a:ext uri="{FF2B5EF4-FFF2-40B4-BE49-F238E27FC236}">
                <a16:creationId xmlns:a16="http://schemas.microsoft.com/office/drawing/2014/main" id="{B40319E4-3435-4950-A154-0EBD9DD5EC02}"/>
              </a:ext>
            </a:extLst>
          </p:cNvPr>
          <p:cNvSpPr/>
          <p:nvPr/>
        </p:nvSpPr>
        <p:spPr>
          <a:xfrm>
            <a:off x="1691929" y="3693832"/>
            <a:ext cx="7985471" cy="1077218"/>
          </a:xfrm>
          <a:prstGeom prst="rect">
            <a:avLst/>
          </a:prstGeom>
        </p:spPr>
        <p:txBody>
          <a:bodyPr wrap="square">
            <a:spAutoFit/>
          </a:bodyPr>
          <a:lstStyle/>
          <a:p>
            <a:pPr algn="just" defTabSz="457200">
              <a:defRPr/>
            </a:pPr>
            <a:r>
              <a:rPr lang="en-US" sz="3200" b="1" dirty="0" err="1">
                <a:solidFill>
                  <a:srgbClr val="0070C0"/>
                </a:solidFill>
                <a:latin typeface="Times New Roman" panose="02020603050405020304" pitchFamily="18" charset="0"/>
                <a:cs typeface="Times New Roman" panose="02020603050405020304" pitchFamily="18" charset="0"/>
              </a:rPr>
              <a:t>Em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hãy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giới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thiệu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về</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ngọn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lửa</a:t>
            </a:r>
            <a:r>
              <a:rPr lang="en-US" sz="3200" b="1" dirty="0">
                <a:solidFill>
                  <a:srgbClr val="0070C0"/>
                </a:solidFill>
                <a:latin typeface="Times New Roman" panose="02020603050405020304" pitchFamily="18" charset="0"/>
                <a:cs typeface="Times New Roman" panose="02020603050405020304" pitchFamily="18" charset="0"/>
              </a:rPr>
              <a:t> Ô-</a:t>
            </a:r>
            <a:r>
              <a:rPr lang="en-US" sz="3200" b="1" dirty="0" err="1">
                <a:solidFill>
                  <a:srgbClr val="0070C0"/>
                </a:solidFill>
                <a:latin typeface="Times New Roman" panose="02020603050405020304" pitchFamily="18" charset="0"/>
                <a:cs typeface="Times New Roman" panose="02020603050405020304" pitchFamily="18" charset="0"/>
              </a:rPr>
              <a:t>lim</a:t>
            </a:r>
            <a:r>
              <a:rPr lang="en-US" sz="3200" b="1" dirty="0">
                <a:solidFill>
                  <a:srgbClr val="0070C0"/>
                </a:solidFill>
                <a:latin typeface="Times New Roman" panose="02020603050405020304" pitchFamily="18" charset="0"/>
                <a:cs typeface="Times New Roman" panose="02020603050405020304" pitchFamily="18" charset="0"/>
              </a:rPr>
              <a:t>-</a:t>
            </a:r>
            <a:r>
              <a:rPr lang="en-US" sz="3200" b="1" dirty="0" err="1">
                <a:solidFill>
                  <a:srgbClr val="0070C0"/>
                </a:solidFill>
                <a:latin typeface="Times New Roman" panose="02020603050405020304" pitchFamily="18" charset="0"/>
                <a:cs typeface="Times New Roman" panose="02020603050405020304" pitchFamily="18" charset="0"/>
              </a:rPr>
              <a:t>pích</a:t>
            </a:r>
            <a:r>
              <a:rPr lang="en-US" sz="3200" b="1" dirty="0">
                <a:solidFill>
                  <a:srgbClr val="0070C0"/>
                </a:solidFill>
                <a:latin typeface="Times New Roman" panose="02020603050405020304" pitchFamily="18" charset="0"/>
                <a:cs typeface="Times New Roman" panose="02020603050405020304" pitchFamily="18" charset="0"/>
              </a:rPr>
              <a:t>.</a:t>
            </a:r>
          </a:p>
          <a:p>
            <a:pPr algn="just" defTabSz="457200">
              <a:defRPr/>
            </a:pPr>
            <a:endPar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PA_库_组合 5">
            <a:extLst>
              <a:ext uri="{FF2B5EF4-FFF2-40B4-BE49-F238E27FC236}">
                <a16:creationId xmlns:a16="http://schemas.microsoft.com/office/drawing/2014/main" id="{970E8ADD-B3DD-4FFA-9A4B-29DD75B408A1}"/>
              </a:ext>
            </a:extLst>
          </p:cNvPr>
          <p:cNvGrpSpPr/>
          <p:nvPr>
            <p:custDataLst>
              <p:tags r:id="rId5"/>
            </p:custDataLst>
          </p:nvPr>
        </p:nvGrpSpPr>
        <p:grpSpPr>
          <a:xfrm>
            <a:off x="803396" y="4563109"/>
            <a:ext cx="587835" cy="784830"/>
            <a:chOff x="1836100" y="2332000"/>
            <a:chExt cx="1572829" cy="958190"/>
          </a:xfrm>
        </p:grpSpPr>
        <p:sp>
          <p:nvSpPr>
            <p:cNvPr id="28"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文本框 12">
              <a:extLst>
                <a:ext uri="{FF2B5EF4-FFF2-40B4-BE49-F238E27FC236}">
                  <a16:creationId xmlns:a16="http://schemas.microsoft.com/office/drawing/2014/main" id="{0C4AD4FD-4376-463C-B063-17AC61ACB66F}"/>
                </a:ext>
              </a:extLst>
            </p:cNvPr>
            <p:cNvSpPr txBox="1"/>
            <p:nvPr/>
          </p:nvSpPr>
          <p:spPr>
            <a:xfrm>
              <a:off x="2222349" y="2332000"/>
              <a:ext cx="756775" cy="958190"/>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lang="en-US" altLang="zh-CN" sz="3600" b="1" kern="0" dirty="0">
                  <a:solidFill>
                    <a:srgbClr val="F59C1F"/>
                  </a:solidFill>
                  <a:latin typeface="Arial-Rounded" panose="020B0500000000000000" pitchFamily="34" charset="0"/>
                  <a:ea typeface="Arial-Rounded" panose="020B0500000000000000" pitchFamily="34" charset="0"/>
                  <a:cs typeface="Arial-Rounded" panose="020B0500000000000000" pitchFamily="34" charset="0"/>
                </a:rPr>
                <a:t>5</a:t>
              </a:r>
              <a:endPar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1" name="Rectangle 30">
            <a:extLst>
              <a:ext uri="{FF2B5EF4-FFF2-40B4-BE49-F238E27FC236}">
                <a16:creationId xmlns:a16="http://schemas.microsoft.com/office/drawing/2014/main" id="{B40319E4-3435-4950-A154-0EBD9DD5EC02}"/>
              </a:ext>
            </a:extLst>
          </p:cNvPr>
          <p:cNvSpPr/>
          <p:nvPr/>
        </p:nvSpPr>
        <p:spPr>
          <a:xfrm>
            <a:off x="1535589" y="4613671"/>
            <a:ext cx="8767510" cy="2185214"/>
          </a:xfrm>
          <a:prstGeom prst="rect">
            <a:avLst/>
          </a:prstGeom>
        </p:spPr>
        <p:txBody>
          <a:bodyPr wrap="square">
            <a:spAutoFit/>
          </a:bodyPr>
          <a:lstStyle/>
          <a:p>
            <a:pPr marL="0" lvl="1" algn="just" defTabSz="457200">
              <a:defRPr/>
            </a:pPr>
            <a:r>
              <a:rPr lang="en-US" sz="3600" b="1" kern="0" dirty="0">
                <a:solidFill>
                  <a:srgbClr val="0070C0"/>
                </a:solidFill>
                <a:latin typeface="Times New Roman" pitchFamily="18" charset="0"/>
                <a:ea typeface="AvantGarde" panose="00000400000000000000" pitchFamily="2" charset="0"/>
                <a:cs typeface="Times New Roman" pitchFamily="18" charset="0"/>
              </a:rPr>
              <a:t>Theo </a:t>
            </a:r>
            <a:r>
              <a:rPr lang="en-US" sz="3600" b="1" kern="0" dirty="0" err="1">
                <a:solidFill>
                  <a:srgbClr val="0070C0"/>
                </a:solidFill>
                <a:latin typeface="Times New Roman" pitchFamily="18" charset="0"/>
                <a:ea typeface="AvantGarde" panose="00000400000000000000" pitchFamily="2" charset="0"/>
                <a:cs typeface="Times New Roman" pitchFamily="18" charset="0"/>
              </a:rPr>
              <a:t>em</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vì</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sao</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nói</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Đại</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hội</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Thể</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thao</a:t>
            </a:r>
            <a:r>
              <a:rPr lang="en-US" sz="3600" b="1" kern="0" dirty="0">
                <a:solidFill>
                  <a:srgbClr val="0070C0"/>
                </a:solidFill>
                <a:latin typeface="Times New Roman" pitchFamily="18" charset="0"/>
                <a:ea typeface="AvantGarde" panose="00000400000000000000" pitchFamily="2" charset="0"/>
                <a:cs typeface="Times New Roman" pitchFamily="18" charset="0"/>
              </a:rPr>
              <a:t> Ô-</a:t>
            </a:r>
            <a:r>
              <a:rPr lang="en-US" sz="3600" b="1" kern="0" dirty="0" err="1">
                <a:solidFill>
                  <a:srgbClr val="0070C0"/>
                </a:solidFill>
                <a:latin typeface="Times New Roman" pitchFamily="18" charset="0"/>
                <a:ea typeface="AvantGarde" panose="00000400000000000000" pitchFamily="2" charset="0"/>
                <a:cs typeface="Times New Roman" pitchFamily="18" charset="0"/>
              </a:rPr>
              <a:t>lim</a:t>
            </a:r>
            <a:r>
              <a:rPr lang="en-US" sz="3600" b="1" kern="0" dirty="0">
                <a:solidFill>
                  <a:srgbClr val="0070C0"/>
                </a:solidFill>
                <a:latin typeface="Times New Roman" pitchFamily="18" charset="0"/>
                <a:ea typeface="AvantGarde" panose="00000400000000000000" pitchFamily="2" charset="0"/>
                <a:cs typeface="Times New Roman" pitchFamily="18" charset="0"/>
              </a:rPr>
              <a:t>-</a:t>
            </a:r>
            <a:r>
              <a:rPr lang="en-US" sz="3600" b="1" kern="0" dirty="0" err="1">
                <a:solidFill>
                  <a:srgbClr val="0070C0"/>
                </a:solidFill>
                <a:latin typeface="Times New Roman" pitchFamily="18" charset="0"/>
                <a:ea typeface="AvantGarde" panose="00000400000000000000" pitchFamily="2" charset="0"/>
                <a:cs typeface="Times New Roman" pitchFamily="18" charset="0"/>
              </a:rPr>
              <a:t>pích</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là</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tục</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lệ</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tốt</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đẹp</a:t>
            </a:r>
            <a:r>
              <a:rPr lang="en-US" sz="3600" b="1" kern="0" dirty="0">
                <a:solidFill>
                  <a:srgbClr val="0070C0"/>
                </a:solidFill>
                <a:latin typeface="Times New Roman" pitchFamily="18" charset="0"/>
                <a:ea typeface="AvantGarde" panose="00000400000000000000" pitchFamily="2" charset="0"/>
                <a:cs typeface="Times New Roman" pitchFamily="18" charset="0"/>
              </a:rPr>
              <a:t> ?</a:t>
            </a:r>
          </a:p>
          <a:p>
            <a:pPr algn="just" defTabSz="457200">
              <a:defRPr/>
            </a:pPr>
            <a:endParaRPr lang="en-US" sz="3200" b="1" dirty="0">
              <a:solidFill>
                <a:srgbClr val="FF0000"/>
              </a:solidFill>
              <a:latin typeface="Times New Roman" panose="02020603050405020304" pitchFamily="18" charset="0"/>
              <a:cs typeface="Times New Roman" panose="02020603050405020304" pitchFamily="18" charset="0"/>
            </a:endParaRPr>
          </a:p>
          <a:p>
            <a:pPr algn="just" defTabSz="457200">
              <a:defRPr/>
            </a:pPr>
            <a:endPar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750"/>
                                        <p:tgtEl>
                                          <p:spTgt spid="27"/>
                                        </p:tgtEl>
                                      </p:cBhvr>
                                    </p:animEffect>
                                    <p:anim calcmode="lin" valueType="num">
                                      <p:cBhvr>
                                        <p:cTn id="54" dur="750" fill="hold"/>
                                        <p:tgtEl>
                                          <p:spTgt spid="27"/>
                                        </p:tgtEl>
                                        <p:attrNameLst>
                                          <p:attrName>ppt_x</p:attrName>
                                        </p:attrNameLst>
                                      </p:cBhvr>
                                      <p:tavLst>
                                        <p:tav tm="0">
                                          <p:val>
                                            <p:strVal val="#ppt_x"/>
                                          </p:val>
                                        </p:tav>
                                        <p:tav tm="100000">
                                          <p:val>
                                            <p:strVal val="#ppt_x"/>
                                          </p:val>
                                        </p:tav>
                                      </p:tavLst>
                                    </p:anim>
                                    <p:anim calcmode="lin" valueType="num">
                                      <p:cBhvr>
                                        <p:cTn id="55" dur="750" fill="hold"/>
                                        <p:tgtEl>
                                          <p:spTgt spid="27"/>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750"/>
                                        <p:tgtEl>
                                          <p:spTgt spid="31"/>
                                        </p:tgtEl>
                                      </p:cBhvr>
                                    </p:animEffect>
                                    <p:anim calcmode="lin" valueType="num">
                                      <p:cBhvr>
                                        <p:cTn id="59" dur="750" fill="hold"/>
                                        <p:tgtEl>
                                          <p:spTgt spid="31"/>
                                        </p:tgtEl>
                                        <p:attrNameLst>
                                          <p:attrName>ppt_x</p:attrName>
                                        </p:attrNameLst>
                                      </p:cBhvr>
                                      <p:tavLst>
                                        <p:tav tm="0">
                                          <p:val>
                                            <p:strVal val="#ppt_x"/>
                                          </p:val>
                                        </p:tav>
                                        <p:tav tm="100000">
                                          <p:val>
                                            <p:strVal val="#ppt_x"/>
                                          </p:val>
                                        </p:tav>
                                      </p:tavLst>
                                    </p:anim>
                                    <p:anim calcmode="lin" valueType="num">
                                      <p:cBhvr>
                                        <p:cTn id="60" dur="75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kĩ</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đoạn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văn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đầu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tiên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trả</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lời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hỏi</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569660"/>
            </a:xfrm>
            <a:prstGeom prst="rect">
              <a:avLst/>
            </a:prstGeom>
          </p:spPr>
          <p:txBody>
            <a:bodyPr wrap="square">
              <a:spAutoFit/>
            </a:bodyPr>
            <a:lstStyle/>
            <a:p>
              <a:pPr algn="ctr" defTabSz="457200">
                <a:defRPr/>
              </a:pPr>
              <a:r>
                <a:rPr lang="en-US" sz="3200" b="1" dirty="0" err="1">
                  <a:solidFill>
                    <a:srgbClr val="0070C0"/>
                  </a:solidFill>
                  <a:latin typeface="Times New Roman" pitchFamily="18" charset="0"/>
                  <a:cs typeface="Times New Roman" pitchFamily="18" charset="0"/>
                </a:rPr>
                <a:t>Đại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hội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thể</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thao</a:t>
              </a:r>
              <a:r>
                <a:rPr lang="en-US" sz="3200" b="1" dirty="0">
                  <a:solidFill>
                    <a:srgbClr val="0070C0"/>
                  </a:solidFill>
                  <a:latin typeface="Times New Roman" pitchFamily="18" charset="0"/>
                  <a:cs typeface="Times New Roman" pitchFamily="18" charset="0"/>
                </a:rPr>
                <a:t> Ô-</a:t>
              </a:r>
              <a:r>
                <a:rPr lang="en-US" sz="3200" b="1" dirty="0" err="1">
                  <a:solidFill>
                    <a:srgbClr val="0070C0"/>
                  </a:solidFill>
                  <a:latin typeface="Times New Roman" pitchFamily="18" charset="0"/>
                  <a:cs typeface="Times New Roman" pitchFamily="18" charset="0"/>
                </a:rPr>
                <a:t>lim</a:t>
              </a:r>
              <a:r>
                <a:rPr lang="en-US" sz="3200" b="1" dirty="0">
                  <a:solidFill>
                    <a:srgbClr val="0070C0"/>
                  </a:solidFill>
                  <a:latin typeface="Times New Roman" pitchFamily="18" charset="0"/>
                  <a:cs typeface="Times New Roman" pitchFamily="18" charset="0"/>
                </a:rPr>
                <a:t>-</a:t>
              </a:r>
              <a:r>
                <a:rPr lang="en-US" sz="3200" b="1" dirty="0" err="1">
                  <a:solidFill>
                    <a:srgbClr val="0070C0"/>
                  </a:solidFill>
                  <a:latin typeface="Times New Roman" pitchFamily="18" charset="0"/>
                  <a:cs typeface="Times New Roman" pitchFamily="18" charset="0"/>
                </a:rPr>
                <a:t>pích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có</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từ</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bao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giờ</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và</a:t>
              </a:r>
              <a:r>
                <a:rPr lang="en-US" sz="3200" b="1" dirty="0">
                  <a:solidFill>
                    <a:srgbClr val="0070C0"/>
                  </a:solidFill>
                  <a:latin typeface="Times New Roman" pitchFamily="18" charset="0"/>
                  <a:cs typeface="Times New Roman" pitchFamily="18" charset="0"/>
                </a:rPr>
                <a:t> ở </a:t>
              </a:r>
              <a:r>
                <a:rPr lang="en-US" sz="3200" b="1" dirty="0" err="1">
                  <a:solidFill>
                    <a:srgbClr val="0070C0"/>
                  </a:solidFill>
                  <a:latin typeface="Times New Roman" pitchFamily="18" charset="0"/>
                  <a:cs typeface="Times New Roman" pitchFamily="18" charset="0"/>
                </a:rPr>
                <a:t>đâu</a:t>
              </a:r>
              <a:r>
                <a:rPr lang="en-US" sz="3200" b="1" dirty="0">
                  <a:solidFill>
                    <a:srgbClr val="0070C0"/>
                  </a:solidFill>
                  <a:latin typeface="Times New Roman" pitchFamily="18" charset="0"/>
                  <a:cs typeface="Times New Roman" pitchFamily="18" charset="0"/>
                </a:rPr>
                <a:t>?</a:t>
              </a:r>
            </a:p>
            <a:p>
              <a:pPr algn="ctr" defTabSz="457200">
                <a:defRPr/>
              </a:pP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2">
            <a:extLst>
              <a:ext uri="{FF2B5EF4-FFF2-40B4-BE49-F238E27FC236}">
                <a16:creationId xmlns:a16="http://schemas.microsoft.com/office/drawing/2014/main" id="{F3871600-7ED0-4B81-88BC-00865885BFA9}"/>
              </a:ext>
            </a:extLst>
          </p:cNvPr>
          <p:cNvSpPr/>
          <p:nvPr/>
        </p:nvSpPr>
        <p:spPr>
          <a:xfrm>
            <a:off x="1072822" y="3912835"/>
            <a:ext cx="7749205" cy="2217082"/>
          </a:xfrm>
          <a:prstGeom prst="rect">
            <a:avLst/>
          </a:prstGeom>
        </p:spPr>
        <p:txBody>
          <a:bodyPr wrap="square">
            <a:spAutoFit/>
          </a:bodyPr>
          <a:lstStyle/>
          <a:p>
            <a:pPr>
              <a:lnSpc>
                <a:spcPct val="150000"/>
              </a:lnSpc>
            </a:pPr>
            <a:r>
              <a:rPr lang="nl-NL" sz="3200" b="1" dirty="0">
                <a:solidFill>
                  <a:srgbClr val="0000FF"/>
                </a:solidFill>
                <a:latin typeface="Times New Roman" panose="02020603050405020304" pitchFamily="18" charset="0"/>
                <a:cs typeface="Times New Roman" panose="02020603050405020304" pitchFamily="18" charset="0"/>
              </a:rPr>
              <a:t>Đại hội thể thao Ô-lim-pích có từ gần </a:t>
            </a:r>
          </a:p>
          <a:p>
            <a:pPr>
              <a:lnSpc>
                <a:spcPct val="150000"/>
              </a:lnSpc>
            </a:pPr>
            <a:r>
              <a:rPr lang="nl-NL" sz="3200" b="1" dirty="0">
                <a:solidFill>
                  <a:srgbClr val="0000FF"/>
                </a:solidFill>
                <a:latin typeface="Times New Roman" panose="02020603050405020304" pitchFamily="18" charset="0"/>
                <a:cs typeface="Times New Roman" panose="02020603050405020304" pitchFamily="18" charset="0"/>
              </a:rPr>
              <a:t>3 000 năm trước ở Hy Lạp cổ.</a:t>
            </a:r>
            <a:endParaRPr lang="en-US" sz="3200" b="1" dirty="0">
              <a:solidFill>
                <a:srgbClr val="0000FF"/>
              </a:solidFill>
              <a:latin typeface="Times New Roman" panose="02020603050405020304" pitchFamily="18" charset="0"/>
              <a:cs typeface="Times New Roman" panose="02020603050405020304" pitchFamily="18" charset="0"/>
            </a:endParaRPr>
          </a:p>
          <a:p>
            <a:pPr algn="ctr">
              <a:lnSpc>
                <a:spcPct val="150000"/>
              </a:lnSpc>
            </a:pP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73065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đoạn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văn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hai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hỏi</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304" y="632947"/>
            <a:ext cx="7949254" cy="3653846"/>
          </a:xfrm>
          <a:prstGeom prst="rect">
            <a:avLst/>
          </a:prstGeom>
        </p:spPr>
      </p:pic>
      <p:sp>
        <p:nvSpPr>
          <p:cNvPr id="14" name="Rectangle 13"/>
          <p:cNvSpPr/>
          <p:nvPr/>
        </p:nvSpPr>
        <p:spPr>
          <a:xfrm>
            <a:off x="1495632" y="1859705"/>
            <a:ext cx="6064267"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đấu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5" name="Rectangle 14"/>
          <p:cNvSpPr/>
          <p:nvPr/>
        </p:nvSpPr>
        <p:spPr>
          <a:xfrm>
            <a:off x="871262" y="3673519"/>
            <a:ext cx="7399338" cy="2308324"/>
          </a:xfrm>
          <a:prstGeom prst="rect">
            <a:avLst/>
          </a:prstGeom>
        </p:spPr>
        <p:txBody>
          <a:bodyPr wrap="square">
            <a:spAutoFit/>
          </a:bodyPr>
          <a:lstStyle/>
          <a:p>
            <a:pPr algn="just"/>
            <a:r>
              <a:rPr lang="nl-NL" sz="3600" b="1" dirty="0">
                <a:solidFill>
                  <a:srgbClr val="0000CC"/>
                </a:solidFill>
                <a:latin typeface="Times New Roman" pitchFamily="18" charset="0"/>
                <a:cs typeface="Times New Roman" pitchFamily="18" charset="0"/>
              </a:rPr>
              <a:t> Những môn thể thao được thi đấu trong đại hội là chạy, nhảy, bắn cung, đua ngựa, ném đĩa, ném lao, đấu vật,..</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690222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303" y="-1466850"/>
            <a:ext cx="9681037" cy="7353299"/>
          </a:xfrm>
          <a:prstGeom prst="rect">
            <a:avLst/>
          </a:prstGeom>
        </p:spPr>
      </p:pic>
      <p:sp>
        <p:nvSpPr>
          <p:cNvPr id="13" name="Rectangle 12"/>
          <p:cNvSpPr/>
          <p:nvPr/>
        </p:nvSpPr>
        <p:spPr>
          <a:xfrm>
            <a:off x="2154271" y="555563"/>
            <a:ext cx="6565100" cy="3139321"/>
          </a:xfrm>
          <a:prstGeom prst="rect">
            <a:avLst/>
          </a:prstGeom>
        </p:spPr>
        <p:txBody>
          <a:bodyPr wrap="square">
            <a:spAutoFit/>
          </a:bodyPr>
          <a:lstStyle/>
          <a:p>
            <a:pPr>
              <a:lnSpc>
                <a:spcPct val="150000"/>
              </a:lnSpc>
            </a:pPr>
            <a:r>
              <a:rPr lang="en-US" sz="3600" b="1" dirty="0" err="1">
                <a:solidFill>
                  <a:srgbClr val="FF0000"/>
                </a:solidFill>
                <a:latin typeface="Times New Roman" pitchFamily="18" charset="0"/>
                <a:cs typeface="Times New Roman" pitchFamily="18" charset="0"/>
              </a:rPr>
              <a:t>Khung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thành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phố</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diễn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lễ</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như</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a:p>
            <a:pPr algn="just"/>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760747" y="3950472"/>
            <a:ext cx="10210801" cy="2485745"/>
          </a:xfrm>
          <a:prstGeom prst="rect">
            <a:avLst/>
          </a:prstGeom>
        </p:spPr>
        <p:txBody>
          <a:bodyPr wrap="square">
            <a:spAutoFit/>
          </a:bodyPr>
          <a:lstStyle/>
          <a:p>
            <a:pPr algn="just">
              <a:lnSpc>
                <a:spcPct val="150000"/>
              </a:lnSpc>
            </a:pPr>
            <a:r>
              <a:rPr lang="nl-NL" sz="3600" b="1" dirty="0">
                <a:solidFill>
                  <a:srgbClr val="0000CC"/>
                </a:solidFill>
                <a:latin typeface="Times New Roman" pitchFamily="18" charset="0"/>
                <a:cs typeface="Times New Roman" pitchFamily="18" charset="0"/>
              </a:rPr>
              <a:t> </a:t>
            </a:r>
            <a:r>
              <a:rPr lang="nl-NL" sz="3200" b="1" dirty="0">
                <a:solidFill>
                  <a:srgbClr val="0000CC"/>
                </a:solidFill>
                <a:latin typeface="Times New Roman" pitchFamily="18" charset="0"/>
                <a:cs typeface="Times New Roman" pitchFamily="18" charset="0"/>
              </a:rPr>
              <a:t>Khung cảnh thành phố trong những ngày diễn ra lễ hội rất tưng bừng, náo nhiệt nhưng cũng rất yên bình vì mọi cuộc xung đột đều phải tạm ngừng.</a:t>
            </a:r>
            <a:endParaRPr lang="en-US" sz="32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9236779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489" y="-184654"/>
            <a:ext cx="7949254" cy="3653846"/>
          </a:xfrm>
          <a:prstGeom prst="rect">
            <a:avLst/>
          </a:prstGeom>
        </p:spPr>
      </p:pic>
      <p:sp>
        <p:nvSpPr>
          <p:cNvPr id="14" name="Rectangle 13"/>
          <p:cNvSpPr/>
          <p:nvPr/>
        </p:nvSpPr>
        <p:spPr>
          <a:xfrm>
            <a:off x="1526243" y="1011250"/>
            <a:ext cx="5917746"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Em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hãy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giới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thiệu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ngọn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lửa</a:t>
            </a:r>
            <a:r>
              <a:rPr lang="en-US" sz="3600" b="1" dirty="0">
                <a:solidFill>
                  <a:srgbClr val="FF0000"/>
                </a:solidFill>
                <a:latin typeface="Times New Roman" panose="02020603050405020304" pitchFamily="18" charset="0"/>
                <a:cs typeface="Times New Roman" panose="02020603050405020304" pitchFamily="18" charset="0"/>
              </a:rPr>
              <a:t> Ô-</a:t>
            </a:r>
            <a:r>
              <a:rPr lang="en-US" sz="3600" b="1" dirty="0" err="1">
                <a:solidFill>
                  <a:srgbClr val="FF0000"/>
                </a:solidFill>
                <a:latin typeface="Times New Roman" panose="02020603050405020304" pitchFamily="18" charset="0"/>
                <a:cs typeface="Times New Roman" panose="02020603050405020304" pitchFamily="18" charset="0"/>
              </a:rPr>
              <a:t>lim</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FF0000"/>
                </a:solidFill>
                <a:latin typeface="Times New Roman" panose="02020603050405020304" pitchFamily="18" charset="0"/>
                <a:cs typeface="Times New Roman" panose="02020603050405020304" pitchFamily="18" charset="0"/>
              </a:rPr>
              <a:t>pích</a:t>
            </a:r>
            <a:r>
              <a:rPr lang="en-US" sz="3600" b="1" dirty="0">
                <a:solidFill>
                  <a:srgbClr val="FF0000"/>
                </a:solidFill>
                <a:latin typeface="Times New Roman" panose="02020603050405020304" pitchFamily="18" charset="0"/>
                <a:cs typeface="Times New Roman" panose="02020603050405020304" pitchFamily="18" charset="0"/>
              </a:rPr>
              <a:t>.</a:t>
            </a:r>
          </a:p>
        </p:txBody>
      </p:sp>
      <p:pic>
        <p:nvPicPr>
          <p:cNvPr id="15" name="Picture 14">
            <a:extLst>
              <a:ext uri="{FF2B5EF4-FFF2-40B4-BE49-F238E27FC236}">
                <a16:creationId xmlns:a16="http://schemas.microsoft.com/office/drawing/2014/main" id="{9B7BBC93-09C7-1524-BE03-1DF1C0345E2A}"/>
              </a:ext>
            </a:extLst>
          </p:cNvPr>
          <p:cNvPicPr>
            <a:picLocks noChangeAspect="1"/>
          </p:cNvPicPr>
          <p:nvPr/>
        </p:nvPicPr>
        <p:blipFill>
          <a:blip r:embed="rId3"/>
          <a:stretch>
            <a:fillRect/>
          </a:stretch>
        </p:blipFill>
        <p:spPr>
          <a:xfrm>
            <a:off x="7295669" y="2991559"/>
            <a:ext cx="4450173" cy="2475191"/>
          </a:xfrm>
          <a:prstGeom prst="rect">
            <a:avLst/>
          </a:prstGeom>
        </p:spPr>
      </p:pic>
      <p:sp>
        <p:nvSpPr>
          <p:cNvPr id="16" name="Rectangle 15"/>
          <p:cNvSpPr/>
          <p:nvPr/>
        </p:nvSpPr>
        <p:spPr>
          <a:xfrm>
            <a:off x="581110" y="3105769"/>
            <a:ext cx="6386137" cy="224676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nl-NL" sz="2800" b="1" dirty="0">
                <a:solidFill>
                  <a:srgbClr val="0000CC"/>
                </a:solidFill>
                <a:latin typeface="Times New Roman" panose="02020603050405020304" pitchFamily="18" charset="0"/>
                <a:cs typeface="Times New Roman" panose="02020603050405020304" pitchFamily="18" charset="0"/>
              </a:rPr>
              <a:t>Ngọn lửa Ô-lim-pích mang từ thành phố Ô-lim-pi-a tới được thắp sáng trong giờ khai mạc, báo hiệu bắt đầu những cuộc đua tài theo tinh thần hoà bình và hữu nghị.</a:t>
            </a:r>
            <a:endParaRPr lang="en-US" sz="28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9822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456" y="-487499"/>
            <a:ext cx="9328971" cy="3653846"/>
          </a:xfrm>
          <a:prstGeom prst="rect">
            <a:avLst/>
          </a:prstGeom>
        </p:spPr>
      </p:pic>
      <p:sp>
        <p:nvSpPr>
          <p:cNvPr id="14" name="Rectangle 13"/>
          <p:cNvSpPr/>
          <p:nvPr/>
        </p:nvSpPr>
        <p:spPr>
          <a:xfrm>
            <a:off x="1498805" y="642565"/>
            <a:ext cx="7035549" cy="1200329"/>
          </a:xfrm>
          <a:prstGeom prst="rect">
            <a:avLst/>
          </a:prstGeom>
        </p:spPr>
        <p:txBody>
          <a:bodyPr wrap="square">
            <a:spAutoFit/>
          </a:bodyPr>
          <a:lstStyle/>
          <a:p>
            <a:pPr lvl="0" algn="just"/>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lang="en-US" sz="3600" b="1" dirty="0">
                <a:solidFill>
                  <a:srgbClr val="FF0000"/>
                </a:solidFill>
                <a:latin typeface="Times New Roman" panose="02020603050405020304" pitchFamily="18" charset="0"/>
                <a:cs typeface="Times New Roman" panose="02020603050405020304" pitchFamily="18" charset="0"/>
              </a:rPr>
              <a:t>Theo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nói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thao</a:t>
            </a:r>
            <a:r>
              <a:rPr lang="en-US" sz="3600" b="1" dirty="0">
                <a:solidFill>
                  <a:srgbClr val="FF0000"/>
                </a:solidFill>
                <a:latin typeface="Times New Roman" panose="02020603050405020304" pitchFamily="18" charset="0"/>
                <a:cs typeface="Times New Roman" panose="02020603050405020304" pitchFamily="18" charset="0"/>
              </a:rPr>
              <a:t> Ô-</a:t>
            </a:r>
            <a:r>
              <a:rPr lang="en-US" sz="3600" b="1" dirty="0" err="1">
                <a:solidFill>
                  <a:srgbClr val="FF0000"/>
                </a:solidFill>
                <a:latin typeface="Times New Roman" panose="02020603050405020304" pitchFamily="18" charset="0"/>
                <a:cs typeface="Times New Roman" panose="02020603050405020304" pitchFamily="18" charset="0"/>
              </a:rPr>
              <a:t>lim</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FF0000"/>
                </a:solidFill>
                <a:latin typeface="Times New Roman" panose="02020603050405020304" pitchFamily="18" charset="0"/>
                <a:cs typeface="Times New Roman" panose="02020603050405020304" pitchFamily="18" charset="0"/>
              </a:rPr>
              <a:t>pích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tục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lệ</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tốt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đẹp</a:t>
            </a:r>
            <a:r>
              <a:rPr lang="en-US" sz="3200" b="1" dirty="0">
                <a:solidFill>
                  <a:srgbClr val="FF0000"/>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643C86E3-BB7C-4881-A777-02292F5C0C56}"/>
              </a:ext>
            </a:extLst>
          </p:cNvPr>
          <p:cNvGrpSpPr/>
          <p:nvPr/>
        </p:nvGrpSpPr>
        <p:grpSpPr>
          <a:xfrm>
            <a:off x="8774507" y="2878339"/>
            <a:ext cx="3104143" cy="3127647"/>
            <a:chOff x="7656474" y="831396"/>
            <a:chExt cx="3689350" cy="3269584"/>
          </a:xfrm>
        </p:grpSpPr>
        <p:pic>
          <p:nvPicPr>
            <p:cNvPr id="16" name="图片 2" descr="2">
              <a:extLst>
                <a:ext uri="{FF2B5EF4-FFF2-40B4-BE49-F238E27FC236}">
                  <a16:creationId xmlns:a16="http://schemas.microsoft.com/office/drawing/2014/main" id="{AAEA5DEF-4564-4DAC-BEE8-8A2A4C0EE27E}"/>
                </a:ext>
              </a:extLst>
            </p:cNvPr>
            <p:cNvPicPr>
              <a:picLocks noChangeAspect="1"/>
            </p:cNvPicPr>
            <p:nvPr/>
          </p:nvPicPr>
          <p:blipFill>
            <a:blip r:embed="rId3"/>
            <a:stretch>
              <a:fillRect/>
            </a:stretch>
          </p:blipFill>
          <p:spPr>
            <a:xfrm>
              <a:off x="7656474" y="831396"/>
              <a:ext cx="3689350" cy="3127375"/>
            </a:xfrm>
            <a:prstGeom prst="rect">
              <a:avLst/>
            </a:prstGeom>
          </p:spPr>
        </p:pic>
        <p:sp>
          <p:nvSpPr>
            <p:cNvPr id="17" name="Rounded Rectangle 52">
              <a:extLst>
                <a:ext uri="{FF2B5EF4-FFF2-40B4-BE49-F238E27FC236}">
                  <a16:creationId xmlns:a16="http://schemas.microsoft.com/office/drawing/2014/main"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Rectangle 17"/>
          <p:cNvSpPr/>
          <p:nvPr/>
        </p:nvSpPr>
        <p:spPr>
          <a:xfrm>
            <a:off x="820239" y="2528111"/>
            <a:ext cx="7848586" cy="3477875"/>
          </a:xfrm>
          <a:prstGeom prst="rect">
            <a:avLst/>
          </a:prstGeom>
        </p:spPr>
        <p:txBody>
          <a:bodyPr wrap="square">
            <a:spAutoFit/>
          </a:bodyPr>
          <a:lstStyle/>
          <a:p>
            <a:r>
              <a:rPr lang="nl-NL" sz="4000" b="1" dirty="0">
                <a:solidFill>
                  <a:srgbClr val="0000CC"/>
                </a:solidFill>
                <a:latin typeface="Times New Roman" panose="02020603050405020304" pitchFamily="18" charset="0"/>
                <a:cs typeface="Times New Roman" panose="02020603050405020304" pitchFamily="18" charset="0"/>
              </a:rPr>
              <a:t>+ </a:t>
            </a:r>
            <a:r>
              <a:rPr lang="nl-NL" sz="2800" b="1" dirty="0">
                <a:solidFill>
                  <a:srgbClr val="0000CC"/>
                </a:solidFill>
                <a:latin typeface="Times New Roman" panose="02020603050405020304" pitchFamily="18" charset="0"/>
                <a:cs typeface="Times New Roman" panose="02020603050405020304" pitchFamily="18" charset="0"/>
              </a:rPr>
              <a:t>Đại hội thể thao Ô-lim-pích là tục lệ tốt đẹp vì đại hội đã đem đến cho thành phố không khí tưng bừng, náo nhiệt.</a:t>
            </a:r>
            <a:endParaRPr lang="en-US" sz="2800" b="1" dirty="0">
              <a:solidFill>
                <a:srgbClr val="0000CC"/>
              </a:solidFill>
              <a:latin typeface="Times New Roman" panose="02020603050405020304" pitchFamily="18" charset="0"/>
              <a:cs typeface="Times New Roman" panose="02020603050405020304" pitchFamily="18" charset="0"/>
            </a:endParaRPr>
          </a:p>
          <a:p>
            <a:r>
              <a:rPr lang="nl-NL" sz="2800" b="1" dirty="0">
                <a:solidFill>
                  <a:srgbClr val="0000CC"/>
                </a:solidFill>
                <a:latin typeface="Times New Roman" panose="02020603050405020304" pitchFamily="18" charset="0"/>
                <a:cs typeface="Times New Roman" panose="02020603050405020304" pitchFamily="18" charset="0"/>
              </a:rPr>
              <a:t>+ Đại hội thể thao Ô-lim-pích là tục lệ tốt đẹp vì thông qua các môn thể thao lễ hội đã đem đến không khí hoà bình, hữu nghị cho các quốc gia trên thế giới./</a:t>
            </a:r>
            <a:r>
              <a:rPr lang="nl-NL" sz="4000" b="1" dirty="0">
                <a:solidFill>
                  <a:srgbClr val="0000CC"/>
                </a:solidFill>
                <a:latin typeface="Times New Roman" panose="02020603050405020304" pitchFamily="18" charset="0"/>
                <a:cs typeface="Times New Roman" panose="02020603050405020304" pitchFamily="18" charset="0"/>
              </a:rPr>
              <a:t>...</a:t>
            </a:r>
            <a:endParaRPr lang="en-US" sz="40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3394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9F7F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CE498-5A67-E736-4CF2-F4BC5A08C30B}"/>
              </a:ext>
            </a:extLst>
          </p:cNvPr>
          <p:cNvSpPr>
            <a:spLocks noGrp="1"/>
          </p:cNvSpPr>
          <p:nvPr>
            <p:ph type="title"/>
          </p:nvPr>
        </p:nvSpPr>
        <p:spPr/>
        <p:txBody>
          <a:bodyPr/>
          <a:lstStyle/>
          <a:p>
            <a:r>
              <a:rPr lang="en-US" dirty="0"/>
              <a:t>`</a:t>
            </a:r>
          </a:p>
        </p:txBody>
      </p:sp>
      <p:sp>
        <p:nvSpPr>
          <p:cNvPr id="3" name="Content Placeholder 2">
            <a:extLst>
              <a:ext uri="{FF2B5EF4-FFF2-40B4-BE49-F238E27FC236}">
                <a16:creationId xmlns:a16="http://schemas.microsoft.com/office/drawing/2014/main" id="{66357784-3A9F-7741-EFE3-9EBF02A718B0}"/>
              </a:ext>
            </a:extLst>
          </p:cNvPr>
          <p:cNvSpPr>
            <a:spLocks noGrp="1"/>
          </p:cNvSpPr>
          <p:nvPr>
            <p:ph idx="1"/>
          </p:nvPr>
        </p:nvSpPr>
        <p:spPr>
          <a:xfrm>
            <a:off x="506015" y="1285657"/>
            <a:ext cx="11685985" cy="4525566"/>
          </a:xfrm>
        </p:spPr>
        <p:txBody>
          <a:bodyPr/>
          <a:lstStyle/>
          <a:p>
            <a:pPr lvl="1"/>
            <a:r>
              <a:rPr lang="en-US" dirty="0"/>
              <a:t>`</a:t>
            </a:r>
          </a:p>
        </p:txBody>
      </p:sp>
      <p:sp>
        <p:nvSpPr>
          <p:cNvPr id="4" name="TextBox 3">
            <a:extLst>
              <a:ext uri="{FF2B5EF4-FFF2-40B4-BE49-F238E27FC236}">
                <a16:creationId xmlns:a16="http://schemas.microsoft.com/office/drawing/2014/main" id="{FBD84AD8-B6C4-CEE5-C453-DFF60AA25862}"/>
              </a:ext>
            </a:extLst>
          </p:cNvPr>
          <p:cNvSpPr txBox="1"/>
          <p:nvPr/>
        </p:nvSpPr>
        <p:spPr>
          <a:xfrm>
            <a:off x="323265" y="1633327"/>
            <a:ext cx="3420207" cy="587395"/>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thời</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gian</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lễ</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hội</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mọi</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cuộc</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xung</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đột</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đều</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phải</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tạm</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ngừng</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5" name="TextBox 4">
            <a:extLst>
              <a:ext uri="{FF2B5EF4-FFF2-40B4-BE49-F238E27FC236}">
                <a16:creationId xmlns:a16="http://schemas.microsoft.com/office/drawing/2014/main" id="{B8A37DDE-6B87-9A80-8058-718530CCF2AF}"/>
              </a:ext>
            </a:extLst>
          </p:cNvPr>
          <p:cNvSpPr txBox="1"/>
          <p:nvPr/>
        </p:nvSpPr>
        <p:spPr>
          <a:xfrm>
            <a:off x="284746" y="2722166"/>
            <a:ext cx="2568893" cy="587395"/>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Khuyến</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khích</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vi-VN"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việc rèn luyện th</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ể</a:t>
            </a:r>
            <a:r>
              <a:rPr lang="vi-VN"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dục </a:t>
            </a:r>
            <a:r>
              <a:rPr lang="vi-VN"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thể thao</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6" name="TextBox 5">
            <a:extLst>
              <a:ext uri="{FF2B5EF4-FFF2-40B4-BE49-F238E27FC236}">
                <a16:creationId xmlns:a16="http://schemas.microsoft.com/office/drawing/2014/main" id="{C97E8BAE-1F40-4141-2F47-04925A8D8CA4}"/>
              </a:ext>
            </a:extLst>
          </p:cNvPr>
          <p:cNvSpPr txBox="1"/>
          <p:nvPr/>
        </p:nvSpPr>
        <p:spPr>
          <a:xfrm>
            <a:off x="284746" y="3898248"/>
            <a:ext cx="3023046" cy="587395"/>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cuộc</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đua</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tài</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theo</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tinh</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thần</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hòa</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bình</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và</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hữu</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nghị</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7" name="TextBox 6">
            <a:extLst>
              <a:ext uri="{FF2B5EF4-FFF2-40B4-BE49-F238E27FC236}">
                <a16:creationId xmlns:a16="http://schemas.microsoft.com/office/drawing/2014/main" id="{30A91D02-C55E-3057-E861-6758AB4F1EEF}"/>
              </a:ext>
            </a:extLst>
          </p:cNvPr>
          <p:cNvSpPr txBox="1"/>
          <p:nvPr/>
        </p:nvSpPr>
        <p:spPr>
          <a:xfrm>
            <a:off x="8046950" y="1749989"/>
            <a:ext cx="3197654" cy="332006"/>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a:t>
            </a:r>
            <a:r>
              <a:rPr lang="vi-VN"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ã có từ gần 3.000 năm trước</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r>
              <a:rPr lang="vi-VN"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endPar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8" name="TextBox 7">
            <a:extLst>
              <a:ext uri="{FF2B5EF4-FFF2-40B4-BE49-F238E27FC236}">
                <a16:creationId xmlns:a16="http://schemas.microsoft.com/office/drawing/2014/main" id="{1C4ED6D8-8425-FD1A-3635-7860EE26B55D}"/>
              </a:ext>
            </a:extLst>
          </p:cNvPr>
          <p:cNvSpPr txBox="1"/>
          <p:nvPr/>
        </p:nvSpPr>
        <p:spPr>
          <a:xfrm>
            <a:off x="8630118" y="2690984"/>
            <a:ext cx="2774093" cy="587395"/>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vi-VN"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Trai tráng từ khắp nơi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về</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thi</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tài</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thể</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thao</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9" name="TextBox 8">
            <a:extLst>
              <a:ext uri="{FF2B5EF4-FFF2-40B4-BE49-F238E27FC236}">
                <a16:creationId xmlns:a16="http://schemas.microsoft.com/office/drawing/2014/main" id="{F3C02677-4929-C7A5-509E-B8D2F65A6559}"/>
              </a:ext>
            </a:extLst>
          </p:cNvPr>
          <p:cNvSpPr txBox="1"/>
          <p:nvPr/>
        </p:nvSpPr>
        <p:spPr>
          <a:xfrm>
            <a:off x="8359104" y="3933558"/>
            <a:ext cx="2619295" cy="587395"/>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Có</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thêm</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sự</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tham</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gia</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vận</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động</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viên</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nữ</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p>
        </p:txBody>
      </p:sp>
      <p:sp>
        <p:nvSpPr>
          <p:cNvPr id="10" name="TextBox 9">
            <a:extLst>
              <a:ext uri="{FF2B5EF4-FFF2-40B4-BE49-F238E27FC236}">
                <a16:creationId xmlns:a16="http://schemas.microsoft.com/office/drawing/2014/main" id="{400847D5-72FB-9FCE-4D4A-A33F793C6DEC}"/>
              </a:ext>
            </a:extLst>
          </p:cNvPr>
          <p:cNvSpPr txBox="1"/>
          <p:nvPr/>
        </p:nvSpPr>
        <p:spPr>
          <a:xfrm>
            <a:off x="7658847" y="5088976"/>
            <a:ext cx="3083525" cy="842784"/>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a:t>
            </a:r>
            <a:r>
              <a:rPr lang="vi-VN"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gười đoạt giải được tấu nhạc chúc mừng và được đặt một vòng nguyệt quế lên đầu</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r>
              <a:rPr lang="vi-VN"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endPar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1" name="TextBox 10">
            <a:extLst>
              <a:ext uri="{FF2B5EF4-FFF2-40B4-BE49-F238E27FC236}">
                <a16:creationId xmlns:a16="http://schemas.microsoft.com/office/drawing/2014/main" id="{7315F943-0431-3C4D-DAA0-44A6F55EB7B3}"/>
              </a:ext>
            </a:extLst>
          </p:cNvPr>
          <p:cNvSpPr txBox="1"/>
          <p:nvPr/>
        </p:nvSpPr>
        <p:spPr>
          <a:xfrm>
            <a:off x="442105" y="5484201"/>
            <a:ext cx="3215677" cy="332006"/>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a:t>
            </a:r>
          </a:p>
        </p:txBody>
      </p:sp>
      <p:grpSp>
        <p:nvGrpSpPr>
          <p:cNvPr id="12" name="Group 11">
            <a:extLst>
              <a:ext uri="{FF2B5EF4-FFF2-40B4-BE49-F238E27FC236}">
                <a16:creationId xmlns:a16="http://schemas.microsoft.com/office/drawing/2014/main" id="{6C1AC948-0FF0-E785-C329-050AFD57C12F}"/>
              </a:ext>
            </a:extLst>
          </p:cNvPr>
          <p:cNvGrpSpPr/>
          <p:nvPr/>
        </p:nvGrpSpPr>
        <p:grpSpPr>
          <a:xfrm>
            <a:off x="3640374" y="2734987"/>
            <a:ext cx="3769843" cy="1682123"/>
            <a:chOff x="3921294" y="2655085"/>
            <a:chExt cx="5032839" cy="2242831"/>
          </a:xfrm>
        </p:grpSpPr>
        <p:pic>
          <p:nvPicPr>
            <p:cNvPr id="13" name="Picture 12" descr="A white plate with a black background&#10;&#10;Description automatically generated with low confidence">
              <a:extLst>
                <a:ext uri="{FF2B5EF4-FFF2-40B4-BE49-F238E27FC236}">
                  <a16:creationId xmlns:a16="http://schemas.microsoft.com/office/drawing/2014/main" id="{9E949E74-702A-E85D-5F60-160A5AF67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1294" y="2655085"/>
              <a:ext cx="5032839" cy="2242831"/>
            </a:xfrm>
            <a:prstGeom prst="rect">
              <a:avLst/>
            </a:prstGeom>
          </p:spPr>
        </p:pic>
        <p:sp>
          <p:nvSpPr>
            <p:cNvPr id="14" name="TextBox 13">
              <a:extLst>
                <a:ext uri="{FF2B5EF4-FFF2-40B4-BE49-F238E27FC236}">
                  <a16:creationId xmlns:a16="http://schemas.microsoft.com/office/drawing/2014/main" id="{5666E9B1-35FE-DA9D-DCCD-D52970FE0604}"/>
                </a:ext>
              </a:extLst>
            </p:cNvPr>
            <p:cNvSpPr txBox="1"/>
            <p:nvPr/>
          </p:nvSpPr>
          <p:spPr>
            <a:xfrm>
              <a:off x="4315399" y="3479540"/>
              <a:ext cx="4397027" cy="861775"/>
            </a:xfrm>
            <a:prstGeom prst="rect">
              <a:avLst/>
            </a:prstGeom>
            <a:noFill/>
          </p:spPr>
          <p:txBody>
            <a:bodyPr wrap="square">
              <a:spAutoFit/>
            </a:bodyPr>
            <a:lstStyle/>
            <a:p>
              <a:pPr algn="ct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Đại</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hội</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Thể</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thao</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Ô-</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lim</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pích</a:t>
              </a:r>
              <a:endPar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endParaRPr>
            </a:p>
            <a:p>
              <a:pPr algn="ct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là</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tục</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lệ</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tốt</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đẹp</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endParaRPr lang="en-US" dirty="0">
                <a:solidFill>
                  <a:srgbClr val="C00000"/>
                </a:solidFill>
                <a:latin typeface="Times New Roman" panose="02020603050405020304" pitchFamily="18" charset="0"/>
                <a:cs typeface="Times New Roman" panose="02020603050405020304" pitchFamily="18" charset="0"/>
              </a:endParaRPr>
            </a:p>
          </p:txBody>
        </p:sp>
      </p:grpSp>
      <p:sp>
        <p:nvSpPr>
          <p:cNvPr id="15" name="Freeform: Shape 14">
            <a:extLst>
              <a:ext uri="{FF2B5EF4-FFF2-40B4-BE49-F238E27FC236}">
                <a16:creationId xmlns:a16="http://schemas.microsoft.com/office/drawing/2014/main" id="{5107BB65-1BDD-A7C8-BEC2-D42482DBA395}"/>
              </a:ext>
            </a:extLst>
          </p:cNvPr>
          <p:cNvSpPr/>
          <p:nvPr/>
        </p:nvSpPr>
        <p:spPr>
          <a:xfrm rot="20700148" flipH="1">
            <a:off x="3740480" y="1917685"/>
            <a:ext cx="699645" cy="732169"/>
          </a:xfrm>
          <a:custGeom>
            <a:avLst/>
            <a:gdLst>
              <a:gd name="connsiteX0" fmla="*/ 0 w 558800"/>
              <a:gd name="connsiteY0" fmla="*/ 523642 h 523642"/>
              <a:gd name="connsiteX1" fmla="*/ 111760 w 558800"/>
              <a:gd name="connsiteY1" fmla="*/ 178202 h 523642"/>
              <a:gd name="connsiteX2" fmla="*/ 355600 w 558800"/>
              <a:gd name="connsiteY2" fmla="*/ 15642 h 523642"/>
              <a:gd name="connsiteX3" fmla="*/ 558800 w 558800"/>
              <a:gd name="connsiteY3" fmla="*/ 15642 h 523642"/>
            </a:gdLst>
            <a:ahLst/>
            <a:cxnLst>
              <a:cxn ang="0">
                <a:pos x="connsiteX0" y="connsiteY0"/>
              </a:cxn>
              <a:cxn ang="0">
                <a:pos x="connsiteX1" y="connsiteY1"/>
              </a:cxn>
              <a:cxn ang="0">
                <a:pos x="connsiteX2" y="connsiteY2"/>
              </a:cxn>
              <a:cxn ang="0">
                <a:pos x="connsiteX3" y="connsiteY3"/>
              </a:cxn>
            </a:cxnLst>
            <a:rect l="l" t="t" r="r" b="b"/>
            <a:pathLst>
              <a:path w="558800" h="523642">
                <a:moveTo>
                  <a:pt x="0" y="523642"/>
                </a:moveTo>
                <a:cubicBezTo>
                  <a:pt x="26246" y="393255"/>
                  <a:pt x="52493" y="262869"/>
                  <a:pt x="111760" y="178202"/>
                </a:cubicBezTo>
                <a:cubicBezTo>
                  <a:pt x="171027" y="93535"/>
                  <a:pt x="281093" y="42735"/>
                  <a:pt x="355600" y="15642"/>
                </a:cubicBezTo>
                <a:cubicBezTo>
                  <a:pt x="430107" y="-11451"/>
                  <a:pt x="494453" y="2095"/>
                  <a:pt x="558800" y="15642"/>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37EBBD52-D2B7-5FEC-DE45-6AC7CF9C77B1}"/>
              </a:ext>
            </a:extLst>
          </p:cNvPr>
          <p:cNvSpPr/>
          <p:nvPr/>
        </p:nvSpPr>
        <p:spPr>
          <a:xfrm>
            <a:off x="6981151" y="1881305"/>
            <a:ext cx="865042" cy="727586"/>
          </a:xfrm>
          <a:custGeom>
            <a:avLst/>
            <a:gdLst>
              <a:gd name="connsiteX0" fmla="*/ 0 w 558800"/>
              <a:gd name="connsiteY0" fmla="*/ 523642 h 523642"/>
              <a:gd name="connsiteX1" fmla="*/ 111760 w 558800"/>
              <a:gd name="connsiteY1" fmla="*/ 178202 h 523642"/>
              <a:gd name="connsiteX2" fmla="*/ 355600 w 558800"/>
              <a:gd name="connsiteY2" fmla="*/ 15642 h 523642"/>
              <a:gd name="connsiteX3" fmla="*/ 558800 w 558800"/>
              <a:gd name="connsiteY3" fmla="*/ 15642 h 523642"/>
            </a:gdLst>
            <a:ahLst/>
            <a:cxnLst>
              <a:cxn ang="0">
                <a:pos x="connsiteX0" y="connsiteY0"/>
              </a:cxn>
              <a:cxn ang="0">
                <a:pos x="connsiteX1" y="connsiteY1"/>
              </a:cxn>
              <a:cxn ang="0">
                <a:pos x="connsiteX2" y="connsiteY2"/>
              </a:cxn>
              <a:cxn ang="0">
                <a:pos x="connsiteX3" y="connsiteY3"/>
              </a:cxn>
            </a:cxnLst>
            <a:rect l="l" t="t" r="r" b="b"/>
            <a:pathLst>
              <a:path w="558800" h="523642">
                <a:moveTo>
                  <a:pt x="0" y="523642"/>
                </a:moveTo>
                <a:cubicBezTo>
                  <a:pt x="26246" y="393255"/>
                  <a:pt x="52493" y="262869"/>
                  <a:pt x="111760" y="178202"/>
                </a:cubicBezTo>
                <a:cubicBezTo>
                  <a:pt x="171027" y="93535"/>
                  <a:pt x="281093" y="42735"/>
                  <a:pt x="355600" y="15642"/>
                </a:cubicBezTo>
                <a:cubicBezTo>
                  <a:pt x="430107" y="-11451"/>
                  <a:pt x="494453" y="2095"/>
                  <a:pt x="558800" y="15642"/>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17" name="Freeform: Shape 16">
            <a:extLst>
              <a:ext uri="{FF2B5EF4-FFF2-40B4-BE49-F238E27FC236}">
                <a16:creationId xmlns:a16="http://schemas.microsoft.com/office/drawing/2014/main" id="{F5A761C4-D2E0-5B4C-CAE3-128E46D32AD6}"/>
              </a:ext>
            </a:extLst>
          </p:cNvPr>
          <p:cNvSpPr/>
          <p:nvPr/>
        </p:nvSpPr>
        <p:spPr>
          <a:xfrm flipV="1">
            <a:off x="7427625" y="2737174"/>
            <a:ext cx="1179786" cy="443816"/>
          </a:xfrm>
          <a:custGeom>
            <a:avLst/>
            <a:gdLst>
              <a:gd name="connsiteX0" fmla="*/ 0 w 1188720"/>
              <a:gd name="connsiteY0" fmla="*/ 83629 h 337629"/>
              <a:gd name="connsiteX1" fmla="*/ 579120 w 1188720"/>
              <a:gd name="connsiteY1" fmla="*/ 2349 h 337629"/>
              <a:gd name="connsiteX2" fmla="*/ 995680 w 1188720"/>
              <a:gd name="connsiteY2" fmla="*/ 164909 h 337629"/>
              <a:gd name="connsiteX3" fmla="*/ 1188720 w 1188720"/>
              <a:gd name="connsiteY3" fmla="*/ 337629 h 337629"/>
            </a:gdLst>
            <a:ahLst/>
            <a:cxnLst>
              <a:cxn ang="0">
                <a:pos x="connsiteX0" y="connsiteY0"/>
              </a:cxn>
              <a:cxn ang="0">
                <a:pos x="connsiteX1" y="connsiteY1"/>
              </a:cxn>
              <a:cxn ang="0">
                <a:pos x="connsiteX2" y="connsiteY2"/>
              </a:cxn>
              <a:cxn ang="0">
                <a:pos x="connsiteX3" y="connsiteY3"/>
              </a:cxn>
            </a:cxnLst>
            <a:rect l="l" t="t" r="r" b="b"/>
            <a:pathLst>
              <a:path w="1188720" h="337629">
                <a:moveTo>
                  <a:pt x="0" y="83629"/>
                </a:moveTo>
                <a:cubicBezTo>
                  <a:pt x="206586" y="36215"/>
                  <a:pt x="413173" y="-11198"/>
                  <a:pt x="579120" y="2349"/>
                </a:cubicBezTo>
                <a:cubicBezTo>
                  <a:pt x="745067" y="15896"/>
                  <a:pt x="894080" y="109029"/>
                  <a:pt x="995680" y="164909"/>
                </a:cubicBezTo>
                <a:cubicBezTo>
                  <a:pt x="1097280" y="220789"/>
                  <a:pt x="1143000" y="279209"/>
                  <a:pt x="1188720" y="337629"/>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019D0B5C-3DF6-1766-38F7-20442BBD78CE}"/>
              </a:ext>
            </a:extLst>
          </p:cNvPr>
          <p:cNvSpPr/>
          <p:nvPr/>
        </p:nvSpPr>
        <p:spPr>
          <a:xfrm>
            <a:off x="7427625" y="3753310"/>
            <a:ext cx="849509" cy="306717"/>
          </a:xfrm>
          <a:custGeom>
            <a:avLst/>
            <a:gdLst>
              <a:gd name="connsiteX0" fmla="*/ 0 w 772160"/>
              <a:gd name="connsiteY0" fmla="*/ 0 h 274320"/>
              <a:gd name="connsiteX1" fmla="*/ 193040 w 772160"/>
              <a:gd name="connsiteY1" fmla="*/ 203200 h 274320"/>
              <a:gd name="connsiteX2" fmla="*/ 772160 w 772160"/>
              <a:gd name="connsiteY2" fmla="*/ 274320 h 274320"/>
            </a:gdLst>
            <a:ahLst/>
            <a:cxnLst>
              <a:cxn ang="0">
                <a:pos x="connsiteX0" y="connsiteY0"/>
              </a:cxn>
              <a:cxn ang="0">
                <a:pos x="connsiteX1" y="connsiteY1"/>
              </a:cxn>
              <a:cxn ang="0">
                <a:pos x="connsiteX2" y="connsiteY2"/>
              </a:cxn>
            </a:cxnLst>
            <a:rect l="l" t="t" r="r" b="b"/>
            <a:pathLst>
              <a:path w="772160" h="274320">
                <a:moveTo>
                  <a:pt x="0" y="0"/>
                </a:moveTo>
                <a:cubicBezTo>
                  <a:pt x="32173" y="78740"/>
                  <a:pt x="64347" y="157480"/>
                  <a:pt x="193040" y="203200"/>
                </a:cubicBezTo>
                <a:cubicBezTo>
                  <a:pt x="321733" y="248920"/>
                  <a:pt x="546946" y="261620"/>
                  <a:pt x="772160" y="274320"/>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7435A2A2-1431-7CDB-1BC9-66CF937A98BD}"/>
              </a:ext>
            </a:extLst>
          </p:cNvPr>
          <p:cNvSpPr/>
          <p:nvPr/>
        </p:nvSpPr>
        <p:spPr>
          <a:xfrm>
            <a:off x="6622535" y="4028077"/>
            <a:ext cx="972403" cy="1160873"/>
          </a:xfrm>
          <a:custGeom>
            <a:avLst/>
            <a:gdLst>
              <a:gd name="connsiteX0" fmla="*/ 121409 w 923842"/>
              <a:gd name="connsiteY0" fmla="*/ 0 h 1343608"/>
              <a:gd name="connsiteX1" fmla="*/ 111 w 923842"/>
              <a:gd name="connsiteY1" fmla="*/ 373224 h 1343608"/>
              <a:gd name="connsiteX2" fmla="*/ 140070 w 923842"/>
              <a:gd name="connsiteY2" fmla="*/ 755779 h 1343608"/>
              <a:gd name="connsiteX3" fmla="*/ 401328 w 923842"/>
              <a:gd name="connsiteY3" fmla="*/ 1026367 h 1343608"/>
              <a:gd name="connsiteX4" fmla="*/ 923842 w 923842"/>
              <a:gd name="connsiteY4" fmla="*/ 1343608 h 1343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842" h="1343608">
                <a:moveTo>
                  <a:pt x="121409" y="0"/>
                </a:moveTo>
                <a:cubicBezTo>
                  <a:pt x="59205" y="123630"/>
                  <a:pt x="-2999" y="247261"/>
                  <a:pt x="111" y="373224"/>
                </a:cubicBezTo>
                <a:cubicBezTo>
                  <a:pt x="3221" y="499187"/>
                  <a:pt x="73201" y="646922"/>
                  <a:pt x="140070" y="755779"/>
                </a:cubicBezTo>
                <a:cubicBezTo>
                  <a:pt x="206939" y="864636"/>
                  <a:pt x="270699" y="928396"/>
                  <a:pt x="401328" y="1026367"/>
                </a:cubicBezTo>
                <a:cubicBezTo>
                  <a:pt x="531957" y="1124338"/>
                  <a:pt x="727899" y="1233973"/>
                  <a:pt x="923842" y="1343608"/>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20" name="Freeform: Shape 19">
            <a:extLst>
              <a:ext uri="{FF2B5EF4-FFF2-40B4-BE49-F238E27FC236}">
                <a16:creationId xmlns:a16="http://schemas.microsoft.com/office/drawing/2014/main" id="{73C4C9D4-572A-990E-E05D-9BD959DA8C98}"/>
              </a:ext>
            </a:extLst>
          </p:cNvPr>
          <p:cNvSpPr/>
          <p:nvPr/>
        </p:nvSpPr>
        <p:spPr>
          <a:xfrm>
            <a:off x="2865955" y="2910253"/>
            <a:ext cx="954710" cy="219680"/>
          </a:xfrm>
          <a:custGeom>
            <a:avLst/>
            <a:gdLst>
              <a:gd name="connsiteX0" fmla="*/ 717630 w 717630"/>
              <a:gd name="connsiteY0" fmla="*/ 138896 h 138896"/>
              <a:gd name="connsiteX1" fmla="*/ 462987 w 717630"/>
              <a:gd name="connsiteY1" fmla="*/ 0 h 138896"/>
              <a:gd name="connsiteX2" fmla="*/ 0 w 717630"/>
              <a:gd name="connsiteY2" fmla="*/ 138896 h 138896"/>
            </a:gdLst>
            <a:ahLst/>
            <a:cxnLst>
              <a:cxn ang="0">
                <a:pos x="connsiteX0" y="connsiteY0"/>
              </a:cxn>
              <a:cxn ang="0">
                <a:pos x="connsiteX1" y="connsiteY1"/>
              </a:cxn>
              <a:cxn ang="0">
                <a:pos x="connsiteX2" y="connsiteY2"/>
              </a:cxn>
            </a:cxnLst>
            <a:rect l="l" t="t" r="r" b="b"/>
            <a:pathLst>
              <a:path w="717630" h="138896">
                <a:moveTo>
                  <a:pt x="717630" y="138896"/>
                </a:moveTo>
                <a:cubicBezTo>
                  <a:pt x="650111" y="69448"/>
                  <a:pt x="582592" y="0"/>
                  <a:pt x="462987" y="0"/>
                </a:cubicBezTo>
                <a:cubicBezTo>
                  <a:pt x="343382" y="0"/>
                  <a:pt x="171691" y="69448"/>
                  <a:pt x="0" y="138896"/>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21" name="Freeform: Shape 20">
            <a:extLst>
              <a:ext uri="{FF2B5EF4-FFF2-40B4-BE49-F238E27FC236}">
                <a16:creationId xmlns:a16="http://schemas.microsoft.com/office/drawing/2014/main" id="{263C78CD-2A58-163D-C7D5-6AEC72D9CCCD}"/>
              </a:ext>
            </a:extLst>
          </p:cNvPr>
          <p:cNvSpPr/>
          <p:nvPr/>
        </p:nvSpPr>
        <p:spPr>
          <a:xfrm>
            <a:off x="3363146" y="3953485"/>
            <a:ext cx="849661" cy="149185"/>
          </a:xfrm>
          <a:custGeom>
            <a:avLst/>
            <a:gdLst>
              <a:gd name="connsiteX0" fmla="*/ 1134319 w 1134319"/>
              <a:gd name="connsiteY0" fmla="*/ 0 h 198913"/>
              <a:gd name="connsiteX1" fmla="*/ 868101 w 1134319"/>
              <a:gd name="connsiteY1" fmla="*/ 185195 h 198913"/>
              <a:gd name="connsiteX2" fmla="*/ 289367 w 1134319"/>
              <a:gd name="connsiteY2" fmla="*/ 185195 h 198913"/>
              <a:gd name="connsiteX3" fmla="*/ 0 w 1134319"/>
              <a:gd name="connsiteY3" fmla="*/ 185195 h 198913"/>
            </a:gdLst>
            <a:ahLst/>
            <a:cxnLst>
              <a:cxn ang="0">
                <a:pos x="connsiteX0" y="connsiteY0"/>
              </a:cxn>
              <a:cxn ang="0">
                <a:pos x="connsiteX1" y="connsiteY1"/>
              </a:cxn>
              <a:cxn ang="0">
                <a:pos x="connsiteX2" y="connsiteY2"/>
              </a:cxn>
              <a:cxn ang="0">
                <a:pos x="connsiteX3" y="connsiteY3"/>
              </a:cxn>
            </a:cxnLst>
            <a:rect l="l" t="t" r="r" b="b"/>
            <a:pathLst>
              <a:path w="1134319" h="198913">
                <a:moveTo>
                  <a:pt x="1134319" y="0"/>
                </a:moveTo>
                <a:cubicBezTo>
                  <a:pt x="1071622" y="77164"/>
                  <a:pt x="1008926" y="154329"/>
                  <a:pt x="868101" y="185195"/>
                </a:cubicBezTo>
                <a:cubicBezTo>
                  <a:pt x="727276" y="216061"/>
                  <a:pt x="289367" y="185195"/>
                  <a:pt x="289367" y="185195"/>
                </a:cubicBezTo>
                <a:lnTo>
                  <a:pt x="0" y="185195"/>
                </a:ln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22" name="Freeform: Shape 21">
            <a:extLst>
              <a:ext uri="{FF2B5EF4-FFF2-40B4-BE49-F238E27FC236}">
                <a16:creationId xmlns:a16="http://schemas.microsoft.com/office/drawing/2014/main" id="{81A779FD-8D6F-4111-E5CF-EC6409CF1E5B}"/>
              </a:ext>
            </a:extLst>
          </p:cNvPr>
          <p:cNvSpPr/>
          <p:nvPr/>
        </p:nvSpPr>
        <p:spPr>
          <a:xfrm>
            <a:off x="3703312" y="4702575"/>
            <a:ext cx="624240" cy="842059"/>
          </a:xfrm>
          <a:custGeom>
            <a:avLst/>
            <a:gdLst>
              <a:gd name="connsiteX0" fmla="*/ 833377 w 833377"/>
              <a:gd name="connsiteY0" fmla="*/ 0 h 1122745"/>
              <a:gd name="connsiteX1" fmla="*/ 752354 w 833377"/>
              <a:gd name="connsiteY1" fmla="*/ 451413 h 1122745"/>
              <a:gd name="connsiteX2" fmla="*/ 520860 w 833377"/>
              <a:gd name="connsiteY2" fmla="*/ 925975 h 1122745"/>
              <a:gd name="connsiteX3" fmla="*/ 0 w 833377"/>
              <a:gd name="connsiteY3" fmla="*/ 1122745 h 1122745"/>
            </a:gdLst>
            <a:ahLst/>
            <a:cxnLst>
              <a:cxn ang="0">
                <a:pos x="connsiteX0" y="connsiteY0"/>
              </a:cxn>
              <a:cxn ang="0">
                <a:pos x="connsiteX1" y="connsiteY1"/>
              </a:cxn>
              <a:cxn ang="0">
                <a:pos x="connsiteX2" y="connsiteY2"/>
              </a:cxn>
              <a:cxn ang="0">
                <a:pos x="connsiteX3" y="connsiteY3"/>
              </a:cxn>
            </a:cxnLst>
            <a:rect l="l" t="t" r="r" b="b"/>
            <a:pathLst>
              <a:path w="833377" h="1122745">
                <a:moveTo>
                  <a:pt x="833377" y="0"/>
                </a:moveTo>
                <a:cubicBezTo>
                  <a:pt x="818908" y="148542"/>
                  <a:pt x="804440" y="297084"/>
                  <a:pt x="752354" y="451413"/>
                </a:cubicBezTo>
                <a:cubicBezTo>
                  <a:pt x="700268" y="605742"/>
                  <a:pt x="646252" y="814086"/>
                  <a:pt x="520860" y="925975"/>
                </a:cubicBezTo>
                <a:cubicBezTo>
                  <a:pt x="395468" y="1037864"/>
                  <a:pt x="197734" y="1080304"/>
                  <a:pt x="0" y="1122745"/>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23" name="TextBox 22">
            <a:extLst>
              <a:ext uri="{FF2B5EF4-FFF2-40B4-BE49-F238E27FC236}">
                <a16:creationId xmlns:a16="http://schemas.microsoft.com/office/drawing/2014/main" id="{E0468CEB-051A-2FD0-7925-43ACCC5D47C5}"/>
              </a:ext>
            </a:extLst>
          </p:cNvPr>
          <p:cNvSpPr txBox="1"/>
          <p:nvPr/>
        </p:nvSpPr>
        <p:spPr>
          <a:xfrm>
            <a:off x="2943210" y="733080"/>
            <a:ext cx="6193689" cy="900182"/>
          </a:xfrm>
          <a:prstGeom prst="rect">
            <a:avLst/>
          </a:prstGeom>
          <a:gradFill flip="none" rotWithShape="1">
            <a:gsLst>
              <a:gs pos="0">
                <a:srgbClr val="4472C4">
                  <a:lumMod val="5000"/>
                  <a:lumOff val="95000"/>
                  <a:alpha val="20000"/>
                </a:srgbClr>
              </a:gs>
              <a:gs pos="74000">
                <a:srgbClr val="66CCFF"/>
              </a:gs>
              <a:gs pos="83000">
                <a:srgbClr val="66CCFF"/>
              </a:gs>
              <a:gs pos="100000">
                <a:sysClr val="window" lastClr="FFFFFF"/>
              </a:gs>
            </a:gsLst>
            <a:lin ang="10800000" scaled="1"/>
            <a:tileRect/>
          </a:gradFill>
        </p:spPr>
        <p:txBody>
          <a:bodyPr wrap="square" lIns="68516" tIns="34258" rIns="68516" bIns="34258" rtlCol="0">
            <a:spAutoFit/>
          </a:bodyPr>
          <a:lstStyle/>
          <a:p>
            <a:pPr marL="342580" lvl="1" defTabSz="685160">
              <a:defRPr/>
            </a:pP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Theo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em</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vì</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sao</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nói</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Đại</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hội</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Thể</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thao</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Ô-</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lim</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pích</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là</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tục</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lệ</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tốt</a:t>
            </a:r>
            <a:r>
              <a:rPr lang="en-US" sz="2700" b="1" ker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đẹp?</a:t>
            </a:r>
            <a:endPar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endParaRPr>
          </a:p>
        </p:txBody>
      </p:sp>
    </p:spTree>
    <p:extLst>
      <p:ext uri="{BB962C8B-B14F-4D97-AF65-F5344CB8AC3E}">
        <p14:creationId xmlns:p14="http://schemas.microsoft.com/office/powerpoint/2010/main" val="306276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75D8DCB-46BB-4D3A-8151-4C3A4F06BA0F}"/>
              </a:ext>
            </a:extLst>
          </p:cNvPr>
          <p:cNvGrpSpPr/>
          <p:nvPr/>
        </p:nvGrpSpPr>
        <p:grpSpPr>
          <a:xfrm>
            <a:off x="3869777" y="-556173"/>
            <a:ext cx="4900736" cy="3985173"/>
            <a:chOff x="3825327" y="-288795"/>
            <a:chExt cx="3985173" cy="3985173"/>
          </a:xfrm>
        </p:grpSpPr>
        <p:pic>
          <p:nvPicPr>
            <p:cNvPr id="13" name="Picture 12">
              <a:extLst>
                <a:ext uri="{FF2B5EF4-FFF2-40B4-BE49-F238E27FC236}">
                  <a16:creationId xmlns:a16="http://schemas.microsoft.com/office/drawing/2014/main"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5" name="TextBox 14">
            <a:extLst>
              <a:ext uri="{FF2B5EF4-FFF2-40B4-BE49-F238E27FC236}">
                <a16:creationId xmlns:a16="http://schemas.microsoft.com/office/drawing/2014/main" id="{3A4559A7-6C09-46E2-BA83-65BBAB94E9B9}"/>
              </a:ext>
            </a:extLst>
          </p:cNvPr>
          <p:cNvSpPr txBox="1"/>
          <p:nvPr/>
        </p:nvSpPr>
        <p:spPr>
          <a:xfrm>
            <a:off x="1364433" y="2384176"/>
            <a:ext cx="9312153" cy="2728737"/>
          </a:xfrm>
          <a:custGeom>
            <a:avLst/>
            <a:gdLst>
              <a:gd name="connsiteX0" fmla="*/ 0 w 9312153"/>
              <a:gd name="connsiteY0" fmla="*/ 0 h 2728737"/>
              <a:gd name="connsiteX1" fmla="*/ 675131 w 9312153"/>
              <a:gd name="connsiteY1" fmla="*/ 0 h 2728737"/>
              <a:gd name="connsiteX2" fmla="*/ 1350262 w 9312153"/>
              <a:gd name="connsiteY2" fmla="*/ 0 h 2728737"/>
              <a:gd name="connsiteX3" fmla="*/ 2118515 w 9312153"/>
              <a:gd name="connsiteY3" fmla="*/ 0 h 2728737"/>
              <a:gd name="connsiteX4" fmla="*/ 2514281 w 9312153"/>
              <a:gd name="connsiteY4" fmla="*/ 0 h 2728737"/>
              <a:gd name="connsiteX5" fmla="*/ 3003169 w 9312153"/>
              <a:gd name="connsiteY5" fmla="*/ 0 h 2728737"/>
              <a:gd name="connsiteX6" fmla="*/ 3678300 w 9312153"/>
              <a:gd name="connsiteY6" fmla="*/ 0 h 2728737"/>
              <a:gd name="connsiteX7" fmla="*/ 4353432 w 9312153"/>
              <a:gd name="connsiteY7" fmla="*/ 0 h 2728737"/>
              <a:gd name="connsiteX8" fmla="*/ 4842320 w 9312153"/>
              <a:gd name="connsiteY8" fmla="*/ 0 h 2728737"/>
              <a:gd name="connsiteX9" fmla="*/ 5238086 w 9312153"/>
              <a:gd name="connsiteY9" fmla="*/ 0 h 2728737"/>
              <a:gd name="connsiteX10" fmla="*/ 6006339 w 9312153"/>
              <a:gd name="connsiteY10" fmla="*/ 0 h 2728737"/>
              <a:gd name="connsiteX11" fmla="*/ 6308984 w 9312153"/>
              <a:gd name="connsiteY11" fmla="*/ 0 h 2728737"/>
              <a:gd name="connsiteX12" fmla="*/ 6704750 w 9312153"/>
              <a:gd name="connsiteY12" fmla="*/ 0 h 2728737"/>
              <a:gd name="connsiteX13" fmla="*/ 7100517 w 9312153"/>
              <a:gd name="connsiteY13" fmla="*/ 0 h 2728737"/>
              <a:gd name="connsiteX14" fmla="*/ 7682526 w 9312153"/>
              <a:gd name="connsiteY14" fmla="*/ 0 h 2728737"/>
              <a:gd name="connsiteX15" fmla="*/ 7985171 w 9312153"/>
              <a:gd name="connsiteY15" fmla="*/ 0 h 2728737"/>
              <a:gd name="connsiteX16" fmla="*/ 8567181 w 9312153"/>
              <a:gd name="connsiteY16" fmla="*/ 0 h 2728737"/>
              <a:gd name="connsiteX17" fmla="*/ 9312153 w 9312153"/>
              <a:gd name="connsiteY17" fmla="*/ 0 h 2728737"/>
              <a:gd name="connsiteX18" fmla="*/ 9312153 w 9312153"/>
              <a:gd name="connsiteY18" fmla="*/ 491173 h 2728737"/>
              <a:gd name="connsiteX19" fmla="*/ 9312153 w 9312153"/>
              <a:gd name="connsiteY19" fmla="*/ 1009633 h 2728737"/>
              <a:gd name="connsiteX20" fmla="*/ 9312153 w 9312153"/>
              <a:gd name="connsiteY20" fmla="*/ 1473518 h 2728737"/>
              <a:gd name="connsiteX21" fmla="*/ 9312153 w 9312153"/>
              <a:gd name="connsiteY21" fmla="*/ 1964691 h 2728737"/>
              <a:gd name="connsiteX22" fmla="*/ 9312153 w 9312153"/>
              <a:gd name="connsiteY22" fmla="*/ 2728737 h 2728737"/>
              <a:gd name="connsiteX23" fmla="*/ 8637022 w 9312153"/>
              <a:gd name="connsiteY23" fmla="*/ 2728737 h 2728737"/>
              <a:gd name="connsiteX24" fmla="*/ 8334377 w 9312153"/>
              <a:gd name="connsiteY24" fmla="*/ 2728737 h 2728737"/>
              <a:gd name="connsiteX25" fmla="*/ 7752367 w 9312153"/>
              <a:gd name="connsiteY25" fmla="*/ 2728737 h 2728737"/>
              <a:gd name="connsiteX26" fmla="*/ 6984115 w 9312153"/>
              <a:gd name="connsiteY26" fmla="*/ 2728737 h 2728737"/>
              <a:gd name="connsiteX27" fmla="*/ 6681470 w 9312153"/>
              <a:gd name="connsiteY27" fmla="*/ 2728737 h 2728737"/>
              <a:gd name="connsiteX28" fmla="*/ 6192582 w 9312153"/>
              <a:gd name="connsiteY28" fmla="*/ 2728737 h 2728737"/>
              <a:gd name="connsiteX29" fmla="*/ 5703694 w 9312153"/>
              <a:gd name="connsiteY29" fmla="*/ 2728737 h 2728737"/>
              <a:gd name="connsiteX30" fmla="*/ 5028563 w 9312153"/>
              <a:gd name="connsiteY30" fmla="*/ 2728737 h 2728737"/>
              <a:gd name="connsiteX31" fmla="*/ 4260310 w 9312153"/>
              <a:gd name="connsiteY31" fmla="*/ 2728737 h 2728737"/>
              <a:gd name="connsiteX32" fmla="*/ 3771422 w 9312153"/>
              <a:gd name="connsiteY32" fmla="*/ 2728737 h 2728737"/>
              <a:gd name="connsiteX33" fmla="*/ 3375655 w 9312153"/>
              <a:gd name="connsiteY33" fmla="*/ 2728737 h 2728737"/>
              <a:gd name="connsiteX34" fmla="*/ 2886767 w 9312153"/>
              <a:gd name="connsiteY34" fmla="*/ 2728737 h 2728737"/>
              <a:gd name="connsiteX35" fmla="*/ 2211636 w 9312153"/>
              <a:gd name="connsiteY35" fmla="*/ 2728737 h 2728737"/>
              <a:gd name="connsiteX36" fmla="*/ 1722748 w 9312153"/>
              <a:gd name="connsiteY36" fmla="*/ 2728737 h 2728737"/>
              <a:gd name="connsiteX37" fmla="*/ 954496 w 9312153"/>
              <a:gd name="connsiteY37" fmla="*/ 2728737 h 2728737"/>
              <a:gd name="connsiteX38" fmla="*/ 0 w 9312153"/>
              <a:gd name="connsiteY38" fmla="*/ 2728737 h 2728737"/>
              <a:gd name="connsiteX39" fmla="*/ 0 w 9312153"/>
              <a:gd name="connsiteY39" fmla="*/ 2182990 h 2728737"/>
              <a:gd name="connsiteX40" fmla="*/ 0 w 9312153"/>
              <a:gd name="connsiteY40" fmla="*/ 1719104 h 2728737"/>
              <a:gd name="connsiteX41" fmla="*/ 0 w 9312153"/>
              <a:gd name="connsiteY41" fmla="*/ 1227932 h 2728737"/>
              <a:gd name="connsiteX42" fmla="*/ 0 w 9312153"/>
              <a:gd name="connsiteY42" fmla="*/ 654897 h 2728737"/>
              <a:gd name="connsiteX43" fmla="*/ 0 w 9312153"/>
              <a:gd name="connsiteY43" fmla="*/ 0 h 272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12153" h="2728737" extrusionOk="0">
                <a:moveTo>
                  <a:pt x="0" y="0"/>
                </a:moveTo>
                <a:cubicBezTo>
                  <a:pt x="278053" y="-34001"/>
                  <a:pt x="521649" y="62038"/>
                  <a:pt x="675131" y="0"/>
                </a:cubicBezTo>
                <a:cubicBezTo>
                  <a:pt x="828613" y="-62038"/>
                  <a:pt x="1148327" y="80940"/>
                  <a:pt x="1350262" y="0"/>
                </a:cubicBezTo>
                <a:cubicBezTo>
                  <a:pt x="1552197" y="-80940"/>
                  <a:pt x="1776381" y="76523"/>
                  <a:pt x="2118515" y="0"/>
                </a:cubicBezTo>
                <a:cubicBezTo>
                  <a:pt x="2460649" y="-76523"/>
                  <a:pt x="2396367" y="37476"/>
                  <a:pt x="2514281" y="0"/>
                </a:cubicBezTo>
                <a:cubicBezTo>
                  <a:pt x="2632195" y="-37476"/>
                  <a:pt x="2759950" y="12144"/>
                  <a:pt x="3003169" y="0"/>
                </a:cubicBezTo>
                <a:cubicBezTo>
                  <a:pt x="3246388" y="-12144"/>
                  <a:pt x="3428487" y="46417"/>
                  <a:pt x="3678300" y="0"/>
                </a:cubicBezTo>
                <a:cubicBezTo>
                  <a:pt x="3928113" y="-46417"/>
                  <a:pt x="4119633" y="46963"/>
                  <a:pt x="4353432" y="0"/>
                </a:cubicBezTo>
                <a:cubicBezTo>
                  <a:pt x="4587231" y="-46963"/>
                  <a:pt x="4728986" y="40141"/>
                  <a:pt x="4842320" y="0"/>
                </a:cubicBezTo>
                <a:cubicBezTo>
                  <a:pt x="4955654" y="-40141"/>
                  <a:pt x="5153919" y="31784"/>
                  <a:pt x="5238086" y="0"/>
                </a:cubicBezTo>
                <a:cubicBezTo>
                  <a:pt x="5322253" y="-31784"/>
                  <a:pt x="5825865" y="59464"/>
                  <a:pt x="6006339" y="0"/>
                </a:cubicBezTo>
                <a:cubicBezTo>
                  <a:pt x="6186813" y="-59464"/>
                  <a:pt x="6186667" y="11195"/>
                  <a:pt x="6308984" y="0"/>
                </a:cubicBezTo>
                <a:cubicBezTo>
                  <a:pt x="6431301" y="-11195"/>
                  <a:pt x="6583723" y="28027"/>
                  <a:pt x="6704750" y="0"/>
                </a:cubicBezTo>
                <a:cubicBezTo>
                  <a:pt x="6825777" y="-28027"/>
                  <a:pt x="7012260" y="1051"/>
                  <a:pt x="7100517" y="0"/>
                </a:cubicBezTo>
                <a:cubicBezTo>
                  <a:pt x="7188774" y="-1051"/>
                  <a:pt x="7413944" y="65879"/>
                  <a:pt x="7682526" y="0"/>
                </a:cubicBezTo>
                <a:cubicBezTo>
                  <a:pt x="7951108" y="-65879"/>
                  <a:pt x="7838811" y="17007"/>
                  <a:pt x="7985171" y="0"/>
                </a:cubicBezTo>
                <a:cubicBezTo>
                  <a:pt x="8131532" y="-17007"/>
                  <a:pt x="8298550" y="18966"/>
                  <a:pt x="8567181" y="0"/>
                </a:cubicBezTo>
                <a:cubicBezTo>
                  <a:pt x="8835812" y="-18966"/>
                  <a:pt x="9019213" y="25254"/>
                  <a:pt x="9312153" y="0"/>
                </a:cubicBezTo>
                <a:cubicBezTo>
                  <a:pt x="9319885" y="198461"/>
                  <a:pt x="9282295" y="267392"/>
                  <a:pt x="9312153" y="491173"/>
                </a:cubicBezTo>
                <a:cubicBezTo>
                  <a:pt x="9342011" y="714954"/>
                  <a:pt x="9291410" y="771663"/>
                  <a:pt x="9312153" y="1009633"/>
                </a:cubicBezTo>
                <a:cubicBezTo>
                  <a:pt x="9332896" y="1247603"/>
                  <a:pt x="9276617" y="1287184"/>
                  <a:pt x="9312153" y="1473518"/>
                </a:cubicBezTo>
                <a:cubicBezTo>
                  <a:pt x="9347689" y="1659852"/>
                  <a:pt x="9271031" y="1736014"/>
                  <a:pt x="9312153" y="1964691"/>
                </a:cubicBezTo>
                <a:cubicBezTo>
                  <a:pt x="9353275" y="2193368"/>
                  <a:pt x="9306436" y="2387256"/>
                  <a:pt x="9312153" y="2728737"/>
                </a:cubicBezTo>
                <a:cubicBezTo>
                  <a:pt x="9115247" y="2770425"/>
                  <a:pt x="8965241" y="2708496"/>
                  <a:pt x="8637022" y="2728737"/>
                </a:cubicBezTo>
                <a:cubicBezTo>
                  <a:pt x="8308803" y="2748978"/>
                  <a:pt x="8481080" y="2721223"/>
                  <a:pt x="8334377" y="2728737"/>
                </a:cubicBezTo>
                <a:cubicBezTo>
                  <a:pt x="8187674" y="2736251"/>
                  <a:pt x="7913885" y="2721209"/>
                  <a:pt x="7752367" y="2728737"/>
                </a:cubicBezTo>
                <a:cubicBezTo>
                  <a:pt x="7590849" y="2736265"/>
                  <a:pt x="7205342" y="2719679"/>
                  <a:pt x="6984115" y="2728737"/>
                </a:cubicBezTo>
                <a:cubicBezTo>
                  <a:pt x="6762888" y="2737795"/>
                  <a:pt x="6769587" y="2709307"/>
                  <a:pt x="6681470" y="2728737"/>
                </a:cubicBezTo>
                <a:cubicBezTo>
                  <a:pt x="6593353" y="2748167"/>
                  <a:pt x="6383590" y="2682522"/>
                  <a:pt x="6192582" y="2728737"/>
                </a:cubicBezTo>
                <a:cubicBezTo>
                  <a:pt x="6001574" y="2774952"/>
                  <a:pt x="5893160" y="2697258"/>
                  <a:pt x="5703694" y="2728737"/>
                </a:cubicBezTo>
                <a:cubicBezTo>
                  <a:pt x="5514228" y="2760216"/>
                  <a:pt x="5268890" y="2663471"/>
                  <a:pt x="5028563" y="2728737"/>
                </a:cubicBezTo>
                <a:cubicBezTo>
                  <a:pt x="4788236" y="2794003"/>
                  <a:pt x="4590995" y="2726252"/>
                  <a:pt x="4260310" y="2728737"/>
                </a:cubicBezTo>
                <a:cubicBezTo>
                  <a:pt x="3929625" y="2731222"/>
                  <a:pt x="4000865" y="2671095"/>
                  <a:pt x="3771422" y="2728737"/>
                </a:cubicBezTo>
                <a:cubicBezTo>
                  <a:pt x="3541979" y="2786379"/>
                  <a:pt x="3465285" y="2708625"/>
                  <a:pt x="3375655" y="2728737"/>
                </a:cubicBezTo>
                <a:cubicBezTo>
                  <a:pt x="3286025" y="2748849"/>
                  <a:pt x="3093354" y="2683559"/>
                  <a:pt x="2886767" y="2728737"/>
                </a:cubicBezTo>
                <a:cubicBezTo>
                  <a:pt x="2680180" y="2773915"/>
                  <a:pt x="2523874" y="2708621"/>
                  <a:pt x="2211636" y="2728737"/>
                </a:cubicBezTo>
                <a:cubicBezTo>
                  <a:pt x="1899398" y="2748853"/>
                  <a:pt x="1889108" y="2717165"/>
                  <a:pt x="1722748" y="2728737"/>
                </a:cubicBezTo>
                <a:cubicBezTo>
                  <a:pt x="1556388" y="2740309"/>
                  <a:pt x="1156083" y="2682295"/>
                  <a:pt x="954496" y="2728737"/>
                </a:cubicBezTo>
                <a:cubicBezTo>
                  <a:pt x="752909" y="2775179"/>
                  <a:pt x="231131" y="2636039"/>
                  <a:pt x="0" y="2728737"/>
                </a:cubicBezTo>
                <a:cubicBezTo>
                  <a:pt x="-25290" y="2584552"/>
                  <a:pt x="17162" y="2384297"/>
                  <a:pt x="0" y="2182990"/>
                </a:cubicBezTo>
                <a:cubicBezTo>
                  <a:pt x="-17162" y="1981683"/>
                  <a:pt x="10812" y="1950290"/>
                  <a:pt x="0" y="1719104"/>
                </a:cubicBezTo>
                <a:cubicBezTo>
                  <a:pt x="-10812" y="1487918"/>
                  <a:pt x="40890" y="1432527"/>
                  <a:pt x="0" y="1227932"/>
                </a:cubicBezTo>
                <a:cubicBezTo>
                  <a:pt x="-40890" y="1023337"/>
                  <a:pt x="1823" y="824060"/>
                  <a:pt x="0" y="654897"/>
                </a:cubicBezTo>
                <a:cubicBezTo>
                  <a:pt x="-1823" y="485735"/>
                  <a:pt x="23860" y="223620"/>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1951746" y="2384176"/>
            <a:ext cx="8137525" cy="3170099"/>
          </a:xfrm>
          <a:prstGeom prst="rect">
            <a:avLst/>
          </a:prstGeom>
        </p:spPr>
        <p:txBody>
          <a:bodyPr>
            <a:spAutoFit/>
          </a:bodyPr>
          <a:lstStyle/>
          <a:p>
            <a:pPr algn="just"/>
            <a:r>
              <a:rPr lang="en-US" sz="4000" b="1" i="1" dirty="0" err="1">
                <a:solidFill>
                  <a:srgbClr val="0000CC"/>
                </a:solidFill>
                <a:effectLst/>
                <a:latin typeface="Times New Roman" panose="02020603050405020304" pitchFamily="18" charset="0"/>
                <a:ea typeface="Times New Roman" panose="02020603050405020304" pitchFamily="18" charset="0"/>
              </a:rPr>
              <a:t>Bài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văn</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cho</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biết</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thể</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thao</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có</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khả</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năng</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kết</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nối</a:t>
            </a:r>
            <a:r>
              <a:rPr lang="en-US" sz="4000" b="1" i="1" dirty="0">
                <a:solidFill>
                  <a:srgbClr val="0000CC"/>
                </a:solidFill>
                <a:effectLst/>
                <a:latin typeface="Times New Roman" panose="02020603050405020304" pitchFamily="18" charset="0"/>
                <a:ea typeface="Times New Roman" panose="02020603050405020304" pitchFamily="18" charset="0"/>
              </a:rPr>
              <a:t> con </a:t>
            </a:r>
            <a:r>
              <a:rPr lang="en-US" sz="4000" b="1" i="1" dirty="0" err="1">
                <a:solidFill>
                  <a:srgbClr val="0000CC"/>
                </a:solidFill>
                <a:effectLst/>
                <a:latin typeface="Times New Roman" panose="02020603050405020304" pitchFamily="18" charset="0"/>
                <a:ea typeface="Times New Roman" panose="02020603050405020304" pitchFamily="18" charset="0"/>
              </a:rPr>
              <a:t>người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trên</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thế</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giới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với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nhau</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đem</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lại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không</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khí</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hoà</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bình</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hữu</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nghị</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trên</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thế</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giới</a:t>
            </a:r>
            <a:r>
              <a:rPr lang="en-US" sz="4000" b="1" i="1" dirty="0">
                <a:solidFill>
                  <a:srgbClr val="0000CC"/>
                </a:solidFill>
                <a:effectLst/>
                <a:latin typeface="Times New Roman" panose="02020603050405020304" pitchFamily="18" charset="0"/>
                <a:ea typeface="Times New Roman" panose="02020603050405020304" pitchFamily="18" charset="0"/>
              </a:rPr>
              <a:t>,...</a:t>
            </a:r>
            <a:endParaRPr lang="en-US" sz="4000" b="1" dirty="0">
              <a:solidFill>
                <a:srgbClr val="0000CC"/>
              </a:solidFill>
              <a:effectLst/>
              <a:latin typeface="Times New Roman" panose="02020603050405020304" pitchFamily="18" charset="0"/>
              <a:ea typeface="Times New Roman" panose="02020603050405020304" pitchFamily="18" charset="0"/>
            </a:endParaRPr>
          </a:p>
          <a:p>
            <a:pPr algn="just"/>
            <a:r>
              <a:rPr lang="nl-NL" sz="4000" dirty="0">
                <a:solidFill>
                  <a:srgbClr val="FF0000"/>
                </a:solidFill>
                <a:latin typeface="Times New Roman" pitchFamily="18" charset="0"/>
                <a:cs typeface="Times New Roman" pitchFamily="18" charset="0"/>
              </a:rPr>
              <a:t>.</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9F7F7"/>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7A15C3B6-992D-4ACC-A967-B29BEFEB15B2}"/>
              </a:ext>
            </a:extLst>
          </p:cNvPr>
          <p:cNvGrpSpPr/>
          <p:nvPr/>
        </p:nvGrpSpPr>
        <p:grpSpPr>
          <a:xfrm>
            <a:off x="2433260" y="254413"/>
            <a:ext cx="7157324" cy="5644850"/>
            <a:chOff x="2433260" y="254413"/>
            <a:chExt cx="7157324" cy="5644850"/>
          </a:xfrm>
        </p:grpSpPr>
        <p:pic>
          <p:nvPicPr>
            <p:cNvPr id="9" name="Picture 8" descr="Icon&#10;&#10;Description automatically generated">
              <a:extLst>
                <a:ext uri="{FF2B5EF4-FFF2-40B4-BE49-F238E27FC236}">
                  <a16:creationId xmlns:a16="http://schemas.microsoft.com/office/drawing/2014/main" id="{EE8EAC5D-8861-4196-A543-1991D27F7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6" name="Picture 25">
              <a:extLst>
                <a:ext uri="{FF2B5EF4-FFF2-40B4-BE49-F238E27FC236}">
                  <a16:creationId xmlns:a16="http://schemas.microsoft.com/office/drawing/2014/main" id="{BC1064AA-2C7E-460A-9A28-13EFB7156E07}"/>
                </a:ext>
              </a:extLst>
            </p:cNvPr>
            <p:cNvPicPr>
              <a:picLocks noChangeAspect="1"/>
            </p:cNvPicPr>
            <p:nvPr/>
          </p:nvPicPr>
          <p:blipFill>
            <a:blip r:embed="rId3"/>
            <a:stretch>
              <a:fillRect/>
            </a:stretch>
          </p:blipFill>
          <p:spPr>
            <a:xfrm>
              <a:off x="2433260" y="1156426"/>
              <a:ext cx="7157324" cy="3188484"/>
            </a:xfrm>
            <a:prstGeom prst="rect">
              <a:avLst/>
            </a:prstGeom>
          </p:spPr>
        </p:pic>
      </p:grpSp>
      <p:pic>
        <p:nvPicPr>
          <p:cNvPr id="16" name="Picture 15" descr="Shape&#10;&#10;Description automatically generated with medium confidence">
            <a:extLst>
              <a:ext uri="{FF2B5EF4-FFF2-40B4-BE49-F238E27FC236}">
                <a16:creationId xmlns:a16="http://schemas.microsoft.com/office/drawing/2014/main" id="{260A94D9-2D38-4729-B32F-546D6FB47B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3651" y="592664"/>
            <a:ext cx="804041" cy="791765"/>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DB37DA56-8CA0-49B5-8672-CFC34F0083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4308" y="508851"/>
            <a:ext cx="889153" cy="875578"/>
          </a:xfrm>
          <a:prstGeom prst="rect">
            <a:avLst/>
          </a:prstGeom>
        </p:spPr>
      </p:pic>
      <p:pic>
        <p:nvPicPr>
          <p:cNvPr id="13" name="Picture 12" descr="A picture containing text, domestic cat, night sky&#10;&#10;Description automatically generated">
            <a:extLst>
              <a:ext uri="{FF2B5EF4-FFF2-40B4-BE49-F238E27FC236}">
                <a16:creationId xmlns:a16="http://schemas.microsoft.com/office/drawing/2014/main" id="{2B839CD6-1552-426F-9047-A10150B2D6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3017"/>
          <a:stretch/>
        </p:blipFill>
        <p:spPr>
          <a:xfrm>
            <a:off x="5454868" y="5388689"/>
            <a:ext cx="1939159" cy="708015"/>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1C8F42F3-7517-4D84-83DE-CDD66D07C1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2279" y="4069836"/>
            <a:ext cx="563722" cy="555116"/>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D2EF4CB0-0F5B-408A-B031-7D2B1A7905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95227" y="2753117"/>
            <a:ext cx="563722" cy="555116"/>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FE01394F-CD90-4143-B6B4-FBABA38FF5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7567" y="5317806"/>
            <a:ext cx="563722" cy="555116"/>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E47A93BD-DD07-4F3D-A6CD-B7AB34F0A9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38997" y="533045"/>
            <a:ext cx="864583" cy="85138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71FE9837-8D78-4C36-A84E-EB48871A7C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4882" y="4172452"/>
            <a:ext cx="563722" cy="555116"/>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890E0501-C54C-49F3-A724-48A456C1AB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7592" y="2527950"/>
            <a:ext cx="563722" cy="555116"/>
          </a:xfrm>
          <a:prstGeom prst="rect">
            <a:avLst/>
          </a:prstGeom>
        </p:spPr>
      </p:pic>
    </p:spTree>
    <p:extLst>
      <p:ext uri="{BB962C8B-B14F-4D97-AF65-F5344CB8AC3E}">
        <p14:creationId xmlns:p14="http://schemas.microsoft.com/office/powerpoint/2010/main" val="2140441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450" decel="100000" fill="hold"/>
                                        <p:tgtEl>
                                          <p:spTgt spid="2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11" presetID="39" presetClass="path" presetSubtype="0" accel="50000" decel="50000" fill="hold" nodeType="withEffect">
                                  <p:stCondLst>
                                    <p:cond delay="0"/>
                                  </p:stCondLst>
                                  <p:childTnLst>
                                    <p:animMotion origin="layout" path="M -0.02825 -0.5338 C -0.04792 -0.5338 -0.06315 -0.36852 -0.06315 -0.1669 C -0.06315 0.04028 -0.04792 0.20625 -0.02825 0.20625 C -0.00859 0.20625 0.00664 0.37153 0.00664 0.57893 C 0.00664 0.78032 -0.00859 0.94629 -0.02825 0.94629 " pathEditMode="relative" rAng="5400000" ptsTypes="AAAAA">
                                      <p:cBhvr>
                                        <p:cTn id="12" dur="7000" fill="hold"/>
                                        <p:tgtEl>
                                          <p:spTgt spid="19"/>
                                        </p:tgtEl>
                                        <p:attrNameLst>
                                          <p:attrName>ppt_x</p:attrName>
                                          <p:attrName>ppt_y</p:attrName>
                                        </p:attrNameLst>
                                      </p:cBhvr>
                                      <p:rCtr x="0" y="74005"/>
                                    </p:animMotion>
                                  </p:childTnLst>
                                </p:cTn>
                              </p:par>
                              <p:par>
                                <p:cTn id="13" presetID="39" presetClass="path" presetSubtype="0" accel="50000" decel="50000" fill="hold" nodeType="withEffect">
                                  <p:stCondLst>
                                    <p:cond delay="0"/>
                                  </p:stCondLst>
                                  <p:childTnLst>
                                    <p:animMotion origin="layout" path="M -0.02578 -0.19328 C -0.04544 -0.19328 -0.06067 -0.06342 -0.06067 0.09468 C -0.06067 0.25741 -0.04544 0.3875 -0.02578 0.3875 C -0.00612 0.3875 0.00912 0.51736 0.00912 0.6801 C 0.00912 0.8382 -0.00612 0.96829 -0.02578 0.96829 " pathEditMode="relative" rAng="5400000" ptsTypes="AAAAA">
                                      <p:cBhvr>
                                        <p:cTn id="14" dur="8000" fill="hold"/>
                                        <p:tgtEl>
                                          <p:spTgt spid="17"/>
                                        </p:tgtEl>
                                        <p:attrNameLst>
                                          <p:attrName>ppt_x</p:attrName>
                                          <p:attrName>ppt_y</p:attrName>
                                        </p:attrNameLst>
                                      </p:cBhvr>
                                      <p:rCtr x="0" y="58079"/>
                                    </p:animMotion>
                                  </p:childTnLst>
                                </p:cTn>
                              </p:par>
                              <p:par>
                                <p:cTn id="15" presetID="39" presetClass="path" presetSubtype="0" accel="50000" decel="50000" fill="hold" nodeType="withEffect">
                                  <p:stCondLst>
                                    <p:cond delay="0"/>
                                  </p:stCondLst>
                                  <p:childTnLst>
                                    <p:animMotion origin="layout" path="M 0.09284 -0.75672 C 0.07318 -0.75672 0.05795 -0.56736 0.05795 -0.33704 C 0.05795 -0.10047 0.07318 0.08935 0.09284 0.08935 C 0.1125 0.08935 0.12774 0.27847 0.12774 0.51551 C 0.12774 0.74583 0.1125 0.93541 0.09284 0.93541 " pathEditMode="relative" rAng="5400000" ptsTypes="AAAAA">
                                      <p:cBhvr>
                                        <p:cTn id="16" dur="5000" fill="hold"/>
                                        <p:tgtEl>
                                          <p:spTgt spid="18"/>
                                        </p:tgtEl>
                                        <p:attrNameLst>
                                          <p:attrName>ppt_x</p:attrName>
                                          <p:attrName>ppt_y</p:attrName>
                                        </p:attrNameLst>
                                      </p:cBhvr>
                                      <p:rCtr x="0" y="84606"/>
                                    </p:animMotion>
                                  </p:childTnLst>
                                </p:cTn>
                              </p:par>
                              <p:par>
                                <p:cTn id="17" presetID="39" presetClass="path" presetSubtype="0" accel="50000" decel="50000" fill="hold" nodeType="withEffect">
                                  <p:stCondLst>
                                    <p:cond delay="0"/>
                                  </p:stCondLst>
                                  <p:childTnLst>
                                    <p:animMotion origin="layout" path="M -0.02826 -0.9125 C -0.04792 -0.9125 -0.06315 -0.70486 -0.06315 -0.45185 C -0.06315 -0.19143 -0.04792 0.0169 -0.02826 0.0169 C -0.0086 0.0169 0.00664 0.22454 0.00664 0.48495 C 0.00664 0.73796 -0.0086 0.9463 -0.02826 0.9463 " pathEditMode="relative" rAng="5400000" ptsTypes="AAAAA">
                                      <p:cBhvr>
                                        <p:cTn id="18" dur="6000" fill="hold"/>
                                        <p:tgtEl>
                                          <p:spTgt spid="20"/>
                                        </p:tgtEl>
                                        <p:attrNameLst>
                                          <p:attrName>ppt_x</p:attrName>
                                          <p:attrName>ppt_y</p:attrName>
                                        </p:attrNameLst>
                                      </p:cBhvr>
                                      <p:rCtr x="0" y="92940"/>
                                    </p:animMotion>
                                  </p:childTnLst>
                                </p:cTn>
                              </p:par>
                              <p:par>
                                <p:cTn id="19" presetID="39" presetClass="path" presetSubtype="0" accel="50000" decel="50000" fill="hold" nodeType="withEffect">
                                  <p:stCondLst>
                                    <p:cond delay="0"/>
                                  </p:stCondLst>
                                  <p:childTnLst>
                                    <p:animMotion origin="layout" path="M -0.02774 -0.91342 C -0.0474 -0.91342 -0.06263 -0.70578 -0.06263 -0.45278 C -0.06263 -0.19236 -0.0474 0.01597 -0.02774 0.01597 C -0.00807 0.01597 0.00716 0.22361 0.00716 0.48403 C 0.00716 0.73704 -0.00807 0.94537 -0.02774 0.94537 " pathEditMode="relative" rAng="5400000" ptsTypes="AAAAA">
                                      <p:cBhvr>
                                        <p:cTn id="20" dur="7000" fill="hold"/>
                                        <p:tgtEl>
                                          <p:spTgt spid="23"/>
                                        </p:tgtEl>
                                        <p:attrNameLst>
                                          <p:attrName>ppt_x</p:attrName>
                                          <p:attrName>ppt_y</p:attrName>
                                        </p:attrNameLst>
                                      </p:cBhvr>
                                      <p:rCtr x="0" y="92940"/>
                                    </p:animMotion>
                                  </p:childTnLst>
                                </p:cTn>
                              </p:par>
                              <p:par>
                                <p:cTn id="21" presetID="39" presetClass="path" presetSubtype="0" accel="50000" decel="50000" fill="hold" nodeType="withEffect">
                                  <p:stCondLst>
                                    <p:cond delay="0"/>
                                  </p:stCondLst>
                                  <p:childTnLst>
                                    <p:animMotion origin="layout" path="M -0.02761 -0.91366 C -0.04727 -0.91366 -0.0625 -0.70602 -0.0625 -0.45301 C -0.0625 -0.19259 -0.04727 0.01574 -0.02761 0.01574 C -0.00795 0.01574 0.00729 0.22338 0.00729 0.48379 C 0.00729 0.7368 -0.00795 0.94514 -0.02761 0.94514 " pathEditMode="relative" rAng="5400000" ptsTypes="AAAAA">
                                      <p:cBhvr>
                                        <p:cTn id="22" dur="4000" fill="hold"/>
                                        <p:tgtEl>
                                          <p:spTgt spid="24"/>
                                        </p:tgtEl>
                                        <p:attrNameLst>
                                          <p:attrName>ppt_x</p:attrName>
                                          <p:attrName>ppt_y</p:attrName>
                                        </p:attrNameLst>
                                      </p:cBhvr>
                                      <p:rCtr x="0" y="92940"/>
                                    </p:animMotion>
                                  </p:childTnLst>
                                </p:cTn>
                              </p:par>
                              <p:par>
                                <p:cTn id="23" presetID="39" presetClass="path" presetSubtype="0" accel="50000" decel="50000" fill="hold" nodeType="withEffect">
                                  <p:stCondLst>
                                    <p:cond delay="0"/>
                                  </p:stCondLst>
                                  <p:childTnLst>
                                    <p:animMotion origin="layout" path="M 0.02592 -0.44189 C 0.00639 -0.44513 -0.01171 -0.39884 -0.01523 -0.33865 C -0.01888 -0.27685 -0.00651 -0.22453 0.0129 -0.22083 C 0.03243 -0.21712 0.04467 -0.16435 0.04102 -0.10254 C 0.03724 -0.04236 0.01941 0.00394 -0.00013 0.00024 " pathEditMode="relative" rAng="5760000" ptsTypes="AAAAA">
                                      <p:cBhvr>
                                        <p:cTn id="24" dur="2000" fill="hold"/>
                                        <p:tgtEl>
                                          <p:spTgt spid="21"/>
                                        </p:tgtEl>
                                        <p:attrNameLst>
                                          <p:attrName>ppt_x</p:attrName>
                                          <p:attrName>ppt_y</p:attrName>
                                        </p:attrNameLst>
                                      </p:cBhvr>
                                      <p:rCtr x="-1302" y="2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t>Ngọn lửa Ô-lim-pích</a:t>
            </a:r>
            <a:endParaRPr lang="vi-VN" dirty="0"/>
          </a:p>
          <a:p>
            <a:r>
              <a:rPr lang="vi-VN" dirty="0"/>
              <a:t>Tục lệ tổ chức Đại hội Thể thao Ô-lim-pích đã có từ gần 3000 năm trước ở nước Hi Lạp cổ.</a:t>
            </a:r>
          </a:p>
          <a:p>
            <a:r>
              <a:rPr lang="vi-VN" dirty="0"/>
              <a:t>Đại hội được tổ chức bốn năm một lần, vào tháng 7,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vi-VN" dirty="0"/>
              <a:t>Từ năm 1894, tục lệ tốt đẹp này được khôi phục và tổ chức trên phạm vi toàn thế giới. Ngọn lửa mang từ thành phố Ô-lim-pi-a tới được thắp sáng trong giờ khai mạc, báo hiệu bắt đầu những cuộc đua tài theo tinh thần hoà bình và hữu nghị.</a:t>
            </a: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23885" y="500244"/>
            <a:ext cx="11296650" cy="5632311"/>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NGỌN LỬA Ô-LIM-PICH</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Tục lệ tổ chức Đại hội Thể thao Ô-lim-pích đã có từ gần 3</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000 năm trước ở nước </a:t>
            </a:r>
            <a:r>
              <a:rPr lang="en-US" sz="2400" dirty="0" err="1">
                <a:latin typeface="Times New Roman" panose="02020603050405020304" pitchFamily="18" charset="0"/>
                <a:cs typeface="Times New Roman" panose="02020603050405020304" pitchFamily="18" charset="0"/>
              </a:rPr>
              <a:t>Hy</a:t>
            </a:r>
            <a:r>
              <a:rPr lang="vi-VN" sz="2400" dirty="0">
                <a:latin typeface="Times New Roman" panose="02020603050405020304" pitchFamily="18" charset="0"/>
                <a:cs typeface="Times New Roman" panose="02020603050405020304" pitchFamily="18" charset="0"/>
              </a:rPr>
              <a:t> Lạp cổ.</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Đại hội được tổ chức bốn năm một lần, vào tháng </a:t>
            </a:r>
            <a:r>
              <a:rPr lang="en-US" sz="2400" dirty="0" err="1">
                <a:latin typeface="Times New Roman" panose="02020603050405020304" pitchFamily="18" charset="0"/>
                <a:cs typeface="Times New Roman" panose="02020603050405020304" pitchFamily="18" charset="0"/>
              </a:rPr>
              <a:t>Bảy</a:t>
            </a:r>
            <a:r>
              <a:rPr lang="vi-VN" sz="2400" dirty="0">
                <a:latin typeface="Times New Roman" panose="02020603050405020304" pitchFamily="18" charset="0"/>
                <a:cs typeface="Times New Roman" panose="02020603050405020304" pitchFamily="18" charset="0"/>
              </a:rPr>
              <a:t>,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Từ năm 1894, tục lệ tốt đẹp này được khôi phục và tổ chức trên phạm vi toàn thế giới.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Ngọn lửa mang từ thành phố Ô-lim-pi-a tới được thắp sáng trong giờ khai mạc, báo hiệu bắt đầu những cuộc đua tài theo tinh thần hoà bình và hữu nghị.</a:t>
            </a:r>
            <a:endParaRPr lang="en-US" sz="2400" dirty="0">
              <a:latin typeface="Times New Roman" panose="02020603050405020304" pitchFamily="18" charset="0"/>
              <a:cs typeface="Times New Roman" panose="02020603050405020304" pitchFamily="18" charset="0"/>
            </a:endParaRPr>
          </a:p>
          <a:p>
            <a:pPr lvl="0"/>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solidFill>
                  <a:prstClr val="black"/>
                </a:solidFill>
                <a:latin typeface="Arial" pitchFamily="34" charset="0"/>
                <a:ea typeface="Arial-Rounded" panose="020B0500000000000000" pitchFamily="34" charset="0"/>
                <a:cs typeface="Arial" pitchFamily="34" charset="0"/>
              </a:rPr>
              <a:t>(Theo </a:t>
            </a:r>
            <a:r>
              <a:rPr lang="vi-VN" sz="2400" i="1" dirty="0">
                <a:solidFill>
                  <a:prstClr val="black"/>
                </a:solidFill>
                <a:latin typeface="Arial" pitchFamily="34" charset="0"/>
                <a:ea typeface="Arial-Rounded" panose="020B0500000000000000" pitchFamily="34" charset="0"/>
                <a:cs typeface="Arial" pitchFamily="34" charset="0"/>
              </a:rPr>
              <a:t>Kể chuyện </a:t>
            </a:r>
            <a:r>
              <a:rPr lang="en-US" sz="2400" i="1" dirty="0" err="1">
                <a:solidFill>
                  <a:prstClr val="black"/>
                </a:solidFill>
                <a:latin typeface="Arial" pitchFamily="34" charset="0"/>
                <a:ea typeface="Arial-Rounded" panose="020B0500000000000000" pitchFamily="34" charset="0"/>
                <a:cs typeface="Arial" pitchFamily="34" charset="0"/>
              </a:rPr>
              <a:t>lịch</a:t>
            </a:r>
            <a:r>
              <a:rPr lang="en-US" sz="2400" i="1" dirty="0">
                <a:solidFill>
                  <a:prstClr val="black"/>
                </a:solidFill>
                <a:latin typeface="Arial" pitchFamily="34" charset="0"/>
                <a:ea typeface="Arial-Rounded" panose="020B0500000000000000" pitchFamily="34" charset="0"/>
                <a:cs typeface="Arial" pitchFamily="34" charset="0"/>
              </a:rPr>
              <a:t> </a:t>
            </a:r>
            <a:r>
              <a:rPr lang="en-US" sz="2400" i="1" dirty="0" err="1">
                <a:solidFill>
                  <a:prstClr val="black"/>
                </a:solidFill>
                <a:latin typeface="Arial" pitchFamily="34" charset="0"/>
                <a:ea typeface="Arial-Rounded" panose="020B0500000000000000" pitchFamily="34" charset="0"/>
                <a:cs typeface="Arial" pitchFamily="34" charset="0"/>
              </a:rPr>
              <a:t>sử</a:t>
            </a:r>
            <a:r>
              <a:rPr lang="vi-VN" sz="2400" i="1" dirty="0">
                <a:solidFill>
                  <a:prstClr val="black"/>
                </a:solidFill>
                <a:latin typeface="Arial" pitchFamily="34" charset="0"/>
                <a:ea typeface="Arial-Rounded" panose="020B0500000000000000" pitchFamily="34" charset="0"/>
                <a:cs typeface="Arial" pitchFamily="34" charset="0"/>
              </a:rPr>
              <a:t> thế giới</a:t>
            </a:r>
            <a:r>
              <a:rPr lang="vi-VN" sz="2400" dirty="0">
                <a:solidFill>
                  <a:prstClr val="black"/>
                </a:solidFill>
                <a:latin typeface="Arial" pitchFamily="34" charset="0"/>
                <a:ea typeface="Arial-Rounded" panose="020B0500000000000000" pitchFamily="34" charset="0"/>
                <a:cs typeface="Arial" pitchFamily="34" charset="0"/>
              </a:rPr>
              <a:t>)</a:t>
            </a:r>
          </a:p>
          <a:p>
            <a:endParaRPr lang="vi-VN" sz="2400" dirty="0">
              <a:latin typeface="+mj-lt"/>
            </a:endParaRP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274623"/>
            <a:ext cx="3348461" cy="601139"/>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noProof="0" dirty="0" err="1">
                <a:solidFill>
                  <a:prstClr val="white"/>
                </a:solidFill>
                <a:latin typeface="Times New Roman" panose="02020603050405020304" pitchFamily="18" charset="0"/>
                <a:cs typeface="Times New Roman" panose="02020603050405020304" pitchFamily="18" charset="0"/>
              </a:rPr>
              <a:t>Luyện</a:t>
            </a:r>
            <a:r>
              <a:rPr lang="en-US" sz="4400" b="1" noProof="0" dirty="0">
                <a:solidFill>
                  <a:prstClr val="white"/>
                </a:solidFill>
                <a:latin typeface="Times New Roman" panose="02020603050405020304" pitchFamily="18" charset="0"/>
                <a:cs typeface="Times New Roman" panose="02020603050405020304" pitchFamily="18" charset="0"/>
              </a:rPr>
              <a:t> </a:t>
            </a:r>
            <a:r>
              <a:rPr lang="en-US" sz="4400" b="1" noProof="0" dirty="0" err="1">
                <a:solidFill>
                  <a:prstClr val="white"/>
                </a:solidFill>
                <a:latin typeface="Times New Roman" panose="02020603050405020304" pitchFamily="18" charset="0"/>
                <a:cs typeface="Times New Roman" panose="02020603050405020304" pitchFamily="18" charset="0"/>
              </a:rPr>
              <a:t>đọc</a:t>
            </a:r>
            <a:r>
              <a:rPr lang="en-US" sz="4400" b="1" noProof="0" dirty="0">
                <a:solidFill>
                  <a:prstClr val="white"/>
                </a:solidFill>
                <a:latin typeface="Times New Roman" panose="02020603050405020304" pitchFamily="18" charset="0"/>
                <a:cs typeface="Times New Roman" panose="02020603050405020304" pitchFamily="18" charset="0"/>
              </a:rPr>
              <a:t> </a:t>
            </a:r>
            <a:r>
              <a:rPr lang="en-US" sz="4400" b="1" noProof="0" dirty="0" err="1">
                <a:solidFill>
                  <a:prstClr val="white"/>
                </a:solidFill>
                <a:latin typeface="Times New Roman" panose="02020603050405020304" pitchFamily="18" charset="0"/>
                <a:cs typeface="Times New Roman" panose="02020603050405020304" pitchFamily="18" charset="0"/>
              </a:rPr>
              <a:t>lại</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676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AADA85-B0D5-7DB9-53D3-6DBBE3F173E0}"/>
              </a:ext>
            </a:extLst>
          </p:cNvPr>
          <p:cNvPicPr>
            <a:picLocks noChangeAspect="1"/>
          </p:cNvPicPr>
          <p:nvPr/>
        </p:nvPicPr>
        <p:blipFill>
          <a:blip r:embed="rId2"/>
          <a:stretch>
            <a:fillRect/>
          </a:stretch>
        </p:blipFill>
        <p:spPr>
          <a:xfrm>
            <a:off x="978793" y="1223493"/>
            <a:ext cx="10212947" cy="5405906"/>
          </a:xfrm>
          <a:prstGeom prst="rect">
            <a:avLst/>
          </a:prstGeom>
        </p:spPr>
      </p:pic>
      <p:sp>
        <p:nvSpPr>
          <p:cNvPr id="3" name="TextBox 2"/>
          <p:cNvSpPr txBox="1"/>
          <p:nvPr/>
        </p:nvSpPr>
        <p:spPr>
          <a:xfrm>
            <a:off x="581192" y="231715"/>
            <a:ext cx="9799180" cy="830997"/>
          </a:xfrm>
          <a:prstGeom prst="rect">
            <a:avLst/>
          </a:prstGeom>
          <a:noFill/>
        </p:spPr>
        <p:txBody>
          <a:bodyPr wrap="square" rtlCol="0">
            <a:spAutoFit/>
          </a:bodyPr>
          <a:lstStyle/>
          <a:p>
            <a:pPr marL="342900" indent="-342900">
              <a:buAutoNum type="arabicPeriod"/>
            </a:pPr>
            <a:r>
              <a:rPr lang="en-US" sz="2400" b="1" dirty="0" err="1">
                <a:solidFill>
                  <a:srgbClr val="0000FF"/>
                </a:solidFill>
                <a:latin typeface="Times New Roman" pitchFamily="18" charset="0"/>
                <a:cs typeface="Times New Roman" pitchFamily="18" charset="0"/>
              </a:rPr>
              <a:t>Em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biết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cờ</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những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nước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nào</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trong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bức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tranh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dưới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đây</a:t>
            </a:r>
            <a:r>
              <a:rPr lang="en-US" sz="2400" b="1" dirty="0">
                <a:solidFill>
                  <a:srgbClr val="0000FF"/>
                </a:solidFill>
                <a:latin typeface="Times New Roman" pitchFamily="18" charset="0"/>
                <a:cs typeface="Times New Roman" pitchFamily="18" charset="0"/>
              </a:rPr>
              <a:t>?</a:t>
            </a:r>
          </a:p>
          <a:p>
            <a:pPr marL="342900" indent="-342900">
              <a:buAutoNum type="arabicPeriod"/>
            </a:pPr>
            <a:r>
              <a:rPr lang="en-US" sz="2400" b="1" dirty="0" err="1">
                <a:solidFill>
                  <a:srgbClr val="0000FF"/>
                </a:solidFill>
                <a:latin typeface="Times New Roman" pitchFamily="18" charset="0"/>
                <a:cs typeface="Times New Roman" pitchFamily="18" charset="0"/>
              </a:rPr>
              <a:t>Vì</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sao</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trong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hình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đấu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thể</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thao</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này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có</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cờ</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nhiều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nước</a:t>
            </a:r>
            <a:r>
              <a:rPr lang="en-US" sz="2400" b="1"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298047790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a16="http://schemas.microsoft.com/office/drawing/2014/main"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a16="http://schemas.microsoft.com/office/drawing/2014/main"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a16="http://schemas.microsoft.com/office/drawing/2014/main"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a16="http://schemas.microsoft.com/office/drawing/2014/main"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a16="http://schemas.microsoft.com/office/drawing/2014/main"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a16="http://schemas.microsoft.com/office/drawing/2014/main"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a16="http://schemas.microsoft.com/office/drawing/2014/main"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a16="http://schemas.microsoft.com/office/drawing/2014/main"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a16="http://schemas.microsoft.com/office/drawing/2014/main"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a16="http://schemas.microsoft.com/office/drawing/2014/main"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a16="http://schemas.microsoft.com/office/drawing/2014/main"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a16="http://schemas.microsoft.com/office/drawing/2014/main"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a16="http://schemas.microsoft.com/office/drawing/2014/main"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pic>
        <p:nvPicPr>
          <p:cNvPr id="38" name="Picture 37" descr="A picture containing toy, doll, vector graphics&#10;&#10;Description automatically generated">
            <a:extLst>
              <a:ext uri="{FF2B5EF4-FFF2-40B4-BE49-F238E27FC236}">
                <a16:creationId xmlns:a16="http://schemas.microsoft.com/office/drawing/2014/main"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
        <p:nvSpPr>
          <p:cNvPr id="2" name="TextBox 1"/>
          <p:cNvSpPr txBox="1"/>
          <p:nvPr/>
        </p:nvSpPr>
        <p:spPr>
          <a:xfrm>
            <a:off x="3190133" y="2017296"/>
            <a:ext cx="5280903" cy="1015663"/>
          </a:xfrm>
          <a:prstGeom prst="rect">
            <a:avLst/>
          </a:prstGeom>
          <a:noFill/>
        </p:spPr>
        <p:txBody>
          <a:bodyPr wrap="square" rtlCol="0">
            <a:spAutoFit/>
          </a:bodyPr>
          <a:lstStyle/>
          <a:p>
            <a:r>
              <a:rPr lang="en-US" sz="6000" b="1" dirty="0">
                <a:solidFill>
                  <a:srgbClr val="FF0000"/>
                </a:solidFill>
                <a:latin typeface="Times New Roman" panose="02020603050405020304" pitchFamily="18" charset="0"/>
                <a:cs typeface="Times New Roman" panose="02020603050405020304" pitchFamily="18" charset="0"/>
              </a:rPr>
              <a:t>VẬN DỤNG</a:t>
            </a:r>
          </a:p>
        </p:txBody>
      </p:sp>
      <p:grpSp>
        <p:nvGrpSpPr>
          <p:cNvPr id="18" name="Group 17">
            <a:extLst>
              <a:ext uri="{FF2B5EF4-FFF2-40B4-BE49-F238E27FC236}">
                <a16:creationId xmlns:a16="http://schemas.microsoft.com/office/drawing/2014/main" id="{72C62CEF-FD01-4F55-9A09-69B6C45FA86C}"/>
              </a:ext>
            </a:extLst>
          </p:cNvPr>
          <p:cNvGrpSpPr/>
          <p:nvPr/>
        </p:nvGrpSpPr>
        <p:grpSpPr>
          <a:xfrm>
            <a:off x="663253" y="4582441"/>
            <a:ext cx="8970144" cy="2230790"/>
            <a:chOff x="256031" y="1133735"/>
            <a:chExt cx="9242811" cy="5377134"/>
          </a:xfrm>
        </p:grpSpPr>
        <p:sp>
          <p:nvSpPr>
            <p:cNvPr id="19"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01983FDB-884A-4647-85C9-54B74873D10F}"/>
              </a:ext>
            </a:extLst>
          </p:cNvPr>
          <p:cNvSpPr txBox="1"/>
          <p:nvPr/>
        </p:nvSpPr>
        <p:spPr>
          <a:xfrm>
            <a:off x="766015" y="4722015"/>
            <a:ext cx="8382377" cy="1569660"/>
          </a:xfrm>
          <a:prstGeom prst="rect">
            <a:avLst/>
          </a:prstGeom>
          <a:noFill/>
        </p:spPr>
        <p:txBody>
          <a:bodyPr wrap="square" rtlCol="0">
            <a:spAutoFit/>
          </a:bodyPr>
          <a:lstStyle/>
          <a:p>
            <a:pPr algn="ctr"/>
            <a:r>
              <a:rPr lang="en-US" sz="4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Giới</a:t>
            </a:r>
            <a:r>
              <a:rPr lang="en-US" sz="4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thiệu</a:t>
            </a:r>
            <a:r>
              <a:rPr lang="en-US" sz="4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Đại</a:t>
            </a:r>
            <a:r>
              <a:rPr lang="en-US" sz="4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hội</a:t>
            </a:r>
            <a:r>
              <a:rPr lang="en-US" sz="4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4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thao</a:t>
            </a:r>
            <a:r>
              <a:rPr lang="en-US" sz="4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p>
          <a:p>
            <a:pPr algn="ctr"/>
            <a:r>
              <a:rPr lang="en-US" sz="4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ở </a:t>
            </a:r>
            <a:r>
              <a:rPr lang="en-US" sz="480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Việt</a:t>
            </a:r>
            <a:r>
              <a:rPr lang="en-US" sz="480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Nam.</a:t>
            </a:r>
            <a:endParaRPr lang="vi-VN" sz="4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5551215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6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000">
                                          <p:cBhvr additive="base">
                                            <p:cTn id="7"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down)">
                                          <p:cBhvr>
                                            <p:cTn id="11" dur="750"/>
                                            <p:tgtEl>
                                              <p:spTgt spid="38"/>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down)">
                                          <p:cBhvr>
                                            <p:cTn id="11" dur="750"/>
                                            <p:tgtEl>
                                              <p:spTgt spid="38"/>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AADA85-B0D5-7DB9-53D3-6DBBE3F173E0}"/>
              </a:ext>
            </a:extLst>
          </p:cNvPr>
          <p:cNvPicPr>
            <a:picLocks noChangeAspect="1"/>
          </p:cNvPicPr>
          <p:nvPr/>
        </p:nvPicPr>
        <p:blipFill>
          <a:blip r:embed="rId2"/>
          <a:stretch>
            <a:fillRect/>
          </a:stretch>
        </p:blipFill>
        <p:spPr>
          <a:xfrm>
            <a:off x="978793" y="1223493"/>
            <a:ext cx="10212947" cy="5405906"/>
          </a:xfrm>
          <a:prstGeom prst="rect">
            <a:avLst/>
          </a:prstGeom>
        </p:spPr>
      </p:pic>
      <p:sp>
        <p:nvSpPr>
          <p:cNvPr id="2" name="TextBox 1"/>
          <p:cNvSpPr txBox="1"/>
          <p:nvPr/>
        </p:nvSpPr>
        <p:spPr>
          <a:xfrm>
            <a:off x="689018" y="68137"/>
            <a:ext cx="10792496" cy="1200329"/>
          </a:xfrm>
          <a:prstGeom prst="rect">
            <a:avLst/>
          </a:prstGeom>
          <a:noFill/>
        </p:spPr>
        <p:txBody>
          <a:bodyPr wrap="square" rtlCol="0">
            <a:spAutoFit/>
          </a:bodyPr>
          <a:lstStyle/>
          <a:p>
            <a:r>
              <a:rPr lang="en-US" b="1" dirty="0">
                <a:solidFill>
                  <a:srgbClr val="0000FF"/>
                </a:solidFill>
              </a:rPr>
              <a:t>1. </a:t>
            </a:r>
            <a:r>
              <a:rPr lang="en-US" sz="2400" b="1" dirty="0">
                <a:solidFill>
                  <a:srgbClr val="0000FF"/>
                </a:solidFill>
                <a:latin typeface="Times New Roman" pitchFamily="18" charset="0"/>
                <a:cs typeface="Times New Roman" pitchFamily="18" charset="0"/>
              </a:rPr>
              <a:t>C</a:t>
            </a:r>
            <a:r>
              <a:rPr lang="vi-VN" sz="2400" b="1" dirty="0">
                <a:solidFill>
                  <a:srgbClr val="0000FF"/>
                </a:solidFill>
                <a:latin typeface="Times New Roman" pitchFamily="18" charset="0"/>
                <a:cs typeface="Times New Roman" pitchFamily="18" charset="0"/>
              </a:rPr>
              <a:t>ờ của các nước: Việt Nam, Lào, Campuchia, Malaysia, Indonesia, Myanmar</a:t>
            </a:r>
            <a:endParaRPr lang="en-US" sz="2400" b="1" dirty="0">
              <a:solidFill>
                <a:srgbClr val="0000FF"/>
              </a:solidFill>
              <a:latin typeface="Times New Roman" pitchFamily="18" charset="0"/>
              <a:cs typeface="Times New Roman" pitchFamily="18" charset="0"/>
            </a:endParaRPr>
          </a:p>
          <a:p>
            <a:r>
              <a:rPr lang="en-US" sz="2400" b="1" dirty="0">
                <a:solidFill>
                  <a:srgbClr val="0000FF"/>
                </a:solidFill>
                <a:latin typeface="Times New Roman" pitchFamily="18" charset="0"/>
                <a:cs typeface="Times New Roman" pitchFamily="18" charset="0"/>
              </a:rPr>
              <a:t>2. </a:t>
            </a:r>
            <a:r>
              <a:rPr lang="en-US" sz="2400" b="1" dirty="0" err="1">
                <a:solidFill>
                  <a:srgbClr val="0000FF"/>
                </a:solidFill>
                <a:latin typeface="Times New Roman" pitchFamily="18" charset="0"/>
                <a:cs typeface="Times New Roman" pitchFamily="18" charset="0"/>
              </a:rPr>
              <a:t>Đâ</a:t>
            </a:r>
            <a:r>
              <a:rPr lang="vi-VN" sz="2400" b="1" dirty="0">
                <a:solidFill>
                  <a:srgbClr val="0000FF"/>
                </a:solidFill>
                <a:latin typeface="Times New Roman" pitchFamily="18" charset="0"/>
                <a:cs typeface="Times New Roman" pitchFamily="18" charset="0"/>
              </a:rPr>
              <a:t>y là một cuộc thi quốc tế có sự góp mặt của các nước trên thế giới nên xuất hiện cờ của nhiều nước.</a:t>
            </a:r>
            <a:endParaRPr lang="en-US" sz="24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142361686"/>
      </p:ext>
    </p:extLst>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546860" y="3307885"/>
            <a:ext cx="9144000" cy="1655762"/>
          </a:xfrm>
        </p:spPr>
        <p:txBody>
          <a:bodyPr/>
          <a:lstStyle/>
          <a:p>
            <a:endParaRPr lang="en-US"/>
          </a:p>
        </p:txBody>
      </p:sp>
      <p:pic>
        <p:nvPicPr>
          <p:cNvPr id="4" name="Picture 2"/>
          <p:cNvPicPr>
            <a:picLocks noChangeAspect="1"/>
          </p:cNvPicPr>
          <p:nvPr/>
        </p:nvPicPr>
        <p:blipFill>
          <a:blip r:embed="rId2"/>
          <a:srcRect t="3" b="15726"/>
          <a:stretch>
            <a:fillRect/>
          </a:stretch>
        </p:blipFill>
        <p:spPr>
          <a:xfrm>
            <a:off x="-3252" y="2585"/>
            <a:ext cx="12191634"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74625" y="255791"/>
            <a:ext cx="10755917" cy="6151805"/>
          </a:xfrm>
          <a:prstGeom prst="rect">
            <a:avLst/>
          </a:prstGeom>
        </p:spPr>
      </p:pic>
      <p:sp>
        <p:nvSpPr>
          <p:cNvPr id="13" name="Flowchart: Terminator 12">
            <a:extLst>
              <a:ext uri="{FF2B5EF4-FFF2-40B4-BE49-F238E27FC236}">
                <a16:creationId xmlns:a16="http://schemas.microsoft.com/office/drawing/2014/main" id="{7F8F3850-059A-425D-A833-AFD488FF7AF3}"/>
              </a:ext>
            </a:extLst>
          </p:cNvPr>
          <p:cNvSpPr/>
          <p:nvPr/>
        </p:nvSpPr>
        <p:spPr>
          <a:xfrm>
            <a:off x="3414657" y="605005"/>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Yêu</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cầu</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cần</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đạt</a:t>
            </a:r>
            <a:endPar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91D45D70-BF16-405B-871F-CA45656E5F3B}"/>
              </a:ext>
            </a:extLst>
          </p:cNvPr>
          <p:cNvGrpSpPr/>
          <p:nvPr/>
        </p:nvGrpSpPr>
        <p:grpSpPr>
          <a:xfrm>
            <a:off x="1200651" y="1456180"/>
            <a:ext cx="9995396" cy="1682000"/>
            <a:chOff x="887951" y="413357"/>
            <a:chExt cx="9995396" cy="1682000"/>
          </a:xfrm>
        </p:grpSpPr>
        <p:pic>
          <p:nvPicPr>
            <p:cNvPr id="15"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2B4FDD4-2861-4472-9607-00D2E10B1D1A}"/>
                </a:ext>
              </a:extLst>
            </p:cNvPr>
            <p:cNvSpPr txBox="1"/>
            <p:nvPr/>
          </p:nvSpPr>
          <p:spPr>
            <a:xfrm>
              <a:off x="2103528" y="979951"/>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Đọc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đúng</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các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từ</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khó</a:t>
              </a:r>
              <a:r>
                <a:rPr lang="en-US" altLang="zh-CN" sz="30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sym typeface="+mn-lt"/>
                </a:rPr>
                <a:t>;</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ngắt</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nghỉ</a:t>
              </a:r>
              <a:r>
                <a:rPr kumimoji="0" lang="en-US" altLang="zh-CN" sz="3000" b="0" i="0" u="none" strike="noStrike" kern="1200" cap="none" spc="0" normalizeH="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hơi</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chính</a:t>
              </a:r>
              <a:r>
                <a:rPr lang="en-US" altLang="zh-CN" sz="30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sym typeface="+mn-lt"/>
                </a:rPr>
                <a:t> </a:t>
              </a:r>
              <a:r>
                <a:rPr lang="en-US" altLang="zh-CN" sz="30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sym typeface="+mn-lt"/>
                </a:rPr>
                <a:t>xác</a:t>
              </a:r>
              <a:r>
                <a:rPr lang="en-US" altLang="zh-CN" sz="30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sym typeface="+mn-lt"/>
                </a:rPr>
                <a:t>.</a:t>
              </a:r>
              <a:endParaRPr kumimoji="0" lang="zh-CN" alt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endParaRPr>
            </a:p>
          </p:txBody>
        </p:sp>
      </p:grpSp>
      <p:sp>
        <p:nvSpPr>
          <p:cNvPr id="19" name="Rectangle: Rounded Corners 4">
            <a:extLst>
              <a:ext uri="{FF2B5EF4-FFF2-40B4-BE49-F238E27FC236}">
                <a16:creationId xmlns:a16="http://schemas.microsoft.com/office/drawing/2014/main" id="{DC03A7B5-C74A-467F-AFE6-F6541FC41C13}"/>
              </a:ext>
            </a:extLst>
          </p:cNvPr>
          <p:cNvSpPr/>
          <p:nvPr/>
        </p:nvSpPr>
        <p:spPr>
          <a:xfrm>
            <a:off x="2496702" y="3328658"/>
            <a:ext cx="8779819" cy="1328023"/>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Đọc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trôi</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chảy</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toàn</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bài</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đầu</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biết</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thể</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hiện</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cảm</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xúc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a:t>
            </a:r>
            <a:endParaRPr kumimoji="0" lang="zh-CN" alt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0" name="Picture 19"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47147" y="291410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54156" y="44166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2B4FDD4-2861-4472-9607-00D2E10B1D1A}"/>
              </a:ext>
            </a:extLst>
          </p:cNvPr>
          <p:cNvSpPr txBox="1"/>
          <p:nvPr/>
        </p:nvSpPr>
        <p:spPr>
          <a:xfrm>
            <a:off x="2416228" y="4836577"/>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Hiểu</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nghĩa</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của</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từ</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khó</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hiểu</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nội</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bài</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đọc</a:t>
            </a:r>
            <a:endParaRPr kumimoji="0" lang="zh-CN" alt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3"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013247">
            <a:off x="390145" y="555924"/>
            <a:ext cx="2447139" cy="867236"/>
          </a:xfrm>
          <a:prstGeom prst="rect">
            <a:avLst/>
          </a:prstGeom>
        </p:spPr>
      </p:pic>
    </p:spTree>
    <p:extLst>
      <p:ext uri="{BB962C8B-B14F-4D97-AF65-F5344CB8AC3E}">
        <p14:creationId xmlns:p14="http://schemas.microsoft.com/office/powerpoint/2010/main" val="1614396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a16="http://schemas.microsoft.com/office/drawing/2014/main"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a16="http://schemas.microsoft.com/office/drawing/2014/main"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a16="http://schemas.microsoft.com/office/drawing/2014/main"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t>Ngọn lửa Ô-lim-pích</a:t>
            </a:r>
            <a:endParaRPr lang="vi-VN" dirty="0"/>
          </a:p>
          <a:p>
            <a:r>
              <a:rPr lang="vi-VN" dirty="0"/>
              <a:t>Tục lệ tổ chức Đại hội Thể thao Ô-lim-pích đã có từ gần 3000 năm trước ở nước Hi Lạp cổ.</a:t>
            </a:r>
          </a:p>
          <a:p>
            <a:r>
              <a:rPr lang="vi-VN" dirty="0"/>
              <a:t>Đại hội được tổ chức bốn năm một lần, vào tháng 7,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vi-VN" dirty="0"/>
              <a:t>Từ năm 1894, tục lệ tốt đẹp này được khôi phục và tổ chức trên phạm vi toàn thế giới. Ngọn lửa mang từ thành phố Ô-lim-pi-a tới được thắp sáng trong giờ khai mạc, báo hiệu bắt đầu những cuộc đua tài theo tinh thần hoà bình và hữu nghị.</a:t>
            </a: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23885" y="500244"/>
            <a:ext cx="11296650" cy="5632311"/>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NGỌN LỬA Ô-LIM-PICH</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Tục lệ tổ chức Đại hội Thể thao Ô-lim-pích đã có từ gần 3</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000 năm trước ở nước </a:t>
            </a:r>
            <a:r>
              <a:rPr lang="en-US" sz="2400" dirty="0" err="1">
                <a:latin typeface="Times New Roman" panose="02020603050405020304" pitchFamily="18" charset="0"/>
                <a:cs typeface="Times New Roman" panose="02020603050405020304" pitchFamily="18" charset="0"/>
              </a:rPr>
              <a:t>Hy</a:t>
            </a:r>
            <a:r>
              <a:rPr lang="vi-VN" sz="2400" dirty="0">
                <a:latin typeface="Times New Roman" panose="02020603050405020304" pitchFamily="18" charset="0"/>
                <a:cs typeface="Times New Roman" panose="02020603050405020304" pitchFamily="18" charset="0"/>
              </a:rPr>
              <a:t> Lạp cổ.</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Đại hội được tổ chức bốn năm một lần, vào tháng </a:t>
            </a:r>
            <a:r>
              <a:rPr lang="en-US" sz="2400" dirty="0" err="1">
                <a:latin typeface="Times New Roman" panose="02020603050405020304" pitchFamily="18" charset="0"/>
                <a:cs typeface="Times New Roman" panose="02020603050405020304" pitchFamily="18" charset="0"/>
              </a:rPr>
              <a:t>Bảy</a:t>
            </a:r>
            <a:r>
              <a:rPr lang="vi-VN" sz="2400" dirty="0">
                <a:latin typeface="Times New Roman" panose="02020603050405020304" pitchFamily="18" charset="0"/>
                <a:cs typeface="Times New Roman" panose="02020603050405020304" pitchFamily="18" charset="0"/>
              </a:rPr>
              <a:t>,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Từ năm 1894, tục lệ tốt đẹp này được khôi phục và tổ chức trên phạm vi toàn thế giới.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Ngọn lửa mang từ thành phố Ô-lim-pi-a tới được thắp sáng trong giờ khai mạc, báo hiệu bắt đầu những cuộc đua tài theo tinh thần hoà bình và hữu nghị.</a:t>
            </a:r>
            <a:endParaRPr lang="en-US" sz="2400" dirty="0">
              <a:latin typeface="Times New Roman" panose="02020603050405020304" pitchFamily="18" charset="0"/>
              <a:cs typeface="Times New Roman" panose="02020603050405020304" pitchFamily="18" charset="0"/>
            </a:endParaRPr>
          </a:p>
          <a:p>
            <a:pPr lvl="0"/>
            <a:r>
              <a:rPr lang="en-US" sz="2400" dirty="0">
                <a:solidFill>
                  <a:prstClr val="black"/>
                </a:solidFill>
                <a:latin typeface="Arial" pitchFamily="34" charset="0"/>
                <a:ea typeface="Arial-Rounded" panose="020B0500000000000000" pitchFamily="34" charset="0"/>
                <a:cs typeface="Arial" pitchFamily="34" charset="0"/>
              </a:rPr>
              <a:t>                                                                           </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sz="24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Kể chuyện </a:t>
            </a:r>
            <a:r>
              <a:rPr lang="en-US" sz="2400" i="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lịch</a:t>
            </a:r>
            <a:r>
              <a:rPr lang="en-US" sz="24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sử</a:t>
            </a:r>
            <a:r>
              <a:rPr lang="vi-VN" sz="24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thế giới</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endParaRPr lang="vi-VN" sz="2400" dirty="0">
              <a:latin typeface="+mj-lt"/>
            </a:endParaRP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7043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320893"/>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5632311"/>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NGỌN LỬA Ô-LIM-PICH</a:t>
            </a:r>
          </a:p>
          <a:p>
            <a:endParaRPr kumimoji="0" lang="en-US" sz="24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endParaRP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Tục lệ tổ chức Đại hội Thể thao Ô-lim-pích đã có từ gần 3</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000 năm trước ở nước </a:t>
            </a:r>
            <a:r>
              <a:rPr lang="en-US" sz="2400" dirty="0" err="1">
                <a:latin typeface="Times New Roman" panose="02020603050405020304" pitchFamily="18" charset="0"/>
                <a:cs typeface="Times New Roman" panose="02020603050405020304" pitchFamily="18" charset="0"/>
              </a:rPr>
              <a:t>Hy</a:t>
            </a:r>
            <a:r>
              <a:rPr lang="vi-VN" sz="2400" dirty="0">
                <a:latin typeface="Times New Roman" panose="02020603050405020304" pitchFamily="18" charset="0"/>
                <a:cs typeface="Times New Roman" panose="02020603050405020304" pitchFamily="18" charset="0"/>
              </a:rPr>
              <a:t> Lạp cổ.</a:t>
            </a:r>
          </a:p>
          <a:p>
            <a:r>
              <a:rPr lang="en-US" sz="2400" dirty="0"/>
              <a:t>	</a:t>
            </a:r>
            <a:r>
              <a:rPr lang="vi-VN" sz="2400" dirty="0">
                <a:latin typeface="Times New Roman" panose="02020603050405020304" pitchFamily="18" charset="0"/>
                <a:cs typeface="Times New Roman" panose="02020603050405020304" pitchFamily="18" charset="0"/>
              </a:rPr>
              <a:t>Đại hội được tổ chức bốn năm một lần, vào tháng </a:t>
            </a:r>
            <a:r>
              <a:rPr lang="en-US" sz="2400" dirty="0" err="1">
                <a:latin typeface="Times New Roman" panose="02020603050405020304" pitchFamily="18" charset="0"/>
                <a:cs typeface="Times New Roman" panose="02020603050405020304" pitchFamily="18" charset="0"/>
              </a:rPr>
              <a:t>Bảy</a:t>
            </a:r>
            <a:r>
              <a:rPr lang="vi-VN" sz="2400" dirty="0">
                <a:latin typeface="Times New Roman" panose="02020603050405020304" pitchFamily="18" charset="0"/>
                <a:cs typeface="Times New Roman" panose="02020603050405020304" pitchFamily="18" charset="0"/>
              </a:rPr>
              <a:t>,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Từ năm 1894, tục lệ tốt đẹp này được khôi phục và tổ chức trên phạm vi toàn thế giới.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Ngọn lửa mang từ thành phố Ô-lim-pi-a tới được thắp sáng trong giờ khai mạc, báo hiệu bắt đầu những cuộc đua tài theo tinh thần hoà bình và hữu nghị.</a:t>
            </a:r>
            <a:endParaRPr lang="en-US" sz="2400"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endParaRP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1024871"/>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175790" y="953638"/>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57199" y="1764404"/>
            <a:ext cx="11296651" cy="2519125"/>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180064" y="1783671"/>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02385" y="4332453"/>
            <a:ext cx="11476265" cy="1888043"/>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10083" y="4154741"/>
            <a:ext cx="473145" cy="810861"/>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993539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320893"/>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5632311"/>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NGỌN LỬA Ô-LIM-PICH</a:t>
            </a:r>
          </a:p>
          <a:p>
            <a:endParaRPr kumimoji="0" lang="en-US" sz="24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endParaRPr>
          </a:p>
          <a:p>
            <a:r>
              <a:rPr lang="en-US" sz="2400" dirty="0"/>
              <a:t>	</a:t>
            </a:r>
            <a:r>
              <a:rPr lang="vi-VN" sz="2400" dirty="0">
                <a:latin typeface="Times New Roman" panose="02020603050405020304" pitchFamily="18" charset="0"/>
                <a:cs typeface="Times New Roman" panose="02020603050405020304" pitchFamily="18" charset="0"/>
              </a:rPr>
              <a:t>Tục lệ tổ chức Đại hội Thể thao Ô-lim-pích đã có từ gần 3</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000 năm trước ở nước </a:t>
            </a:r>
            <a:r>
              <a:rPr lang="en-US" sz="2400" dirty="0" err="1">
                <a:latin typeface="Times New Roman" panose="02020603050405020304" pitchFamily="18" charset="0"/>
                <a:cs typeface="Times New Roman" panose="02020603050405020304" pitchFamily="18" charset="0"/>
              </a:rPr>
              <a:t>Hy</a:t>
            </a:r>
            <a:r>
              <a:rPr lang="vi-VN" sz="2400" dirty="0">
                <a:latin typeface="Times New Roman" panose="02020603050405020304" pitchFamily="18" charset="0"/>
                <a:cs typeface="Times New Roman" panose="02020603050405020304" pitchFamily="18" charset="0"/>
              </a:rPr>
              <a:t> Lạp cổ.</a:t>
            </a:r>
          </a:p>
          <a:p>
            <a:r>
              <a:rPr lang="en-US" sz="2400" dirty="0"/>
              <a:t>	</a:t>
            </a:r>
            <a:r>
              <a:rPr lang="vi-VN" sz="2400" dirty="0">
                <a:latin typeface="Times New Roman" panose="02020603050405020304" pitchFamily="18" charset="0"/>
                <a:cs typeface="Times New Roman" panose="02020603050405020304" pitchFamily="18" charset="0"/>
              </a:rPr>
              <a:t>Đại hội được tổ chức bốn năm một lần, vào tháng </a:t>
            </a:r>
            <a:r>
              <a:rPr lang="en-US" sz="2400" dirty="0" err="1">
                <a:latin typeface="Times New Roman" panose="02020603050405020304" pitchFamily="18" charset="0"/>
                <a:cs typeface="Times New Roman" panose="02020603050405020304" pitchFamily="18" charset="0"/>
              </a:rPr>
              <a:t>Bảy</a:t>
            </a:r>
            <a:r>
              <a:rPr lang="vi-VN" sz="2400" dirty="0">
                <a:latin typeface="Times New Roman" panose="02020603050405020304" pitchFamily="18" charset="0"/>
                <a:cs typeface="Times New Roman" panose="02020603050405020304" pitchFamily="18" charset="0"/>
              </a:rPr>
              <a:t>,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Từ năm 1894, tục lệ tốt đẹp này được khôi phục và tổ chức trên phạm vi toàn thế giới.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Ngọn lửa mang từ thành phố Ô-lim-pi-a tới được thắp sáng trong giờ khai mạc, báo hiệu bắt đầu những cuộc đua tài theo tinh thần hoà bình và hữu nghị.</a:t>
            </a:r>
            <a:endParaRPr lang="en-US" sz="2400"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1024871"/>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175790" y="953638"/>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57199" y="1764404"/>
            <a:ext cx="11296651" cy="2519125"/>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180064" y="1783671"/>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02385" y="4332453"/>
            <a:ext cx="11476265" cy="1888043"/>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10083" y="4154741"/>
            <a:ext cx="473145" cy="810861"/>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grpSp>
        <p:nvGrpSpPr>
          <p:cNvPr id="12" name="Group 11">
            <a:extLst>
              <a:ext uri="{FF2B5EF4-FFF2-40B4-BE49-F238E27FC236}">
                <a16:creationId xmlns:a16="http://schemas.microsoft.com/office/drawing/2014/main" id="{A2AB77C2-FA9E-4B66-9B7A-45643B4E615D}"/>
              </a:ext>
            </a:extLst>
          </p:cNvPr>
          <p:cNvGrpSpPr/>
          <p:nvPr/>
        </p:nvGrpSpPr>
        <p:grpSpPr>
          <a:xfrm>
            <a:off x="299319" y="108544"/>
            <a:ext cx="3572757" cy="584775"/>
            <a:chOff x="8012784" y="208778"/>
            <a:chExt cx="3572757" cy="584775"/>
          </a:xfrm>
        </p:grpSpPr>
        <p:sp>
          <p:nvSpPr>
            <p:cNvPr id="13" name="Rectangle: Rounded Corners 43">
              <a:extLst>
                <a:ext uri="{FF2B5EF4-FFF2-40B4-BE49-F238E27FC236}">
                  <a16:creationId xmlns:a16="http://schemas.microsoft.com/office/drawing/2014/main" id="{793F85A8-852F-4308-A993-A8877CBCC5E1}"/>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14" name="Rectangle 13">
              <a:extLst>
                <a:ext uri="{FF2B5EF4-FFF2-40B4-BE49-F238E27FC236}">
                  <a16:creationId xmlns:a16="http://schemas.microsoft.com/office/drawing/2014/main" id="{9CE9ACD7-4254-4C61-8A4A-60D637874500}"/>
                </a:ext>
              </a:extLst>
            </p:cNvPr>
            <p:cNvSpPr/>
            <p:nvPr/>
          </p:nvSpPr>
          <p:spPr>
            <a:xfrm>
              <a:off x="8135023" y="208778"/>
              <a:ext cx="320792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panose="020F0502020204030204" pitchFamily="34" charset="0"/>
                  <a:cs typeface="Calibri" panose="020F0502020204030204" pitchFamily="34" charset="0"/>
                  <a:sym typeface="Arial"/>
                </a:rPr>
                <a:t>Đọc</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nối</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tiếp</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Tree>
    <p:extLst>
      <p:ext uri="{BB962C8B-B14F-4D97-AF65-F5344CB8AC3E}">
        <p14:creationId xmlns:p14="http://schemas.microsoft.com/office/powerpoint/2010/main" val="2251735074"/>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TotalTime>
  <Words>2612</Words>
  <Application>Microsoft Office PowerPoint</Application>
  <PresentationFormat>Widescreen</PresentationFormat>
  <Paragraphs>140</Paragraphs>
  <Slides>31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等线</vt:lpstr>
      <vt:lpstr>等线 Light</vt:lpstr>
      <vt:lpstr>Arial</vt:lpstr>
      <vt:lpstr>Arial-Rounded</vt:lpstr>
      <vt:lpstr>AvantGarde</vt:lpstr>
      <vt:lpstr>Calibri</vt:lpstr>
      <vt:lpstr>Cambria</vt:lpstr>
      <vt:lpstr>Coiny</vt:lpstr>
      <vt:lpstr>Times New Roman</vt:lpstr>
      <vt:lpstr>杨任东竹石体-Medium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58</cp:revision>
  <dcterms:created xsi:type="dcterms:W3CDTF">2022-06-21T09:04:21Z</dcterms:created>
  <dcterms:modified xsi:type="dcterms:W3CDTF">2024-04-17T04:26:24Z</dcterms:modified>
</cp:coreProperties>
</file>