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9" r:id="rId4"/>
    <p:sldId id="261" r:id="rId5"/>
    <p:sldId id="291" r:id="rId6"/>
    <p:sldId id="292" r:id="rId7"/>
    <p:sldId id="293" r:id="rId8"/>
    <p:sldId id="29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5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1042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651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7069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70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765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0629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9888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1933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8285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031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16/04/2024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8053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6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7.sv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7.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svg"/><Relationship Id="rId7"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3.svg"/><Relationship Id="rId3" Type="http://schemas.openxmlformats.org/officeDocument/2006/relationships/image" Target="../media/image7.svg"/><Relationship Id="rId7" Type="http://schemas.openxmlformats.org/officeDocument/2006/relationships/image" Target="../media/image39.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9.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a:off x="-1496887" y="-1179919"/>
            <a:ext cx="5852160" cy="5486400"/>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3" name="Freeform 3"/>
          <p:cNvSpPr/>
          <p:nvPr/>
        </p:nvSpPr>
        <p:spPr>
          <a:xfrm>
            <a:off x="8509325" y="3429000"/>
            <a:ext cx="5852160" cy="5486400"/>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grpSp>
        <p:nvGrpSpPr>
          <p:cNvPr id="4" name="Group 4"/>
          <p:cNvGrpSpPr/>
          <p:nvPr/>
        </p:nvGrpSpPr>
        <p:grpSpPr>
          <a:xfrm>
            <a:off x="756596" y="685800"/>
            <a:ext cx="10678810" cy="5486400"/>
            <a:chOff x="0" y="0"/>
            <a:chExt cx="4218789" cy="2167467"/>
          </a:xfrm>
        </p:grpSpPr>
        <p:sp>
          <p:nvSpPr>
            <p:cNvPr id="5" name="Freeform 5"/>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6" name="TextBox 6"/>
            <p:cNvSpPr txBox="1"/>
            <p:nvPr/>
          </p:nvSpPr>
          <p:spPr>
            <a:xfrm>
              <a:off x="0" y="0"/>
              <a:ext cx="4218789" cy="2167467"/>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7" name="Freeform 7"/>
          <p:cNvSpPr/>
          <p:nvPr/>
        </p:nvSpPr>
        <p:spPr>
          <a:xfrm>
            <a:off x="9093715" y="1239082"/>
            <a:ext cx="3887929" cy="6134798"/>
          </a:xfrm>
          <a:custGeom>
            <a:avLst/>
            <a:gdLst/>
            <a:ahLst/>
            <a:cxnLst/>
            <a:rect l="l" t="t" r="r" b="b"/>
            <a:pathLst>
              <a:path w="5831893" h="9202197">
                <a:moveTo>
                  <a:pt x="0" y="0"/>
                </a:moveTo>
                <a:lnTo>
                  <a:pt x="5831893" y="0"/>
                </a:lnTo>
                <a:lnTo>
                  <a:pt x="5831893" y="9202197"/>
                </a:lnTo>
                <a:lnTo>
                  <a:pt x="0" y="9202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6346629" y="2106105"/>
            <a:ext cx="3052619" cy="4337647"/>
          </a:xfrm>
          <a:custGeom>
            <a:avLst/>
            <a:gdLst/>
            <a:ahLst/>
            <a:cxnLst/>
            <a:rect l="l" t="t" r="r" b="b"/>
            <a:pathLst>
              <a:path w="4578929" h="6506471">
                <a:moveTo>
                  <a:pt x="0" y="0"/>
                </a:moveTo>
                <a:lnTo>
                  <a:pt x="4578929" y="0"/>
                </a:lnTo>
                <a:lnTo>
                  <a:pt x="4578929" y="6506471"/>
                </a:lnTo>
                <a:lnTo>
                  <a:pt x="0" y="6506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285056">
            <a:off x="1159218" y="5104775"/>
            <a:ext cx="539951" cy="533079"/>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10" name="Freeform 10"/>
          <p:cNvSpPr/>
          <p:nvPr/>
        </p:nvSpPr>
        <p:spPr>
          <a:xfrm>
            <a:off x="5167440" y="2537230"/>
            <a:ext cx="495374" cy="489069"/>
          </a:xfrm>
          <a:custGeom>
            <a:avLst/>
            <a:gdLst/>
            <a:ahLst/>
            <a:cxnLst/>
            <a:rect l="l" t="t" r="r" b="b"/>
            <a:pathLst>
              <a:path w="743061" h="733604">
                <a:moveTo>
                  <a:pt x="0" y="0"/>
                </a:moveTo>
                <a:lnTo>
                  <a:pt x="743061" y="0"/>
                </a:lnTo>
                <a:lnTo>
                  <a:pt x="743061" y="733604"/>
                </a:lnTo>
                <a:lnTo>
                  <a:pt x="0" y="7336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rot="-5894438">
            <a:off x="6614794" y="-794853"/>
            <a:ext cx="1596365" cy="27432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0">
            <a:extLst>
              <a:ext uri="{FF2B5EF4-FFF2-40B4-BE49-F238E27FC236}">
                <a16:creationId xmlns:a16="http://schemas.microsoft.com/office/drawing/2014/main" id="{113F2BD1-4D1B-5A69-E094-CC4719295694}"/>
              </a:ext>
            </a:extLst>
          </p:cNvPr>
          <p:cNvSpPr txBox="1"/>
          <p:nvPr/>
        </p:nvSpPr>
        <p:spPr>
          <a:xfrm>
            <a:off x="894735" y="1002890"/>
            <a:ext cx="5466736" cy="3416320"/>
          </a:xfrm>
          <a:prstGeom prst="rect">
            <a:avLst/>
          </a:prstGeom>
          <a:noFill/>
        </p:spPr>
        <p:txBody>
          <a:bodyPr wrap="square" rtlCol="0">
            <a:spAutoFit/>
          </a:bodyPr>
          <a:lstStyle/>
          <a:p>
            <a:pPr algn="ctr"/>
            <a:r>
              <a:rPr lang="en-US" sz="7200" dirty="0" smtClean="0">
                <a:solidFill>
                  <a:srgbClr val="FF0000"/>
                </a:solidFill>
                <a:latin typeface="#9Slide03 AmpleSoft Bold" panose="02000000000000000000" pitchFamily="2" charset="0"/>
              </a:rPr>
              <a:t>BÀI 86: </a:t>
            </a:r>
            <a:r>
              <a:rPr lang="en-US" sz="7200" dirty="0" smtClean="0">
                <a:solidFill>
                  <a:srgbClr val="FF0000"/>
                </a:solidFill>
                <a:latin typeface="Times New Roman" panose="02020603050405020304" pitchFamily="18" charset="0"/>
                <a:cs typeface="Times New Roman" panose="02020603050405020304" pitchFamily="18" charset="0"/>
              </a:rPr>
              <a:t>LUYỆN TẬP CHUNG</a:t>
            </a:r>
            <a:endParaRPr lang="en-US" sz="72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F08C4F6-A958-9FB0-766D-B760D348D98F}"/>
              </a:ext>
            </a:extLst>
          </p:cNvPr>
          <p:cNvSpPr txBox="1"/>
          <p:nvPr/>
        </p:nvSpPr>
        <p:spPr>
          <a:xfrm>
            <a:off x="2743200" y="4365523"/>
            <a:ext cx="2251587" cy="707886"/>
          </a:xfrm>
          <a:prstGeom prst="rect">
            <a:avLst/>
          </a:prstGeom>
          <a:noFill/>
        </p:spPr>
        <p:txBody>
          <a:bodyPr wrap="square" rtlCol="0">
            <a:spAutoFit/>
          </a:bodyPr>
          <a:lstStyle/>
          <a:p>
            <a:r>
              <a:rPr lang="en-US" sz="4000" b="1" dirty="0">
                <a:solidFill>
                  <a:srgbClr val="002060"/>
                </a:solidFill>
              </a:rPr>
              <a:t>(TIẾT 2)</a:t>
            </a:r>
          </a:p>
        </p:txBody>
      </p:sp>
      <p:sp>
        <p:nvSpPr>
          <p:cNvPr id="12" name="Rectangle 11"/>
          <p:cNvSpPr/>
          <p:nvPr/>
        </p:nvSpPr>
        <p:spPr>
          <a:xfrm>
            <a:off x="905653" y="-168340"/>
            <a:ext cx="10070962" cy="1107996"/>
          </a:xfrm>
          <a:prstGeom prst="rect">
            <a:avLst/>
          </a:prstGeom>
        </p:spPr>
        <p:txBody>
          <a:bodyPr wrap="none">
            <a:spAutoFit/>
          </a:bodyPr>
          <a:lstStyle/>
          <a:p>
            <a:pPr algn="ctr"/>
            <a:r>
              <a:rPr lang="en-US" sz="6600" b="1" dirty="0">
                <a:ln w="22225">
                  <a:solidFill>
                    <a:schemeClr val="accent2"/>
                  </a:solidFill>
                  <a:prstDash val="solid"/>
                </a:ln>
                <a:solidFill>
                  <a:srgbClr val="0070C0"/>
                </a:solidFill>
              </a:rPr>
              <a:t>TRƯỜNG TIỂU HỌC ÁI MỘ A</a:t>
            </a:r>
            <a:endParaRPr lang="en-US" sz="6600" b="1" dirty="0">
              <a:ln w="22225">
                <a:solidFill>
                  <a:schemeClr val="accent2"/>
                </a:solidFill>
                <a:prstDash val="solid"/>
              </a:ln>
              <a:solidFill>
                <a:srgbClr val="0070C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rot="1606433" flipH="1">
            <a:off x="9991612" y="59326"/>
            <a:ext cx="2026827" cy="1252948"/>
          </a:xfrm>
          <a:custGeom>
            <a:avLst/>
            <a:gdLst/>
            <a:ahLst/>
            <a:cxnLst/>
            <a:rect l="l" t="t" r="r" b="b"/>
            <a:pathLst>
              <a:path w="3040241" h="1879422">
                <a:moveTo>
                  <a:pt x="3040241" y="0"/>
                </a:moveTo>
                <a:lnTo>
                  <a:pt x="0" y="0"/>
                </a:lnTo>
                <a:lnTo>
                  <a:pt x="0" y="1879422"/>
                </a:lnTo>
                <a:lnTo>
                  <a:pt x="3040241" y="1879422"/>
                </a:lnTo>
                <a:lnTo>
                  <a:pt x="3040241"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756596" y="685800"/>
            <a:ext cx="10678810" cy="5486400"/>
            <a:chOff x="0" y="0"/>
            <a:chExt cx="4218789" cy="2167467"/>
          </a:xfrm>
        </p:grpSpPr>
        <p:sp>
          <p:nvSpPr>
            <p:cNvPr id="4" name="Freeform 4"/>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5" name="TextBox 5"/>
            <p:cNvSpPr txBox="1"/>
            <p:nvPr/>
          </p:nvSpPr>
          <p:spPr>
            <a:xfrm>
              <a:off x="0" y="0"/>
              <a:ext cx="4218789" cy="2167467"/>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6" name="Freeform 6"/>
          <p:cNvSpPr/>
          <p:nvPr/>
        </p:nvSpPr>
        <p:spPr>
          <a:xfrm>
            <a:off x="8301686" y="1117150"/>
            <a:ext cx="5675037" cy="6656935"/>
          </a:xfrm>
          <a:custGeom>
            <a:avLst/>
            <a:gdLst/>
            <a:ahLst/>
            <a:cxnLst/>
            <a:rect l="l" t="t" r="r" b="b"/>
            <a:pathLst>
              <a:path w="8512555" h="9985402">
                <a:moveTo>
                  <a:pt x="0" y="0"/>
                </a:moveTo>
                <a:lnTo>
                  <a:pt x="8512555" y="0"/>
                </a:lnTo>
                <a:lnTo>
                  <a:pt x="8512555" y="9985402"/>
                </a:lnTo>
                <a:lnTo>
                  <a:pt x="0" y="99854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11095" y="3151599"/>
            <a:ext cx="4447103" cy="6319153"/>
          </a:xfrm>
          <a:custGeom>
            <a:avLst/>
            <a:gdLst/>
            <a:ahLst/>
            <a:cxnLst/>
            <a:rect l="l" t="t" r="r" b="b"/>
            <a:pathLst>
              <a:path w="6670655" h="9478729">
                <a:moveTo>
                  <a:pt x="0" y="0"/>
                </a:moveTo>
                <a:lnTo>
                  <a:pt x="6670655" y="0"/>
                </a:lnTo>
                <a:lnTo>
                  <a:pt x="6670655" y="9478729"/>
                </a:lnTo>
                <a:lnTo>
                  <a:pt x="0" y="94787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285056">
            <a:off x="8732061" y="4279017"/>
            <a:ext cx="760675" cy="750993"/>
          </a:xfrm>
          <a:custGeom>
            <a:avLst/>
            <a:gdLst/>
            <a:ahLst/>
            <a:cxnLst/>
            <a:rect l="l" t="t" r="r" b="b"/>
            <a:pathLst>
              <a:path w="1141012" h="1126490">
                <a:moveTo>
                  <a:pt x="0" y="0"/>
                </a:moveTo>
                <a:lnTo>
                  <a:pt x="1141012" y="0"/>
                </a:lnTo>
                <a:lnTo>
                  <a:pt x="1141012" y="1126490"/>
                </a:lnTo>
                <a:lnTo>
                  <a:pt x="0" y="11264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0" name="Freeform 10"/>
          <p:cNvSpPr/>
          <p:nvPr/>
        </p:nvSpPr>
        <p:spPr>
          <a:xfrm>
            <a:off x="1351243" y="1455013"/>
            <a:ext cx="936421" cy="924503"/>
          </a:xfrm>
          <a:custGeom>
            <a:avLst/>
            <a:gdLst/>
            <a:ahLst/>
            <a:cxnLst/>
            <a:rect l="l" t="t" r="r" b="b"/>
            <a:pathLst>
              <a:path w="1404631" h="1386754">
                <a:moveTo>
                  <a:pt x="0" y="0"/>
                </a:moveTo>
                <a:lnTo>
                  <a:pt x="1404631" y="0"/>
                </a:lnTo>
                <a:lnTo>
                  <a:pt x="1404631" y="1386755"/>
                </a:lnTo>
                <a:lnTo>
                  <a:pt x="0" y="13867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2886741" y="5474432"/>
            <a:ext cx="1265211" cy="1083481"/>
          </a:xfrm>
          <a:custGeom>
            <a:avLst/>
            <a:gdLst/>
            <a:ahLst/>
            <a:cxnLst/>
            <a:rect l="l" t="t" r="r" b="b"/>
            <a:pathLst>
              <a:path w="1897816" h="1625221">
                <a:moveTo>
                  <a:pt x="0" y="0"/>
                </a:moveTo>
                <a:lnTo>
                  <a:pt x="1897817" y="0"/>
                </a:lnTo>
                <a:lnTo>
                  <a:pt x="1897817" y="1625220"/>
                </a:lnTo>
                <a:lnTo>
                  <a:pt x="0" y="16252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2" name="Freeform 12"/>
          <p:cNvSpPr/>
          <p:nvPr/>
        </p:nvSpPr>
        <p:spPr>
          <a:xfrm rot="-5894438">
            <a:off x="9375928" y="5106955"/>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3802077">
            <a:off x="1769898" y="-685800"/>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14" name="Picture 13">
            <a:extLst>
              <a:ext uri="{FF2B5EF4-FFF2-40B4-BE49-F238E27FC236}">
                <a16:creationId xmlns:a16="http://schemas.microsoft.com/office/drawing/2014/main" id="{CB553326-8D08-02B4-A4D4-D2ADF3CBBB53}"/>
              </a:ext>
            </a:extLst>
          </p:cNvPr>
          <p:cNvPicPr>
            <a:picLocks noChangeAspect="1"/>
          </p:cNvPicPr>
          <p:nvPr/>
        </p:nvPicPr>
        <p:blipFill>
          <a:blip r:embed="rId14"/>
          <a:stretch>
            <a:fillRect/>
          </a:stretch>
        </p:blipFill>
        <p:spPr>
          <a:xfrm>
            <a:off x="1902843" y="870491"/>
            <a:ext cx="7832007" cy="511701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rot="1606433" flipH="1">
            <a:off x="9991612" y="59326"/>
            <a:ext cx="2026827" cy="1252948"/>
          </a:xfrm>
          <a:custGeom>
            <a:avLst/>
            <a:gdLst/>
            <a:ahLst/>
            <a:cxnLst/>
            <a:rect l="l" t="t" r="r" b="b"/>
            <a:pathLst>
              <a:path w="3040241" h="1879422">
                <a:moveTo>
                  <a:pt x="3040241" y="0"/>
                </a:moveTo>
                <a:lnTo>
                  <a:pt x="0" y="0"/>
                </a:lnTo>
                <a:lnTo>
                  <a:pt x="0" y="1879422"/>
                </a:lnTo>
                <a:lnTo>
                  <a:pt x="3040241" y="1879422"/>
                </a:lnTo>
                <a:lnTo>
                  <a:pt x="3040241"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84210" y="630643"/>
            <a:ext cx="10678810" cy="5486400"/>
            <a:chOff x="0" y="0"/>
            <a:chExt cx="4218789" cy="2167467"/>
          </a:xfrm>
        </p:grpSpPr>
        <p:sp>
          <p:nvSpPr>
            <p:cNvPr id="4" name="Freeform 4"/>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5" name="TextBox 5"/>
            <p:cNvSpPr txBox="1"/>
            <p:nvPr/>
          </p:nvSpPr>
          <p:spPr>
            <a:xfrm>
              <a:off x="0" y="0"/>
              <a:ext cx="4218789" cy="2167467"/>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6" name="Freeform 6"/>
          <p:cNvSpPr/>
          <p:nvPr/>
        </p:nvSpPr>
        <p:spPr>
          <a:xfrm>
            <a:off x="8301686" y="1117150"/>
            <a:ext cx="5675037" cy="6656935"/>
          </a:xfrm>
          <a:custGeom>
            <a:avLst/>
            <a:gdLst/>
            <a:ahLst/>
            <a:cxnLst/>
            <a:rect l="l" t="t" r="r" b="b"/>
            <a:pathLst>
              <a:path w="8512555" h="9985402">
                <a:moveTo>
                  <a:pt x="0" y="0"/>
                </a:moveTo>
                <a:lnTo>
                  <a:pt x="8512555" y="0"/>
                </a:lnTo>
                <a:lnTo>
                  <a:pt x="8512555" y="9985402"/>
                </a:lnTo>
                <a:lnTo>
                  <a:pt x="0" y="99854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11095" y="3151599"/>
            <a:ext cx="4447103" cy="6319153"/>
          </a:xfrm>
          <a:custGeom>
            <a:avLst/>
            <a:gdLst/>
            <a:ahLst/>
            <a:cxnLst/>
            <a:rect l="l" t="t" r="r" b="b"/>
            <a:pathLst>
              <a:path w="6670655" h="9478729">
                <a:moveTo>
                  <a:pt x="0" y="0"/>
                </a:moveTo>
                <a:lnTo>
                  <a:pt x="6670655" y="0"/>
                </a:lnTo>
                <a:lnTo>
                  <a:pt x="6670655" y="9478729"/>
                </a:lnTo>
                <a:lnTo>
                  <a:pt x="0" y="94787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285056">
            <a:off x="8732061" y="4279017"/>
            <a:ext cx="760675" cy="750993"/>
          </a:xfrm>
          <a:custGeom>
            <a:avLst/>
            <a:gdLst/>
            <a:ahLst/>
            <a:cxnLst/>
            <a:rect l="l" t="t" r="r" b="b"/>
            <a:pathLst>
              <a:path w="1141012" h="1126490">
                <a:moveTo>
                  <a:pt x="0" y="0"/>
                </a:moveTo>
                <a:lnTo>
                  <a:pt x="1141012" y="0"/>
                </a:lnTo>
                <a:lnTo>
                  <a:pt x="1141012" y="1126490"/>
                </a:lnTo>
                <a:lnTo>
                  <a:pt x="0" y="11264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0" name="Freeform 10"/>
          <p:cNvSpPr/>
          <p:nvPr/>
        </p:nvSpPr>
        <p:spPr>
          <a:xfrm>
            <a:off x="1351243" y="1455013"/>
            <a:ext cx="936421" cy="924503"/>
          </a:xfrm>
          <a:custGeom>
            <a:avLst/>
            <a:gdLst/>
            <a:ahLst/>
            <a:cxnLst/>
            <a:rect l="l" t="t" r="r" b="b"/>
            <a:pathLst>
              <a:path w="1404631" h="1386754">
                <a:moveTo>
                  <a:pt x="0" y="0"/>
                </a:moveTo>
                <a:lnTo>
                  <a:pt x="1404631" y="0"/>
                </a:lnTo>
                <a:lnTo>
                  <a:pt x="1404631" y="1386755"/>
                </a:lnTo>
                <a:lnTo>
                  <a:pt x="0" y="13867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2886741" y="5474432"/>
            <a:ext cx="1265211" cy="1083481"/>
          </a:xfrm>
          <a:custGeom>
            <a:avLst/>
            <a:gdLst/>
            <a:ahLst/>
            <a:cxnLst/>
            <a:rect l="l" t="t" r="r" b="b"/>
            <a:pathLst>
              <a:path w="1897816" h="1625221">
                <a:moveTo>
                  <a:pt x="0" y="0"/>
                </a:moveTo>
                <a:lnTo>
                  <a:pt x="1897817" y="0"/>
                </a:lnTo>
                <a:lnTo>
                  <a:pt x="1897817" y="1625220"/>
                </a:lnTo>
                <a:lnTo>
                  <a:pt x="0" y="16252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2" name="Freeform 12"/>
          <p:cNvSpPr/>
          <p:nvPr/>
        </p:nvSpPr>
        <p:spPr>
          <a:xfrm rot="-5894438">
            <a:off x="9375928" y="5106955"/>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3802077">
            <a:off x="1769898" y="-685800"/>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14" name="Picture 13">
            <a:extLst>
              <a:ext uri="{FF2B5EF4-FFF2-40B4-BE49-F238E27FC236}">
                <a16:creationId xmlns:a16="http://schemas.microsoft.com/office/drawing/2014/main" id="{2EF731BD-E588-5AC8-2861-F78BBF82AB3F}"/>
              </a:ext>
            </a:extLst>
          </p:cNvPr>
          <p:cNvPicPr>
            <a:picLocks noChangeAspect="1"/>
          </p:cNvPicPr>
          <p:nvPr/>
        </p:nvPicPr>
        <p:blipFill>
          <a:blip r:embed="rId14"/>
          <a:stretch>
            <a:fillRect/>
          </a:stretch>
        </p:blipFill>
        <p:spPr>
          <a:xfrm>
            <a:off x="2267391" y="733665"/>
            <a:ext cx="8112447" cy="57591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650356"/>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grpSp>
        <p:nvGrpSpPr>
          <p:cNvPr id="5" name="Group 5"/>
          <p:cNvGrpSpPr/>
          <p:nvPr/>
        </p:nvGrpSpPr>
        <p:grpSpPr>
          <a:xfrm>
            <a:off x="257175" y="324272"/>
            <a:ext cx="11439525" cy="1085428"/>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10" name="Freeform 10"/>
          <p:cNvSpPr/>
          <p:nvPr/>
        </p:nvSpPr>
        <p:spPr>
          <a:xfrm>
            <a:off x="9983688" y="5078402"/>
            <a:ext cx="1951641" cy="1710125"/>
          </a:xfrm>
          <a:custGeom>
            <a:avLst/>
            <a:gdLst/>
            <a:ahLst/>
            <a:cxnLst/>
            <a:rect l="l" t="t" r="r" b="b"/>
            <a:pathLst>
              <a:path w="2927461" h="2565187">
                <a:moveTo>
                  <a:pt x="0" y="0"/>
                </a:moveTo>
                <a:lnTo>
                  <a:pt x="2927460" y="0"/>
                </a:lnTo>
                <a:lnTo>
                  <a:pt x="2927460" y="2565187"/>
                </a:lnTo>
                <a:lnTo>
                  <a:pt x="0" y="25651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285056">
            <a:off x="1664066" y="5348995"/>
            <a:ext cx="470689" cy="464699"/>
          </a:xfrm>
          <a:custGeom>
            <a:avLst/>
            <a:gdLst/>
            <a:ahLst/>
            <a:cxnLst/>
            <a:rect l="l" t="t" r="r" b="b"/>
            <a:pathLst>
              <a:path w="706034" h="697048">
                <a:moveTo>
                  <a:pt x="0" y="0"/>
                </a:moveTo>
                <a:lnTo>
                  <a:pt x="706034" y="0"/>
                </a:lnTo>
                <a:lnTo>
                  <a:pt x="706034" y="697048"/>
                </a:lnTo>
                <a:lnTo>
                  <a:pt x="0" y="6970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13" name="Freeform 13"/>
          <p:cNvSpPr/>
          <p:nvPr/>
        </p:nvSpPr>
        <p:spPr>
          <a:xfrm rot="-5894438">
            <a:off x="847447" y="4945235"/>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3478694" y="5474432"/>
            <a:ext cx="1265211" cy="1083481"/>
          </a:xfrm>
          <a:custGeom>
            <a:avLst/>
            <a:gdLst/>
            <a:ahLst/>
            <a:cxnLst/>
            <a:rect l="l" t="t" r="r" b="b"/>
            <a:pathLst>
              <a:path w="1897816" h="1625221">
                <a:moveTo>
                  <a:pt x="0" y="0"/>
                </a:moveTo>
                <a:lnTo>
                  <a:pt x="1897816" y="0"/>
                </a:lnTo>
                <a:lnTo>
                  <a:pt x="1897816" y="1625220"/>
                </a:lnTo>
                <a:lnTo>
                  <a:pt x="0" y="16252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314326" y="428625"/>
                <a:ext cx="11420474" cy="986489"/>
              </a:xfrm>
              <a:prstGeom prst="rect">
                <a:avLst/>
              </a:prstGeom>
              <a:noFill/>
            </p:spPr>
            <p:txBody>
              <a:bodyPr wrap="square" rtlCol="0">
                <a:spAutoFit/>
              </a:bodyPr>
              <a:lstStyle/>
              <a:p>
                <a:r>
                  <a:rPr lang="en-US" sz="2400" b="1" i="0" dirty="0">
                    <a:solidFill>
                      <a:srgbClr val="002060"/>
                    </a:solidFill>
                    <a:effectLst/>
                    <a:latin typeface="Cambria" panose="02040503050406030204" pitchFamily="18" charset="0"/>
                    <a:ea typeface="Cambria" panose="02040503050406030204" pitchFamily="18" charset="0"/>
                  </a:rPr>
                  <a:t>5. </a:t>
                </a:r>
                <a:r>
                  <a:rPr lang="vi-VN" sz="2400" b="1" i="0" dirty="0">
                    <a:solidFill>
                      <a:srgbClr val="002060"/>
                    </a:solidFill>
                    <a:effectLst/>
                    <a:latin typeface="Cambria" panose="02040503050406030204" pitchFamily="18" charset="0"/>
                    <a:ea typeface="Cambria" panose="02040503050406030204" pitchFamily="18" charset="0"/>
                  </a:rPr>
                  <a:t>Biết rằng trong cơ thể người lượng nước chiếm khoảng </a:t>
                </a:r>
                <a:r>
                  <a:rPr lang="en-US" sz="2400" b="1" dirty="0">
                    <a:solidFill>
                      <a:srgbClr val="002060"/>
                    </a:solidFill>
                    <a:effectLst/>
                    <a:ea typeface="Calibri" panose="020F0502020204030204" pitchFamily="34" charset="0"/>
                  </a:rPr>
                  <a:t> </a:t>
                </a:r>
                <a14:m>
                  <m:oMath xmlns:m="http://schemas.openxmlformats.org/officeDocument/2006/math">
                    <m:f>
                      <m:fPr>
                        <m:ctrlPr>
                          <a:rPr lang="en-US" sz="2400" b="1" i="1">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𝟑</m:t>
                        </m:r>
                      </m:num>
                      <m:den>
                        <m:r>
                          <a:rPr lang="en-US" sz="2400" b="1" i="1" smtClean="0">
                            <a:solidFill>
                              <a:srgbClr val="002060"/>
                            </a:solidFill>
                            <a:effectLst/>
                            <a:latin typeface="Cambria Math" panose="02040503050406030204" pitchFamily="18" charset="0"/>
                            <a:ea typeface="Calibri" panose="020F0502020204030204" pitchFamily="34" charset="0"/>
                          </a:rPr>
                          <m:t>𝟓</m:t>
                        </m:r>
                      </m:den>
                    </m:f>
                    <m:r>
                      <a:rPr lang="en-US" sz="2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i="0" dirty="0">
                    <a:solidFill>
                      <a:srgbClr val="002060"/>
                    </a:solidFill>
                    <a:effectLst/>
                    <a:latin typeface="Cambria" panose="02040503050406030204" pitchFamily="18" charset="0"/>
                    <a:ea typeface="Cambria" panose="02040503050406030204" pitchFamily="18" charset="0"/>
                  </a:rPr>
                  <a:t> khối lượng cơ thể. Hỏi lượng nước trong cơ thể một người nặng 65 kg là bao nhiêu ki-lô-gam?</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314326" y="428625"/>
                <a:ext cx="11420474" cy="986489"/>
              </a:xfrm>
              <a:prstGeom prst="rect">
                <a:avLst/>
              </a:prstGeom>
              <a:blipFill>
                <a:blip r:embed="rId10"/>
                <a:stretch>
                  <a:fillRect l="-854" b="-13580"/>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7121BC0E-4423-CC17-F56A-B899D39D4D7D}"/>
              </a:ext>
            </a:extLst>
          </p:cNvPr>
          <p:cNvSpPr txBox="1"/>
          <p:nvPr/>
        </p:nvSpPr>
        <p:spPr>
          <a:xfrm>
            <a:off x="1866900" y="1733550"/>
            <a:ext cx="8267700" cy="3486724"/>
          </a:xfrm>
          <a:prstGeom prst="rect">
            <a:avLst/>
          </a:prstGeom>
          <a:noFill/>
        </p:spPr>
        <p:txBody>
          <a:bodyPr wrap="square" rtlCol="0">
            <a:spAutoFit/>
          </a:bodyPr>
          <a:lstStyle/>
          <a:p>
            <a:pPr marL="0" marR="0" algn="ctr">
              <a:lnSpc>
                <a:spcPct val="125000"/>
              </a:lnSpc>
              <a:spcBef>
                <a:spcPts val="0"/>
              </a:spcBef>
              <a:spcAft>
                <a:spcPts val="0"/>
              </a:spcAft>
            </a:pPr>
            <a:r>
              <a:rPr lang="nl-NL" sz="3600" b="1" dirty="0">
                <a:solidFill>
                  <a:srgbClr val="FF0000"/>
                </a:solidFill>
                <a:effectLst/>
                <a:latin typeface="Cambria" panose="02040503050406030204" pitchFamily="18" charset="0"/>
                <a:ea typeface="Cambria" panose="02040503050406030204" pitchFamily="18" charset="0"/>
              </a:rPr>
              <a:t>Bài giải</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tabLst>
                <a:tab pos="1190625" algn="l"/>
              </a:tabLst>
            </a:pPr>
            <a:r>
              <a:rPr lang="pl-PL" sz="3600" dirty="0">
                <a:solidFill>
                  <a:srgbClr val="FF0000"/>
                </a:solidFill>
                <a:effectLst/>
                <a:latin typeface="Cambria" panose="02040503050406030204" pitchFamily="18" charset="0"/>
                <a:ea typeface="Cambria" panose="02040503050406030204" pitchFamily="18" charset="0"/>
              </a:rPr>
              <a:t>Trọng lượng nước cơ thể của một người 65 ki-lô-gam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tabLst>
                <a:tab pos="1190625" algn="l"/>
              </a:tabLst>
            </a:pPr>
            <a:r>
              <a:rPr lang="pl-PL" sz="3600" dirty="0">
                <a:solidFill>
                  <a:srgbClr val="FF0000"/>
                </a:solidFill>
                <a:effectLst/>
                <a:latin typeface="Cambria" panose="02040503050406030204" pitchFamily="18" charset="0"/>
                <a:ea typeface="Cambria" panose="02040503050406030204" pitchFamily="18" charset="0"/>
              </a:rPr>
              <a:t>65 x  = 39 (kg)</a:t>
            </a:r>
            <a:endParaRPr lang="en-US" sz="3600" dirty="0">
              <a:solidFill>
                <a:srgbClr val="FF0000"/>
              </a:solidFill>
              <a:effectLst/>
              <a:latin typeface="Cambria" panose="02040503050406030204" pitchFamily="18" charset="0"/>
              <a:ea typeface="Cambria" panose="02040503050406030204" pitchFamily="18" charset="0"/>
            </a:endParaRPr>
          </a:p>
          <a:p>
            <a:pPr marL="0" marR="0" algn="r">
              <a:lnSpc>
                <a:spcPct val="125000"/>
              </a:lnSpc>
              <a:spcBef>
                <a:spcPts val="0"/>
              </a:spcBef>
              <a:spcAft>
                <a:spcPts val="0"/>
              </a:spcAft>
            </a:pPr>
            <a:r>
              <a:rPr lang="pl-PL" sz="3600" dirty="0">
                <a:solidFill>
                  <a:srgbClr val="FF0000"/>
                </a:solidFill>
                <a:effectLst/>
                <a:latin typeface="Cambria" panose="02040503050406030204" pitchFamily="18" charset="0"/>
                <a:ea typeface="Cambria" panose="02040503050406030204" pitchFamily="18" charset="0"/>
              </a:rPr>
              <a:t>      Đáp số: 39 kg</a:t>
            </a:r>
            <a:endParaRPr lang="en-US" sz="360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600075"/>
            <a:ext cx="10678810" cy="5886490"/>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A682A9-BA49-21C6-7B4C-A405C0A337C2}"/>
                  </a:ext>
                </a:extLst>
              </p:cNvPr>
              <p:cNvSpPr txBox="1"/>
              <p:nvPr/>
            </p:nvSpPr>
            <p:spPr>
              <a:xfrm>
                <a:off x="990600" y="798264"/>
                <a:ext cx="9906000" cy="6059736"/>
              </a:xfrm>
              <a:prstGeom prst="rect">
                <a:avLst/>
              </a:prstGeom>
              <a:noFill/>
            </p:spPr>
            <p:txBody>
              <a:bodyPr wrap="square" rtlCol="0">
                <a:spAutoFit/>
              </a:bodyPr>
              <a:lstStyle/>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Bài giải</a:t>
                </a:r>
                <a:r>
                  <a:rPr lang="en-US" sz="2800" b="1" dirty="0">
                    <a:solidFill>
                      <a:srgbClr val="C00000"/>
                    </a:solidFill>
                    <a:effectLst/>
                    <a:latin typeface="Cambria" panose="02040503050406030204" pitchFamily="18" charset="0"/>
                    <a:ea typeface="Cambria" panose="02040503050406030204" pitchFamily="18" charset="0"/>
                  </a:rPr>
                  <a:t>:</a:t>
                </a: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Tuần đầu tiên người đó xử lí được số báo cáo là:     </a:t>
                </a:r>
                <a:endParaRPr lang="en-US" sz="2800" b="1" dirty="0">
                  <a:solidFill>
                    <a:srgbClr val="C00000"/>
                  </a:solidFill>
                  <a:effectLst/>
                  <a:latin typeface="Cambria" panose="02040503050406030204" pitchFamily="18" charset="0"/>
                  <a:ea typeface="Cambria" panose="02040503050406030204" pitchFamily="18" charset="0"/>
                </a:endParaRPr>
              </a:p>
              <a:p>
                <a:pPr algn="ctr">
                  <a:lnSpc>
                    <a:spcPct val="125000"/>
                  </a:lnSpc>
                </a:pPr>
                <a:r>
                  <a:rPr lang="pl-PL" sz="2800" b="1" dirty="0">
                    <a:solidFill>
                      <a:srgbClr val="C00000"/>
                    </a:solidFill>
                    <a:effectLst/>
                    <a:latin typeface="Cambria" panose="02040503050406030204" pitchFamily="18" charset="0"/>
                    <a:ea typeface="Cambria" panose="02040503050406030204" pitchFamily="18" charset="0"/>
                  </a:rPr>
                  <a:t>                   120 x </a:t>
                </a:r>
                <a14:m>
                  <m:oMath xmlns:m="http://schemas.openxmlformats.org/officeDocument/2006/math">
                    <m:f>
                      <m:fPr>
                        <m:ctrlPr>
                          <a:rPr lang="en-US" sz="2800" b="1" i="1" smtClean="0">
                            <a:solidFill>
                              <a:srgbClr val="C00000"/>
                            </a:solidFill>
                            <a:effectLst/>
                            <a:latin typeface="Cambria Math" panose="02040503050406030204" pitchFamily="18" charset="0"/>
                            <a:ea typeface="Calibri" panose="020F0502020204030204" pitchFamily="34" charset="0"/>
                          </a:rPr>
                        </m:ctrlPr>
                      </m:fPr>
                      <m:num>
                        <m:r>
                          <a:rPr lang="en-US" sz="2800" b="1" i="1" smtClean="0">
                            <a:solidFill>
                              <a:srgbClr val="C00000"/>
                            </a:solidFill>
                            <a:effectLst/>
                            <a:latin typeface="Cambria Math" panose="02040503050406030204" pitchFamily="18" charset="0"/>
                            <a:ea typeface="Calibri" panose="020F0502020204030204" pitchFamily="34" charset="0"/>
                          </a:rPr>
                          <m:t>𝟏</m:t>
                        </m:r>
                      </m:num>
                      <m:den>
                        <m:r>
                          <a:rPr lang="en-US" sz="2800" b="1" i="1" smtClean="0">
                            <a:solidFill>
                              <a:srgbClr val="C00000"/>
                            </a:solidFill>
                            <a:effectLst/>
                            <a:latin typeface="Cambria Math" panose="02040503050406030204" pitchFamily="18" charset="0"/>
                            <a:ea typeface="Calibri" panose="020F0502020204030204" pitchFamily="34" charset="0"/>
                          </a:rPr>
                          <m:t>𝟒</m:t>
                        </m:r>
                      </m:den>
                    </m:f>
                    <m:r>
                      <a:rPr lang="en-US" sz="2800" b="1" i="1" smtClean="0">
                        <a:solidFill>
                          <a:srgbClr val="C00000"/>
                        </a:solidFill>
                        <a:effectLst/>
                        <a:latin typeface="Cambria Math" panose="02040503050406030204" pitchFamily="18" charset="0"/>
                        <a:ea typeface="Calibri" panose="020F0502020204030204" pitchFamily="34" charset="0"/>
                      </a:rPr>
                      <m:t> </m:t>
                    </m:r>
                  </m:oMath>
                </a14:m>
                <a:r>
                  <a:rPr lang="pl-PL" sz="2800" b="1" dirty="0">
                    <a:solidFill>
                      <a:srgbClr val="C00000"/>
                    </a:solidFill>
                    <a:effectLst/>
                    <a:latin typeface="Cambria" panose="02040503050406030204" pitchFamily="18" charset="0"/>
                    <a:ea typeface="Cambria" panose="02040503050406030204" pitchFamily="18" charset="0"/>
                  </a:rPr>
                  <a:t>= 30</a:t>
                </a:r>
                <a:r>
                  <a:rPr lang="en-US" sz="2800" b="1" dirty="0">
                    <a:solidFill>
                      <a:srgbClr val="C00000"/>
                    </a:solidFill>
                    <a:effectLst/>
                    <a:latin typeface="Cambria" panose="02040503050406030204" pitchFamily="18" charset="0"/>
                    <a:ea typeface="Cambria" panose="02040503050406030204" pitchFamily="18" charset="0"/>
                  </a:rPr>
                  <a:t> </a:t>
                </a:r>
                <a:r>
                  <a:rPr lang="pl-PL" sz="2800" b="1" dirty="0">
                    <a:solidFill>
                      <a:srgbClr val="C00000"/>
                    </a:solidFill>
                    <a:effectLst/>
                    <a:latin typeface="Cambria" panose="02040503050406030204" pitchFamily="18" charset="0"/>
                    <a:ea typeface="Cambria" panose="02040503050406030204" pitchFamily="18" charset="0"/>
                  </a:rPr>
                  <a:t>(báo cáo)</a:t>
                </a:r>
                <a:endParaRPr lang="en-US" sz="2800" b="1" dirty="0">
                  <a:solidFill>
                    <a:srgbClr val="C0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Tuần thứ hai người đó xử lí được số báo cáo là:   </a:t>
                </a:r>
                <a:endParaRPr lang="en-US" sz="2800" b="1" dirty="0">
                  <a:solidFill>
                    <a:srgbClr val="C00000"/>
                  </a:solidFill>
                  <a:effectLst/>
                  <a:latin typeface="Cambria" panose="02040503050406030204" pitchFamily="18" charset="0"/>
                  <a:ea typeface="Cambria" panose="02040503050406030204" pitchFamily="18" charset="0"/>
                </a:endParaRPr>
              </a:p>
              <a:p>
                <a:pPr algn="ctr">
                  <a:lnSpc>
                    <a:spcPct val="125000"/>
                  </a:lnSpc>
                </a:pPr>
                <a:r>
                  <a:rPr lang="pl-PL" sz="2800" b="1" dirty="0">
                    <a:solidFill>
                      <a:srgbClr val="C00000"/>
                    </a:solidFill>
                    <a:effectLst/>
                    <a:latin typeface="Cambria" panose="02040503050406030204" pitchFamily="18" charset="0"/>
                    <a:ea typeface="Cambria" panose="02040503050406030204" pitchFamily="18" charset="0"/>
                  </a:rPr>
                  <a:t>                      120 x </a:t>
                </a:r>
                <a14:m>
                  <m:oMath xmlns:m="http://schemas.openxmlformats.org/officeDocument/2006/math">
                    <m:f>
                      <m:fPr>
                        <m:ctrlPr>
                          <a:rPr lang="en-US" sz="2800" b="1" i="1" smtClean="0">
                            <a:solidFill>
                              <a:srgbClr val="C00000"/>
                            </a:solidFill>
                            <a:effectLst/>
                            <a:latin typeface="Cambria Math" panose="02040503050406030204" pitchFamily="18" charset="0"/>
                            <a:ea typeface="Calibri" panose="020F0502020204030204" pitchFamily="34" charset="0"/>
                          </a:rPr>
                        </m:ctrlPr>
                      </m:fPr>
                      <m:num>
                        <m:r>
                          <a:rPr lang="en-US" sz="2800" b="1" i="1" smtClean="0">
                            <a:solidFill>
                              <a:srgbClr val="C00000"/>
                            </a:solidFill>
                            <a:effectLst/>
                            <a:latin typeface="Cambria Math" panose="02040503050406030204" pitchFamily="18" charset="0"/>
                            <a:ea typeface="Calibri" panose="020F0502020204030204" pitchFamily="34" charset="0"/>
                          </a:rPr>
                          <m:t>𝟏</m:t>
                        </m:r>
                      </m:num>
                      <m:den>
                        <m:r>
                          <a:rPr lang="en-US" sz="2800" b="1" i="1" smtClean="0">
                            <a:solidFill>
                              <a:srgbClr val="C00000"/>
                            </a:solidFill>
                            <a:effectLst/>
                            <a:latin typeface="Cambria Math" panose="02040503050406030204" pitchFamily="18" charset="0"/>
                            <a:ea typeface="Calibri" panose="020F0502020204030204" pitchFamily="34" charset="0"/>
                          </a:rPr>
                          <m:t>𝟐</m:t>
                        </m:r>
                      </m:den>
                    </m:f>
                    <m:r>
                      <a:rPr lang="en-US" sz="2800" b="1" i="1" smtClean="0">
                        <a:solidFill>
                          <a:srgbClr val="C00000"/>
                        </a:solidFill>
                        <a:effectLst/>
                        <a:latin typeface="Cambria Math" panose="02040503050406030204" pitchFamily="18" charset="0"/>
                        <a:ea typeface="Calibri" panose="020F0502020204030204" pitchFamily="34" charset="0"/>
                      </a:rPr>
                      <m:t> </m:t>
                    </m:r>
                  </m:oMath>
                </a14:m>
                <a:r>
                  <a:rPr lang="pl-PL" sz="2800" b="1" dirty="0">
                    <a:solidFill>
                      <a:srgbClr val="C00000"/>
                    </a:solidFill>
                    <a:effectLst/>
                    <a:latin typeface="Cambria" panose="02040503050406030204" pitchFamily="18" charset="0"/>
                    <a:ea typeface="Cambria" panose="02040503050406030204" pitchFamily="18" charset="0"/>
                  </a:rPr>
                  <a:t>= 60 ( báo cáo)</a:t>
                </a:r>
                <a:endParaRPr lang="en-US" sz="2800" b="1" dirty="0">
                  <a:solidFill>
                    <a:srgbClr val="C0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Sau hai tuần người đó xử lí được số báo cáo là:      </a:t>
                </a:r>
                <a:endParaRPr lang="en-US" sz="2800" b="1" dirty="0">
                  <a:solidFill>
                    <a:srgbClr val="C0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                   30 + 60 = 90 ( báo cáo)</a:t>
                </a:r>
                <a:endParaRPr lang="en-US" sz="2800" b="1" dirty="0">
                  <a:solidFill>
                    <a:srgbClr val="C00000"/>
                  </a:solidFill>
                  <a:effectLst/>
                  <a:latin typeface="Cambria" panose="02040503050406030204" pitchFamily="18" charset="0"/>
                  <a:ea typeface="Cambria" panose="02040503050406030204" pitchFamily="18" charset="0"/>
                </a:endParaRPr>
              </a:p>
              <a:p>
                <a:pPr algn="ctr"/>
                <a:r>
                  <a:rPr lang="vi-VN" sz="2800" b="1" dirty="0">
                    <a:solidFill>
                      <a:srgbClr val="C00000"/>
                    </a:solidFill>
                    <a:latin typeface="Cambria" panose="02040503050406030204" pitchFamily="18" charset="0"/>
                    <a:ea typeface="Cambria" panose="02040503050406030204" pitchFamily="18" charset="0"/>
                  </a:rPr>
                  <a:t>Sau hai tuần người đó còn phải xử lí số báo cáo là:      </a:t>
                </a:r>
              </a:p>
              <a:p>
                <a:pPr algn="ctr"/>
                <a:r>
                  <a:rPr lang="vi-VN" sz="2800" b="1" dirty="0">
                    <a:solidFill>
                      <a:srgbClr val="C00000"/>
                    </a:solidFill>
                    <a:latin typeface="Cambria" panose="02040503050406030204" pitchFamily="18" charset="0"/>
                    <a:ea typeface="Cambria" panose="02040503050406030204" pitchFamily="18" charset="0"/>
                  </a:rPr>
                  <a:t>                 120 – 90= 30 ( báo cáo)</a:t>
                </a:r>
              </a:p>
              <a:p>
                <a:pPr algn="r"/>
                <a:r>
                  <a:rPr lang="vi-VN" sz="2800" b="1" dirty="0">
                    <a:solidFill>
                      <a:srgbClr val="C00000"/>
                    </a:solidFill>
                    <a:latin typeface="Cambria" panose="02040503050406030204" pitchFamily="18" charset="0"/>
                    <a:ea typeface="Cambria" panose="02040503050406030204" pitchFamily="18" charset="0"/>
                  </a:rPr>
                  <a:t>Đáp số: 30 báo cáo</a:t>
                </a:r>
              </a:p>
              <a:p>
                <a:pPr algn="ctr"/>
                <a:endParaRPr lang="en-US" sz="2800" b="1" dirty="0">
                  <a:solidFill>
                    <a:srgbClr val="C0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95A682A9-BA49-21C6-7B4C-A405C0A337C2}"/>
                  </a:ext>
                </a:extLst>
              </p:cNvPr>
              <p:cNvSpPr txBox="1">
                <a:spLocks noRot="1" noChangeAspect="1" noMove="1" noResize="1" noEditPoints="1" noAdjustHandles="1" noChangeArrowheads="1" noChangeShapeType="1" noTextEdit="1"/>
              </p:cNvSpPr>
              <p:nvPr/>
            </p:nvSpPr>
            <p:spPr>
              <a:xfrm>
                <a:off x="990600" y="798264"/>
                <a:ext cx="9906000" cy="6059736"/>
              </a:xfrm>
              <a:prstGeom prst="rect">
                <a:avLst/>
              </a:prstGeom>
              <a:blipFill>
                <a:blip r:embed="rId2"/>
                <a:stretch>
                  <a:fillRect t="-201" r="-1231"/>
                </a:stretch>
              </a:blipFill>
            </p:spPr>
            <p:txBody>
              <a:bodyPr/>
              <a:lstStyle/>
              <a:p>
                <a:r>
                  <a:rPr lang="en-US">
                    <a:noFill/>
                  </a:rPr>
                  <a:t> </a:t>
                </a:r>
              </a:p>
            </p:txBody>
          </p:sp>
        </mc:Fallback>
      </mc:AlternateContent>
    </p:spTree>
    <p:extLst>
      <p:ext uri="{BB962C8B-B14F-4D97-AF65-F5344CB8AC3E}">
        <p14:creationId xmlns:p14="http://schemas.microsoft.com/office/powerpoint/2010/main" val="3810211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down)">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down)">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1078981"/>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57175" y="171451"/>
            <a:ext cx="11439525" cy="1571624"/>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295276" y="276225"/>
                <a:ext cx="11420474" cy="1386020"/>
              </a:xfrm>
              <a:prstGeom prst="rect">
                <a:avLst/>
              </a:prstGeom>
              <a:noFill/>
            </p:spPr>
            <p:txBody>
              <a:bodyPr wrap="square" rtlCol="0">
                <a:spAutoFit/>
              </a:bodyPr>
              <a:lstStyle/>
              <a:p>
                <a:pPr lvl="0" algn="just"/>
                <a:r>
                  <a:rPr lang="en-US" sz="2400" dirty="0">
                    <a:solidFill>
                      <a:srgbClr val="002060"/>
                    </a:solidFill>
                    <a:latin typeface="Cambria" panose="02040503050406030204" pitchFamily="18" charset="0"/>
                    <a:ea typeface="Cambria" panose="02040503050406030204" pitchFamily="18" charset="0"/>
                  </a:rPr>
                  <a:t>7. </a:t>
                </a:r>
                <a:r>
                  <a:rPr lang="vi-VN" sz="2400" dirty="0">
                    <a:solidFill>
                      <a:srgbClr val="002060"/>
                    </a:solidFill>
                    <a:latin typeface="Cambria" panose="02040503050406030204" pitchFamily="18" charset="0"/>
                    <a:ea typeface="Cambria" panose="02040503050406030204" pitchFamily="18" charset="0"/>
                  </a:rPr>
                  <a:t>Tuần trước số lượt khách tham quan vườn bách thú là 489 lượt. Do thời tiết không thuận lợi nên tuần này số lượt khách tham quan vườn bách thú chỉ bằng </a:t>
                </a:r>
                <a14:m>
                  <m:oMath xmlns:m="http://schemas.openxmlformats.org/officeDocument/2006/math">
                    <m:f>
                      <m:fPr>
                        <m:ctrlPr>
                          <a:rPr lang="en-US" sz="2400" b="1" i="1" smtClean="0">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𝟐</m:t>
                        </m:r>
                      </m:num>
                      <m:den>
                        <m:r>
                          <a:rPr lang="en-US" sz="2400" b="1" i="1" smtClean="0">
                            <a:solidFill>
                              <a:srgbClr val="002060"/>
                            </a:solidFill>
                            <a:effectLst/>
                            <a:latin typeface="Cambria Math" panose="02040503050406030204" pitchFamily="18" charset="0"/>
                            <a:ea typeface="Calibri" panose="020F0502020204030204" pitchFamily="34" charset="0"/>
                          </a:rPr>
                          <m:t>𝟑</m:t>
                        </m:r>
                      </m:den>
                    </m:f>
                    <m:r>
                      <a:rPr lang="en-US" sz="2400" b="1" i="1" smtClean="0">
                        <a:solidFill>
                          <a:srgbClr val="002060"/>
                        </a:solidFill>
                        <a:effectLst/>
                        <a:latin typeface="Cambria Math" panose="02040503050406030204" pitchFamily="18" charset="0"/>
                        <a:ea typeface="Calibri" panose="020F0502020204030204" pitchFamily="34" charset="0"/>
                      </a:rPr>
                      <m:t> </m:t>
                    </m:r>
                  </m:oMath>
                </a14:m>
                <a:r>
                  <a:rPr lang="vi-VN" sz="2400" dirty="0">
                    <a:solidFill>
                      <a:srgbClr val="002060"/>
                    </a:solidFill>
                    <a:latin typeface="Cambria" panose="02040503050406030204" pitchFamily="18" charset="0"/>
                    <a:ea typeface="Cambria" panose="02040503050406030204" pitchFamily="18" charset="0"/>
                  </a:rPr>
                  <a:t>số lượt khách tham quan của tuần trước. Tính số lượt khách tham quan tuần này.</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295276" y="276225"/>
                <a:ext cx="11420474" cy="1386020"/>
              </a:xfrm>
              <a:prstGeom prst="rect">
                <a:avLst/>
              </a:prstGeom>
              <a:blipFill>
                <a:blip r:embed="rId2"/>
                <a:stretch>
                  <a:fillRect l="-800" t="-3509" r="-800" b="-701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975FCC82-0EA0-8E10-FD9E-32D5ABF3E682}"/>
              </a:ext>
            </a:extLst>
          </p:cNvPr>
          <p:cNvPicPr>
            <a:picLocks noChangeAspect="1"/>
          </p:cNvPicPr>
          <p:nvPr/>
        </p:nvPicPr>
        <p:blipFill>
          <a:blip r:embed="rId3"/>
          <a:stretch>
            <a:fillRect/>
          </a:stretch>
        </p:blipFill>
        <p:spPr>
          <a:xfrm>
            <a:off x="6337980" y="2257425"/>
            <a:ext cx="4725307" cy="351948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062227-A6AA-052A-E7C4-6F61B8CE6439}"/>
                  </a:ext>
                </a:extLst>
              </p:cNvPr>
              <p:cNvSpPr txBox="1"/>
              <p:nvPr/>
            </p:nvSpPr>
            <p:spPr>
              <a:xfrm>
                <a:off x="933450" y="1771650"/>
                <a:ext cx="5172075" cy="3510320"/>
              </a:xfrm>
              <a:prstGeom prst="rect">
                <a:avLst/>
              </a:prstGeom>
              <a:noFill/>
            </p:spPr>
            <p:txBody>
              <a:bodyPr wrap="square" rtlCol="0">
                <a:spAutoFit/>
              </a:bodyPr>
              <a:lstStyle/>
              <a:p>
                <a:pPr marL="0" marR="0" algn="just">
                  <a:lnSpc>
                    <a:spcPct val="125000"/>
                  </a:lnSpc>
                  <a:spcBef>
                    <a:spcPts val="0"/>
                  </a:spcBef>
                  <a:spcAft>
                    <a:spcPts val="0"/>
                  </a:spcAft>
                </a:pPr>
                <a:r>
                  <a:rPr lang="en-US" sz="2800" b="1" dirty="0">
                    <a:solidFill>
                      <a:srgbClr val="FF0000"/>
                    </a:solidFill>
                    <a:effectLst/>
                    <a:latin typeface="Cambria" panose="02040503050406030204" pitchFamily="18" charset="0"/>
                    <a:ea typeface="Cambria" panose="02040503050406030204" pitchFamily="18" charset="0"/>
                  </a:rPr>
                  <a:t> </a:t>
                </a:r>
              </a:p>
              <a:p>
                <a:pPr marL="0" marR="0" algn="ctr">
                  <a:lnSpc>
                    <a:spcPct val="125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just">
                  <a:lnSpc>
                    <a:spcPct val="125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lượt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khách</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tham</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quan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tuần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này</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en-US" sz="2800" b="1" dirty="0">
                    <a:solidFill>
                      <a:srgbClr val="FF0000"/>
                    </a:solidFill>
                    <a:effectLst/>
                    <a:latin typeface="Cambria" panose="02040503050406030204" pitchFamily="18" charset="0"/>
                    <a:ea typeface="Cambria" panose="02040503050406030204" pitchFamily="18" charset="0"/>
                  </a:rPr>
                  <a:t>489 x </a:t>
                </a:r>
                <a14:m>
                  <m:oMath xmlns:m="http://schemas.openxmlformats.org/officeDocument/2006/math">
                    <m:f>
                      <m:fPr>
                        <m:ctrlPr>
                          <a:rPr lang="en-US" sz="2800" b="1" i="1" smtClean="0">
                            <a:solidFill>
                              <a:srgbClr val="FF0000"/>
                            </a:solidFill>
                            <a:effectLst/>
                            <a:latin typeface="Cambria Math" panose="02040503050406030204" pitchFamily="18" charset="0"/>
                            <a:ea typeface="Calibri" panose="020F0502020204030204" pitchFamily="34" charset="0"/>
                          </a:rPr>
                        </m:ctrlPr>
                      </m:fPr>
                      <m:num>
                        <m:r>
                          <a:rPr lang="en-US" sz="2800" b="1" i="1" smtClean="0">
                            <a:solidFill>
                              <a:srgbClr val="FF0000"/>
                            </a:solidFill>
                            <a:effectLst/>
                            <a:latin typeface="Cambria Math" panose="02040503050406030204" pitchFamily="18" charset="0"/>
                            <a:ea typeface="Calibri" panose="020F0502020204030204" pitchFamily="34" charset="0"/>
                          </a:rPr>
                          <m:t>𝟐</m:t>
                        </m:r>
                      </m:num>
                      <m:den>
                        <m:r>
                          <a:rPr lang="en-US" sz="2800" b="1" i="1" smtClean="0">
                            <a:solidFill>
                              <a:srgbClr val="FF0000"/>
                            </a:solidFill>
                            <a:effectLst/>
                            <a:latin typeface="Cambria Math" panose="02040503050406030204" pitchFamily="18" charset="0"/>
                            <a:ea typeface="Calibri" panose="020F0502020204030204" pitchFamily="34" charset="0"/>
                          </a:rPr>
                          <m:t>𝟑</m:t>
                        </m:r>
                      </m:den>
                    </m:f>
                    <m:r>
                      <a:rPr lang="en-US" sz="2800" b="1" i="1" smtClean="0">
                        <a:solidFill>
                          <a:srgbClr val="FF0000"/>
                        </a:solidFill>
                        <a:effectLst/>
                        <a:latin typeface="Cambria Math" panose="02040503050406030204" pitchFamily="18" charset="0"/>
                        <a:ea typeface="Calibri" panose="020F0502020204030204" pitchFamily="34" charset="0"/>
                      </a:rPr>
                      <m:t> </m:t>
                    </m:r>
                  </m:oMath>
                </a14:m>
                <a:r>
                  <a:rPr lang="en-US" sz="2800" b="1" dirty="0">
                    <a:solidFill>
                      <a:srgbClr val="FF0000"/>
                    </a:solidFill>
                    <a:effectLst/>
                    <a:latin typeface="Cambria" panose="02040503050406030204" pitchFamily="18" charset="0"/>
                    <a:ea typeface="Cambria" panose="02040503050406030204" pitchFamily="18" charset="0"/>
                  </a:rPr>
                  <a:t>= 326 ( </a:t>
                </a:r>
                <a:r>
                  <a:rPr lang="en-US" sz="2800" b="1" dirty="0" err="1">
                    <a:solidFill>
                      <a:srgbClr val="FF0000"/>
                    </a:solidFill>
                    <a:effectLst/>
                    <a:latin typeface="Cambria" panose="02040503050406030204" pitchFamily="18" charset="0"/>
                    <a:ea typeface="Cambria" panose="02040503050406030204" pitchFamily="18" charset="0"/>
                  </a:rPr>
                  <a:t>khách</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25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Đáp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326 </a:t>
                </a:r>
                <a:r>
                  <a:rPr lang="en-US" sz="2800" b="1" dirty="0" err="1">
                    <a:solidFill>
                      <a:srgbClr val="FF0000"/>
                    </a:solidFill>
                    <a:effectLst/>
                    <a:latin typeface="Cambria" panose="02040503050406030204" pitchFamily="18" charset="0"/>
                    <a:ea typeface="Cambria" panose="02040503050406030204" pitchFamily="18" charset="0"/>
                  </a:rPr>
                  <a:t>khách</a:t>
                </a:r>
                <a:endParaRPr lang="en-US" sz="2800" b="1" dirty="0">
                  <a:solidFill>
                    <a:srgbClr val="FF0000"/>
                  </a:solidFill>
                  <a:effectLst/>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C1062227-A6AA-052A-E7C4-6F61B8CE6439}"/>
                  </a:ext>
                </a:extLst>
              </p:cNvPr>
              <p:cNvSpPr txBox="1">
                <a:spLocks noRot="1" noChangeAspect="1" noMove="1" noResize="1" noEditPoints="1" noAdjustHandles="1" noChangeArrowheads="1" noChangeShapeType="1" noTextEdit="1"/>
              </p:cNvSpPr>
              <p:nvPr/>
            </p:nvSpPr>
            <p:spPr>
              <a:xfrm>
                <a:off x="933450" y="1771650"/>
                <a:ext cx="5172075" cy="3510320"/>
              </a:xfrm>
              <a:prstGeom prst="rect">
                <a:avLst/>
              </a:prstGeom>
              <a:blipFill>
                <a:blip r:embed="rId4"/>
                <a:stretch>
                  <a:fillRect l="-2356" r="-2356" b="-4000"/>
                </a:stretch>
              </a:blipFill>
            </p:spPr>
            <p:txBody>
              <a:bodyPr/>
              <a:lstStyle/>
              <a:p>
                <a:r>
                  <a:rPr lang="en-US">
                    <a:noFill/>
                  </a:rPr>
                  <a:t> </a:t>
                </a:r>
              </a:p>
            </p:txBody>
          </p:sp>
        </mc:Fallback>
      </mc:AlternateContent>
    </p:spTree>
    <p:extLst>
      <p:ext uri="{BB962C8B-B14F-4D97-AF65-F5344CB8AC3E}">
        <p14:creationId xmlns:p14="http://schemas.microsoft.com/office/powerpoint/2010/main" val="403280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1078981"/>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57175" y="171450"/>
            <a:ext cx="11439525" cy="2381249"/>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295276" y="276225"/>
                <a:ext cx="11420474" cy="2103140"/>
              </a:xfrm>
              <a:prstGeom prst="rect">
                <a:avLst/>
              </a:prstGeom>
              <a:noFill/>
            </p:spPr>
            <p:txBody>
              <a:bodyPr wrap="square" rtlCol="0">
                <a:spAutoFit/>
              </a:bodyPr>
              <a:lstStyle/>
              <a:p>
                <a:r>
                  <a:rPr lang="en-US" sz="2400" dirty="0">
                    <a:solidFill>
                      <a:srgbClr val="002060"/>
                    </a:solidFill>
                    <a:latin typeface="Cambria" panose="02040503050406030204" pitchFamily="18" charset="0"/>
                    <a:ea typeface="Cambria" panose="02040503050406030204" pitchFamily="18" charset="0"/>
                  </a:rPr>
                  <a:t>8. </a:t>
                </a:r>
                <a:r>
                  <a:rPr lang="vi-VN" sz="2400" dirty="0">
                    <a:solidFill>
                      <a:srgbClr val="002060"/>
                    </a:solidFill>
                    <a:latin typeface="Cambria" panose="02040503050406030204" pitchFamily="18" charset="0"/>
                    <a:ea typeface="Cambria" panose="02040503050406030204" pitchFamily="18" charset="0"/>
                  </a:rPr>
                  <a:t>Mẹ đi siêu thị mua một số thực phẩm. Trong đó, mẹ mua hoa quả hết 350 000 đồng và một số thực phẩm khác hết số tiền bằng </a:t>
                </a:r>
                <a:r>
                  <a:rPr lang="en-US" sz="2400" b="1" dirty="0">
                    <a:solidFill>
                      <a:srgbClr val="002060"/>
                    </a:solidFill>
                    <a:effectLst/>
                    <a:ea typeface="Calibri" panose="020F0502020204030204" pitchFamily="34" charset="0"/>
                  </a:rPr>
                  <a:t> </a:t>
                </a:r>
                <a14:m>
                  <m:oMath xmlns:m="http://schemas.openxmlformats.org/officeDocument/2006/math">
                    <m:f>
                      <m:fPr>
                        <m:ctrlPr>
                          <a:rPr lang="en-US" sz="2400" b="1" i="1" smtClean="0">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𝟐</m:t>
                        </m:r>
                      </m:num>
                      <m:den>
                        <m:r>
                          <a:rPr lang="en-US" sz="2400" b="1" i="1" smtClean="0">
                            <a:solidFill>
                              <a:srgbClr val="002060"/>
                            </a:solidFill>
                            <a:effectLst/>
                            <a:latin typeface="Cambria Math" panose="02040503050406030204" pitchFamily="18" charset="0"/>
                            <a:ea typeface="Calibri" panose="020F0502020204030204" pitchFamily="34" charset="0"/>
                          </a:rPr>
                          <m:t>𝟓</m:t>
                        </m:r>
                      </m:den>
                    </m:f>
                    <m:r>
                      <a:rPr lang="en-US" sz="2400" b="1" i="1" smtClean="0">
                        <a:solidFill>
                          <a:srgbClr val="002060"/>
                        </a:solidFill>
                        <a:effectLst/>
                        <a:latin typeface="Cambria Math" panose="02040503050406030204" pitchFamily="18" charset="0"/>
                        <a:ea typeface="Calibri" panose="020F0502020204030204" pitchFamily="34" charset="0"/>
                      </a:rPr>
                      <m:t> </m:t>
                    </m:r>
                  </m:oMath>
                </a14:m>
                <a:r>
                  <a:rPr lang="vi-VN" sz="2400" dirty="0">
                    <a:solidFill>
                      <a:srgbClr val="002060"/>
                    </a:solidFill>
                    <a:latin typeface="Cambria" panose="02040503050406030204" pitchFamily="18" charset="0"/>
                    <a:ea typeface="Cambria" panose="02040503050406030204" pitchFamily="18" charset="0"/>
                  </a:rPr>
                  <a:t> số tiền mua hoa quả. Mẹ đưa cho nhân viên bán hàng 500 000 đồng và được trả lại 10 000 đồng. Hỏi:</a:t>
                </a:r>
              </a:p>
              <a:p>
                <a:r>
                  <a:rPr lang="vi-VN" sz="2400" dirty="0">
                    <a:solidFill>
                      <a:srgbClr val="002060"/>
                    </a:solidFill>
                    <a:latin typeface="Cambria" panose="02040503050406030204" pitchFamily="18" charset="0"/>
                    <a:ea typeface="Cambria" panose="02040503050406030204" pitchFamily="18" charset="0"/>
                  </a:rPr>
                  <a:t>a) Mẹ mua một số thực phẩm khác hết bao nhiêu tiền?</a:t>
                </a:r>
              </a:p>
              <a:p>
                <a:r>
                  <a:rPr lang="vi-VN" sz="2400" dirty="0">
                    <a:solidFill>
                      <a:srgbClr val="002060"/>
                    </a:solidFill>
                    <a:latin typeface="Cambria" panose="02040503050406030204" pitchFamily="18" charset="0"/>
                    <a:ea typeface="Cambria" panose="02040503050406030204" pitchFamily="18" charset="0"/>
                  </a:rPr>
                  <a:t>b) Theo em, nhân viên bán hàng có trả lại nhầm tiền không?</a:t>
                </a: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295276" y="276225"/>
                <a:ext cx="11420474" cy="2103140"/>
              </a:xfrm>
              <a:prstGeom prst="rect">
                <a:avLst/>
              </a:prstGeom>
              <a:blipFill>
                <a:blip r:embed="rId2"/>
                <a:stretch>
                  <a:fillRect l="-800" t="-2319" b="-5507"/>
                </a:stretch>
              </a:blipFill>
            </p:spPr>
            <p:txBody>
              <a:bodyPr/>
              <a:lstStyle/>
              <a:p>
                <a:r>
                  <a:rPr lang="en-US">
                    <a:noFill/>
                  </a:rPr>
                  <a:t> </a:t>
                </a:r>
              </a:p>
            </p:txBody>
          </p:sp>
        </mc:Fallback>
      </mc:AlternateContent>
      <p:pic>
        <p:nvPicPr>
          <p:cNvPr id="1026" name="Picture 2" descr="Tình huống thường gặp khi đi siêu thị">
            <a:extLst>
              <a:ext uri="{FF2B5EF4-FFF2-40B4-BE49-F238E27FC236}">
                <a16:creationId xmlns:a16="http://schemas.microsoft.com/office/drawing/2014/main" id="{E79EB0BF-2A77-207A-2BE9-DF8E99FDB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49" y="2847975"/>
            <a:ext cx="5206128" cy="32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600075"/>
            <a:ext cx="10678810" cy="5886490"/>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A682A9-BA49-21C6-7B4C-A405C0A337C2}"/>
                  </a:ext>
                </a:extLst>
              </p:cNvPr>
              <p:cNvSpPr txBox="1"/>
              <p:nvPr/>
            </p:nvSpPr>
            <p:spPr>
              <a:xfrm>
                <a:off x="990600" y="798264"/>
                <a:ext cx="9906000" cy="4373890"/>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pl-PL"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Bài giải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a)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phẩm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khác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350 000 ×</a:t>
                </a:r>
                <a:r>
                  <a:rPr lang="en-US" sz="3200" b="1" dirty="0">
                    <a:solidFill>
                      <a:srgbClr val="FF0000"/>
                    </a:solidFill>
                    <a:effectLst/>
                    <a:ea typeface="Calibri" panose="020F0502020204030204" pitchFamily="34" charset="0"/>
                  </a:rPr>
                  <a:t> </a:t>
                </a:r>
                <a14:m>
                  <m:oMath xmlns:m="http://schemas.openxmlformats.org/officeDocument/2006/math">
                    <m:f>
                      <m:fPr>
                        <m:ctrlPr>
                          <a:rPr lang="en-US" sz="3200" b="1" i="1" smtClean="0">
                            <a:solidFill>
                              <a:srgbClr val="FF0000"/>
                            </a:solidFill>
                            <a:effectLst/>
                            <a:latin typeface="Cambria Math" panose="02040503050406030204" pitchFamily="18" charset="0"/>
                            <a:ea typeface="Calibri" panose="020F0502020204030204" pitchFamily="34" charset="0"/>
                          </a:rPr>
                        </m:ctrlPr>
                      </m:fPr>
                      <m:num>
                        <m:r>
                          <a:rPr lang="en-US" sz="3200" b="1" i="1" smtClean="0">
                            <a:solidFill>
                              <a:srgbClr val="FF0000"/>
                            </a:solidFill>
                            <a:effectLst/>
                            <a:latin typeface="Cambria Math" panose="02040503050406030204" pitchFamily="18" charset="0"/>
                            <a:ea typeface="Calibri" panose="020F0502020204030204" pitchFamily="34" charset="0"/>
                          </a:rPr>
                          <m:t>𝟐</m:t>
                        </m:r>
                      </m:num>
                      <m:den>
                        <m:r>
                          <a:rPr lang="en-US" sz="3200" b="1" i="1" smtClean="0">
                            <a:solidFill>
                              <a:srgbClr val="FF0000"/>
                            </a:solidFill>
                            <a:effectLst/>
                            <a:latin typeface="Cambria Math" panose="02040503050406030204" pitchFamily="18" charset="0"/>
                            <a:ea typeface="Calibri" panose="020F0502020204030204" pitchFamily="34" charset="0"/>
                          </a:rPr>
                          <m:t>𝟓</m:t>
                        </m:r>
                      </m:den>
                    </m:f>
                    <m:r>
                      <a:rPr lang="en-US" sz="3200" b="1" i="1" smtClean="0">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latin typeface="Cambria" panose="02040503050406030204" pitchFamily="18" charset="0"/>
                    <a:ea typeface="Cambria" panose="02040503050406030204" pitchFamily="18" charset="0"/>
                  </a:rPr>
                  <a:t>= 140 000(</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b)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350 000 + 140 000 = 490 000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hàng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lại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500 000 – 490 000 = 10 000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Vậy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hàng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lại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nhầm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a:t>
                </a:r>
              </a:p>
            </p:txBody>
          </p:sp>
        </mc:Choice>
        <mc:Fallback xmlns="">
          <p:sp>
            <p:nvSpPr>
              <p:cNvPr id="8" name="TextBox 7">
                <a:extLst>
                  <a:ext uri="{FF2B5EF4-FFF2-40B4-BE49-F238E27FC236}">
                    <a16:creationId xmlns:a16="http://schemas.microsoft.com/office/drawing/2014/main" id="{95A682A9-BA49-21C6-7B4C-A405C0A337C2}"/>
                  </a:ext>
                </a:extLst>
              </p:cNvPr>
              <p:cNvSpPr txBox="1">
                <a:spLocks noRot="1" noChangeAspect="1" noMove="1" noResize="1" noEditPoints="1" noAdjustHandles="1" noChangeArrowheads="1" noChangeShapeType="1" noTextEdit="1"/>
              </p:cNvSpPr>
              <p:nvPr/>
            </p:nvSpPr>
            <p:spPr>
              <a:xfrm>
                <a:off x="990600" y="798264"/>
                <a:ext cx="9906000" cy="4373890"/>
              </a:xfrm>
              <a:prstGeom prst="rect">
                <a:avLst/>
              </a:prstGeom>
              <a:blipFill>
                <a:blip r:embed="rId2"/>
                <a:stretch>
                  <a:fillRect t="-418" b="-3626"/>
                </a:stretch>
              </a:blipFill>
            </p:spPr>
            <p:txBody>
              <a:bodyPr/>
              <a:lstStyle/>
              <a:p>
                <a:r>
                  <a:rPr lang="en-US">
                    <a:noFill/>
                  </a:rPr>
                  <a:t> </a:t>
                </a:r>
              </a:p>
            </p:txBody>
          </p:sp>
        </mc:Fallback>
      </mc:AlternateContent>
    </p:spTree>
    <p:extLst>
      <p:ext uri="{BB962C8B-B14F-4D97-AF65-F5344CB8AC3E}">
        <p14:creationId xmlns:p14="http://schemas.microsoft.com/office/powerpoint/2010/main" val="1608755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900287" y="1194812"/>
            <a:ext cx="10678810" cy="4766427"/>
            <a:chOff x="0" y="0"/>
            <a:chExt cx="4218789" cy="1883033"/>
          </a:xfrm>
        </p:grpSpPr>
        <p:sp>
          <p:nvSpPr>
            <p:cNvPr id="3" name="Freeform 3"/>
            <p:cNvSpPr/>
            <p:nvPr/>
          </p:nvSpPr>
          <p:spPr>
            <a:xfrm>
              <a:off x="0" y="0"/>
              <a:ext cx="4218789" cy="1883033"/>
            </a:xfrm>
            <a:custGeom>
              <a:avLst/>
              <a:gdLst/>
              <a:ahLst/>
              <a:cxnLst/>
              <a:rect l="l" t="t" r="r" b="b"/>
              <a:pathLst>
                <a:path w="4218789" h="1883033">
                  <a:moveTo>
                    <a:pt x="24649" y="0"/>
                  </a:moveTo>
                  <a:lnTo>
                    <a:pt x="4194140" y="0"/>
                  </a:lnTo>
                  <a:cubicBezTo>
                    <a:pt x="4200677" y="0"/>
                    <a:pt x="4206947" y="2597"/>
                    <a:pt x="4211569" y="7220"/>
                  </a:cubicBezTo>
                  <a:cubicBezTo>
                    <a:pt x="4216192" y="11842"/>
                    <a:pt x="4218789" y="18112"/>
                    <a:pt x="4218789" y="24649"/>
                  </a:cubicBezTo>
                  <a:lnTo>
                    <a:pt x="4218789" y="1858384"/>
                  </a:lnTo>
                  <a:cubicBezTo>
                    <a:pt x="4218789" y="1864921"/>
                    <a:pt x="4216192" y="1871191"/>
                    <a:pt x="4211569" y="1875813"/>
                  </a:cubicBezTo>
                  <a:cubicBezTo>
                    <a:pt x="4206947" y="1880436"/>
                    <a:pt x="4200677" y="1883033"/>
                    <a:pt x="4194140" y="1883033"/>
                  </a:cubicBezTo>
                  <a:lnTo>
                    <a:pt x="24649" y="1883033"/>
                  </a:lnTo>
                  <a:cubicBezTo>
                    <a:pt x="18112" y="1883033"/>
                    <a:pt x="11842" y="1880436"/>
                    <a:pt x="7220" y="1875813"/>
                  </a:cubicBezTo>
                  <a:cubicBezTo>
                    <a:pt x="2597" y="1871191"/>
                    <a:pt x="0" y="1864921"/>
                    <a:pt x="0" y="1858384"/>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1883033"/>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20" name="Freeform 20"/>
          <p:cNvSpPr/>
          <p:nvPr/>
        </p:nvSpPr>
        <p:spPr>
          <a:xfrm rot="285056">
            <a:off x="1272285" y="5238582"/>
            <a:ext cx="539951" cy="533079"/>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22" name="Freeform 22"/>
          <p:cNvSpPr/>
          <p:nvPr/>
        </p:nvSpPr>
        <p:spPr>
          <a:xfrm rot="-220323">
            <a:off x="4386401" y="591991"/>
            <a:ext cx="2001868" cy="1769151"/>
          </a:xfrm>
          <a:custGeom>
            <a:avLst/>
            <a:gdLst/>
            <a:ahLst/>
            <a:cxnLst/>
            <a:rect l="l" t="t" r="r" b="b"/>
            <a:pathLst>
              <a:path w="3002802" h="2653726">
                <a:moveTo>
                  <a:pt x="0" y="0"/>
                </a:moveTo>
                <a:lnTo>
                  <a:pt x="3002802" y="0"/>
                </a:lnTo>
                <a:lnTo>
                  <a:pt x="3002802" y="2653726"/>
                </a:lnTo>
                <a:lnTo>
                  <a:pt x="0" y="26537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23"/>
          <p:cNvSpPr/>
          <p:nvPr/>
        </p:nvSpPr>
        <p:spPr>
          <a:xfrm>
            <a:off x="7731959" y="338960"/>
            <a:ext cx="1703131" cy="2132245"/>
          </a:xfrm>
          <a:custGeom>
            <a:avLst/>
            <a:gdLst/>
            <a:ahLst/>
            <a:cxnLst/>
            <a:rect l="l" t="t" r="r" b="b"/>
            <a:pathLst>
              <a:path w="2554696" h="3198368">
                <a:moveTo>
                  <a:pt x="0" y="0"/>
                </a:moveTo>
                <a:lnTo>
                  <a:pt x="2554696" y="0"/>
                </a:lnTo>
                <a:lnTo>
                  <a:pt x="2554696" y="3198368"/>
                </a:lnTo>
                <a:lnTo>
                  <a:pt x="0" y="31983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5" name="Freeform 45"/>
          <p:cNvSpPr/>
          <p:nvPr/>
        </p:nvSpPr>
        <p:spPr>
          <a:xfrm rot="-5894438">
            <a:off x="-798183" y="1430852"/>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6" name="Freeform 46"/>
          <p:cNvSpPr/>
          <p:nvPr/>
        </p:nvSpPr>
        <p:spPr>
          <a:xfrm rot="-3802077">
            <a:off x="10780914" y="4947219"/>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7" name="Freeform 47"/>
          <p:cNvSpPr/>
          <p:nvPr/>
        </p:nvSpPr>
        <p:spPr>
          <a:xfrm>
            <a:off x="10689088" y="2671082"/>
            <a:ext cx="2259780" cy="1488885"/>
          </a:xfrm>
          <a:custGeom>
            <a:avLst/>
            <a:gdLst/>
            <a:ahLst/>
            <a:cxnLst/>
            <a:rect l="l" t="t" r="r" b="b"/>
            <a:pathLst>
              <a:path w="3389670" h="2233327">
                <a:moveTo>
                  <a:pt x="0" y="0"/>
                </a:moveTo>
                <a:lnTo>
                  <a:pt x="3389669" y="0"/>
                </a:lnTo>
                <a:lnTo>
                  <a:pt x="3389669" y="2233327"/>
                </a:lnTo>
                <a:lnTo>
                  <a:pt x="0" y="22333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48" name="Freeform 48"/>
          <p:cNvSpPr/>
          <p:nvPr/>
        </p:nvSpPr>
        <p:spPr>
          <a:xfrm>
            <a:off x="2925161" y="5631309"/>
            <a:ext cx="998599" cy="855164"/>
          </a:xfrm>
          <a:custGeom>
            <a:avLst/>
            <a:gdLst/>
            <a:ahLst/>
            <a:cxnLst/>
            <a:rect l="l" t="t" r="r" b="b"/>
            <a:pathLst>
              <a:path w="1497899" h="1282746">
                <a:moveTo>
                  <a:pt x="0" y="0"/>
                </a:moveTo>
                <a:lnTo>
                  <a:pt x="1497899" y="0"/>
                </a:lnTo>
                <a:lnTo>
                  <a:pt x="1497899" y="1282746"/>
                </a:lnTo>
                <a:lnTo>
                  <a:pt x="0" y="1282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pic>
        <p:nvPicPr>
          <p:cNvPr id="51" name="Picture 50">
            <a:extLst>
              <a:ext uri="{FF2B5EF4-FFF2-40B4-BE49-F238E27FC236}">
                <a16:creationId xmlns:a16="http://schemas.microsoft.com/office/drawing/2014/main" id="{D5A5139A-5820-99C8-1367-6D97CC1C9DDD}"/>
              </a:ext>
            </a:extLst>
          </p:cNvPr>
          <p:cNvPicPr>
            <a:picLocks noChangeAspect="1"/>
          </p:cNvPicPr>
          <p:nvPr/>
        </p:nvPicPr>
        <p:blipFill>
          <a:blip r:embed="rId14"/>
          <a:stretch>
            <a:fillRect/>
          </a:stretch>
        </p:blipFill>
        <p:spPr>
          <a:xfrm>
            <a:off x="675593" y="1476567"/>
            <a:ext cx="11128197" cy="48975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468</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#9Slide03 AmpleSoft Bold</vt:lpstr>
      <vt:lpstr>Arial</vt:lpstr>
      <vt:lpstr>Calibri</vt:lpstr>
      <vt:lpstr>Cambria</vt:lpstr>
      <vt:lpstr>Cambria Math</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14</cp:revision>
  <dcterms:created xsi:type="dcterms:W3CDTF">2024-03-17T06:53:01Z</dcterms:created>
  <dcterms:modified xsi:type="dcterms:W3CDTF">2024-04-16T00:55:53Z</dcterms:modified>
</cp:coreProperties>
</file>