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67" r:id="rId4"/>
    <p:sldId id="257" r:id="rId5"/>
    <p:sldId id="268" r:id="rId6"/>
    <p:sldId id="260" r:id="rId7"/>
    <p:sldId id="269" r:id="rId8"/>
    <p:sldId id="262" r:id="rId9"/>
    <p:sldId id="264" r:id="rId10"/>
    <p:sldId id="272" r:id="rId11"/>
    <p:sldId id="274" r:id="rId12"/>
  </p:sldIdLst>
  <p:sldSz cx="12161838" cy="6858000"/>
  <p:notesSz cx="6858000" cy="9144000"/>
  <p:embeddedFontLst>
    <p:embeddedFont>
      <p:font typeface="#9Slide03 Arima Madurai Black" panose="00000A00000000000000" pitchFamily="2" charset="0"/>
      <p:bold r:id="rId14"/>
    </p:embeddedFont>
    <p:embeddedFont>
      <p:font typeface="#9Slide03 BoosterNextFYBlack" panose="02000A03000000020004" pitchFamily="2" charset="0"/>
      <p:regular r:id="rId15"/>
    </p:embeddedFont>
    <p:embeddedFont>
      <p:font typeface="#9Slide03 FS Neusa Regular" panose="00000500000000000000" pitchFamily="2" charset="0"/>
      <p:regular r:id="rId16"/>
    </p:embeddedFont>
    <p:embeddedFont>
      <p:font typeface="#9Slide07 IcielPony" panose="02000000000000000000" pitchFamily="2" charset="0"/>
      <p:regular r:id="rId17"/>
    </p:embeddedFont>
    <p:embeddedFont>
      <p:font typeface="#9Slide07 Itim" panose="00000500000000000000" pitchFamily="2" charset="-34"/>
      <p:regular r:id="rId18"/>
    </p:embeddedFont>
    <p:embeddedFont>
      <p:font typeface="#9Slide07 SVNPosterizer KG Inli" panose="02000503000000020003" pitchFamily="2" charset="0"/>
      <p:regular r:id="rId19"/>
    </p:embeddedFont>
    <p:embeddedFont>
      <p:font typeface="Britannic Bold" panose="020B0903060703020204" pitchFamily="3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2043F8-801B-4E90-999E-1657675A144E}">
          <p14:sldIdLst>
            <p14:sldId id="256"/>
            <p14:sldId id="270"/>
          </p14:sldIdLst>
        </p14:section>
        <p14:section name="Bài 1" id="{4513C2A7-1C8B-4771-9E01-23F12A23A3D8}">
          <p14:sldIdLst>
            <p14:sldId id="267"/>
            <p14:sldId id="257"/>
          </p14:sldIdLst>
        </p14:section>
        <p14:section name="Bài 2" id="{82907D74-67E9-4B91-99AF-697D210CC663}">
          <p14:sldIdLst>
            <p14:sldId id="268"/>
            <p14:sldId id="260"/>
          </p14:sldIdLst>
        </p14:section>
        <p14:section name="Bài 3" id="{3C677EB8-5DC3-46BA-8DB9-FDEE27D91A27}">
          <p14:sldIdLst>
            <p14:sldId id="269"/>
            <p14:sldId id="262"/>
          </p14:sldIdLst>
        </p14:section>
        <p14:section name="Bài 4" id="{5CCD9C0E-2F41-4BBA-9A15-F29F9938FA31}">
          <p14:sldIdLst>
            <p14:sldId id="264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D6E"/>
    <a:srgbClr val="FFE89F"/>
    <a:srgbClr val="FF7C80"/>
    <a:srgbClr val="E3CD29"/>
    <a:srgbClr val="9A0000"/>
    <a:srgbClr val="AC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1" autoAdjust="0"/>
    <p:restoredTop sz="94660"/>
  </p:normalViewPr>
  <p:slideViewPr>
    <p:cSldViewPr showGuides="1">
      <p:cViewPr varScale="1">
        <p:scale>
          <a:sx n="62" d="100"/>
          <a:sy n="62" d="100"/>
        </p:scale>
        <p:origin x="776" y="28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4E237-F9A0-4559-87D9-9A78C75AFDF4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66421-8304-4B7A-A8C6-7D61E28C4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8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-&gt;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6421-8304-4B7A-A8C6-7D61E28C45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1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-&gt;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6421-8304-4B7A-A8C6-7D61E28C45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6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6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2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9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0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5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1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9CB3B-8787-432B-AA39-CBA38F825686}" type="datetimeFigureOut">
              <a:rPr lang="en-US" smtClean="0"/>
              <a:t>21-Apr-23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BC12B-78F5-4B34-8C69-ECE13F132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audio" Target="../media/audio2.wav"/><Relationship Id="rId4" Type="http://schemas.openxmlformats.org/officeDocument/2006/relationships/image" Target="../media/image3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6.png"/><Relationship Id="rId26" Type="http://schemas.openxmlformats.org/officeDocument/2006/relationships/image" Target="../media/image7.png"/><Relationship Id="rId17" Type="http://schemas.openxmlformats.org/officeDocument/2006/relationships/image" Target="../media/image35.png"/><Relationship Id="rId25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.png"/><Relationship Id="rId23" Type="http://schemas.openxmlformats.org/officeDocument/2006/relationships/image" Target="../media/image40.png"/><Relationship Id="rId28" Type="http://schemas.openxmlformats.org/officeDocument/2006/relationships/image" Target="../media/image9.png"/><Relationship Id="rId19" Type="http://schemas.openxmlformats.org/officeDocument/2006/relationships/image" Target="../media/image37.png"/><Relationship Id="rId27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8.png"/><Relationship Id="rId34" Type="http://schemas.openxmlformats.org/officeDocument/2006/relationships/image" Target="../media/image15.png"/><Relationship Id="rId25" Type="http://schemas.openxmlformats.org/officeDocument/2006/relationships/image" Target="../media/image77.png"/><Relationship Id="rId3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6.png"/><Relationship Id="rId32" Type="http://schemas.openxmlformats.org/officeDocument/2006/relationships/image" Target="../media/image13.png"/><Relationship Id="rId28" Type="http://schemas.openxmlformats.org/officeDocument/2006/relationships/image" Target="../media/image80.png"/><Relationship Id="rId36" Type="http://schemas.openxmlformats.org/officeDocument/2006/relationships/image" Target="../media/image17.png"/><Relationship Id="rId31" Type="http://schemas.openxmlformats.org/officeDocument/2006/relationships/image" Target="../media/image12.png"/><Relationship Id="rId27" Type="http://schemas.openxmlformats.org/officeDocument/2006/relationships/image" Target="../media/image79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7.png"/><Relationship Id="rId21" Type="http://schemas.openxmlformats.org/officeDocument/2006/relationships/image" Target="../media/image110.png"/><Relationship Id="rId17" Type="http://schemas.openxmlformats.org/officeDocument/2006/relationships/image" Target="../media/image106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19" Type="http://schemas.openxmlformats.org/officeDocument/2006/relationships/image" Target="../media/image108.png"/><Relationship Id="rId22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Vector | Cartoon fastfood with self kiosk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1"/>
          <a:stretch/>
        </p:blipFill>
        <p:spPr bwMode="auto">
          <a:xfrm>
            <a:off x="0" y="0"/>
            <a:ext cx="12176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8779" y="609600"/>
            <a:ext cx="6033654" cy="3962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1213A-CDA2-4724-8343-7D27D0548D50}"/>
              </a:ext>
            </a:extLst>
          </p:cNvPr>
          <p:cNvSpPr txBox="1"/>
          <p:nvPr/>
        </p:nvSpPr>
        <p:spPr>
          <a:xfrm>
            <a:off x="4328319" y="2228991"/>
            <a:ext cx="357309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Luyện</a:t>
            </a:r>
            <a:r>
              <a:rPr lang="en-US" sz="6600" dirty="0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6600" dirty="0" err="1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tập</a:t>
            </a:r>
            <a:endParaRPr lang="en-US" sz="6600" dirty="0">
              <a:solidFill>
                <a:srgbClr val="E76EA3"/>
              </a:solidFill>
              <a:effectLst>
                <a:glow rad="139700">
                  <a:srgbClr val="E3CD29">
                    <a:alpha val="40000"/>
                  </a:srgbClr>
                </a:glow>
              </a:effectLst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8473A-80E7-431D-B332-652A3ED58596}"/>
              </a:ext>
            </a:extLst>
          </p:cNvPr>
          <p:cNvSpPr txBox="1"/>
          <p:nvPr/>
        </p:nvSpPr>
        <p:spPr>
          <a:xfrm>
            <a:off x="5248644" y="1530035"/>
            <a:ext cx="1594283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249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247567-C3DC-40E2-B61F-57BC80699FF1}"/>
              </a:ext>
            </a:extLst>
          </p:cNvPr>
          <p:cNvGrpSpPr/>
          <p:nvPr/>
        </p:nvGrpSpPr>
        <p:grpSpPr>
          <a:xfrm>
            <a:off x="1966119" y="381000"/>
            <a:ext cx="8174105" cy="1077190"/>
            <a:chOff x="2466147" y="457200"/>
            <a:chExt cx="8174105" cy="8312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B9EB54-A0AA-4EA3-ADF3-32B244665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147" y="457200"/>
              <a:ext cx="8174105" cy="8312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8729C0-46C5-4E3F-A213-5CE953F5FC41}"/>
                </a:ext>
              </a:extLst>
            </p:cNvPr>
            <p:cNvSpPr txBox="1"/>
            <p:nvPr/>
          </p:nvSpPr>
          <p:spPr>
            <a:xfrm>
              <a:off x="2886183" y="574807"/>
              <a:ext cx="7296869" cy="5225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Sau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bài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học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này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,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các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bạn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đã</a:t>
              </a:r>
              <a:r>
                <a:rPr lang="en-US" sz="44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:</a:t>
              </a:r>
            </a:p>
          </p:txBody>
        </p:sp>
      </p:grp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9B3C070F-1197-4E8D-B880-81AC26C36C6C}"/>
              </a:ext>
            </a:extLst>
          </p:cNvPr>
          <p:cNvSpPr/>
          <p:nvPr/>
        </p:nvSpPr>
        <p:spPr>
          <a:xfrm>
            <a:off x="990600" y="1593264"/>
            <a:ext cx="10287000" cy="488373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96C19-8A2F-4E68-A266-5AB9ECAF8E22}"/>
              </a:ext>
            </a:extLst>
          </p:cNvPr>
          <p:cNvSpPr txBox="1"/>
          <p:nvPr/>
        </p:nvSpPr>
        <p:spPr>
          <a:xfrm>
            <a:off x="1813719" y="2358732"/>
            <a:ext cx="9061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Nhớ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kĩ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năng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hành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3378867"/>
            <a:ext cx="9296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quả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dưới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dạng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   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4953000"/>
            <a:ext cx="946388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hiện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tìm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tỷ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phần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trăm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của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hai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2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ree Vector | Cartoon fastfood with self kiosk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21"/>
          <a:stretch/>
        </p:blipFill>
        <p:spPr bwMode="auto">
          <a:xfrm>
            <a:off x="0" y="0"/>
            <a:ext cx="121769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5547E7-DD94-4DE6-8645-532EDF42C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919" y="609600"/>
            <a:ext cx="7391400" cy="434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C1213A-CDA2-4724-8343-7D27D0548D50}"/>
              </a:ext>
            </a:extLst>
          </p:cNvPr>
          <p:cNvSpPr txBox="1"/>
          <p:nvPr/>
        </p:nvSpPr>
        <p:spPr>
          <a:xfrm>
            <a:off x="4561272" y="1172707"/>
            <a:ext cx="303929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600" dirty="0">
                <a:solidFill>
                  <a:srgbClr val="E76EA3"/>
                </a:solidFill>
                <a:effectLst>
                  <a:glow rad="139700">
                    <a:srgbClr val="E3CD29">
                      <a:alpha val="40000"/>
                    </a:srgbClr>
                  </a:glow>
                </a:effectLst>
                <a:latin typeface="#9Slide07 Itim" panose="00000500000000000000" pitchFamily="2" charset="-34"/>
                <a:cs typeface="#9Slide07 Itim" panose="00000500000000000000" pitchFamily="2" charset="-34"/>
              </a:rPr>
              <a:t>DẶN DÒ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38473A-80E7-431D-B332-652A3ED58596}"/>
              </a:ext>
            </a:extLst>
          </p:cNvPr>
          <p:cNvSpPr txBox="1"/>
          <p:nvPr/>
        </p:nvSpPr>
        <p:spPr>
          <a:xfrm>
            <a:off x="2849579" y="2340770"/>
            <a:ext cx="6234079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685800" indent="-685800">
              <a:buFontTx/>
              <a:buChar char="-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Chữa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sai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  <a:p>
            <a:pPr marL="685800" indent="-685800">
              <a:buFontTx/>
              <a:buChar char="-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Chuẩn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bị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sau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: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Luyện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tập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1032" name="Picture 8" descr="Premium Vector | Smiling and happy female chef and male chef. woman chef  and male chef is cooking. hand drawn illustration. | Cute bakery, Cartoon  chef, Boy and girl carto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704" b="81574" l="12500" r="4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1" t="27758" r="51097" b="15835"/>
          <a:stretch/>
        </p:blipFill>
        <p:spPr bwMode="auto">
          <a:xfrm>
            <a:off x="8283852" y="1545802"/>
            <a:ext cx="3528096" cy="551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Smiling and happy female chef and male chef. woman chef  and male chef is cooking. hand drawn illustration. | Cute bakery, Cartoon  chef, Boy and girl carto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815" b="81481" l="47000" r="94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96" t="21062" r="4167" b="15891"/>
          <a:stretch/>
        </p:blipFill>
        <p:spPr bwMode="auto">
          <a:xfrm>
            <a:off x="-58860" y="1325107"/>
            <a:ext cx="4127950" cy="568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F247567-C3DC-40E2-B61F-57BC80699FF1}"/>
              </a:ext>
            </a:extLst>
          </p:cNvPr>
          <p:cNvGrpSpPr/>
          <p:nvPr/>
        </p:nvGrpSpPr>
        <p:grpSpPr>
          <a:xfrm>
            <a:off x="3842543" y="363682"/>
            <a:ext cx="3754505" cy="1077190"/>
            <a:chOff x="2466147" y="457200"/>
            <a:chExt cx="7259705" cy="8312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7B9EB54-A0AA-4EA3-ADF3-32B244665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147" y="457200"/>
              <a:ext cx="7259705" cy="8312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8729C0-46C5-4E3F-A213-5CE953F5FC41}"/>
                </a:ext>
              </a:extLst>
            </p:cNvPr>
            <p:cNvSpPr txBox="1"/>
            <p:nvPr/>
          </p:nvSpPr>
          <p:spPr>
            <a:xfrm>
              <a:off x="4666132" y="527447"/>
              <a:ext cx="2859757" cy="57002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Mục</a:t>
              </a:r>
              <a:r>
                <a:rPr lang="en-US" sz="48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tiêu</a:t>
              </a:r>
              <a:r>
                <a:rPr lang="en-US" sz="4800" dirty="0">
                  <a:solidFill>
                    <a:schemeClr val="bg1"/>
                  </a:solidFill>
                  <a:latin typeface="#9Slide07 SVNPosterizer KG Inli" panose="02000503000000020003" pitchFamily="2" charset="0"/>
                </a:rPr>
                <a:t> :</a:t>
              </a:r>
            </a:p>
          </p:txBody>
        </p:sp>
      </p:grpSp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9B3C070F-1197-4E8D-B880-81AC26C36C6C}"/>
              </a:ext>
            </a:extLst>
          </p:cNvPr>
          <p:cNvSpPr/>
          <p:nvPr/>
        </p:nvSpPr>
        <p:spPr>
          <a:xfrm>
            <a:off x="990600" y="1593264"/>
            <a:ext cx="10287000" cy="488373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296C19-8A2F-4E68-A266-5AB9ECAF8E22}"/>
              </a:ext>
            </a:extLst>
          </p:cNvPr>
          <p:cNvSpPr txBox="1"/>
          <p:nvPr/>
        </p:nvSpPr>
        <p:spPr>
          <a:xfrm>
            <a:off x="1813719" y="2358732"/>
            <a:ext cx="90613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l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Nhớ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kĩ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năng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hành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các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3378867"/>
            <a:ext cx="9296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Viết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kết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quả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phép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chia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dưới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dạng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</a:p>
          <a:p>
            <a:pPr algn="just"/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   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và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thập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phân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AAFE7-0FB7-4975-9236-170079288455}"/>
              </a:ext>
            </a:extLst>
          </p:cNvPr>
          <p:cNvSpPr txBox="1"/>
          <p:nvPr/>
        </p:nvSpPr>
        <p:spPr>
          <a:xfrm>
            <a:off x="1813719" y="4953000"/>
            <a:ext cx="946388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Thực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hiện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được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bài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toán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tìm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tỷ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phần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trăm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của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hai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 </a:t>
            </a:r>
            <a:r>
              <a:rPr lang="en-US" sz="3600" b="1" dirty="0" err="1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số</a:t>
            </a:r>
            <a:r>
              <a:rPr lang="en-US" sz="3600" b="1" dirty="0">
                <a:solidFill>
                  <a:srgbClr val="ED5565"/>
                </a:solidFill>
                <a:latin typeface="#9Slide07 Itim" panose="00000500000000000000" pitchFamily="2" charset="-34"/>
                <a:cs typeface="#9Slide07 Itim" panose="00000500000000000000" pitchFamily="2" charset="-34"/>
              </a:rPr>
              <a:t>.</a:t>
            </a:r>
          </a:p>
        </p:txBody>
      </p:sp>
      <p:pic>
        <p:nvPicPr>
          <p:cNvPr id="13" name="Picture 2" descr="Premium Vector | Cute chef smiling and winking | Cute bakery, Cartoon logo,  Cartoon che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00" b="70800" l="9585" r="89617">
                        <a14:backgroundMark x1="74121" y1="59000" x2="74121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21232" b="30461"/>
          <a:stretch/>
        </p:blipFill>
        <p:spPr bwMode="auto">
          <a:xfrm rot="21435013">
            <a:off x="1325283" y="1373"/>
            <a:ext cx="1898219" cy="163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7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4" presetClass="entr" presetSubtype="1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80319" y="1848668"/>
                <a:ext cx="2743200" cy="1251336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:6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319" y="1848668"/>
                <a:ext cx="2743200" cy="125133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1723" y="1848668"/>
                <a:ext cx="2728862" cy="1249633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16 :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723" y="1848668"/>
                <a:ext cx="2728862" cy="1249633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80192" y="1848668"/>
                <a:ext cx="2743200" cy="1253606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9: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36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192" y="1848668"/>
                <a:ext cx="2743200" cy="125360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56519" y="3821358"/>
                <a:ext cx="2743200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72:45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9" y="3821358"/>
                <a:ext cx="2743200" cy="715089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7385" y="3820506"/>
                <a:ext cx="2743200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281,6 :8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385" y="3820506"/>
                <a:ext cx="2743200" cy="715089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138319" y="3822493"/>
                <a:ext cx="2743200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300,72:53,7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319" y="3822493"/>
                <a:ext cx="2743200" cy="715089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356519" y="5257800"/>
                <a:ext cx="2743200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15:50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519" y="5257800"/>
                <a:ext cx="2743200" cy="715089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09319" y="5257800"/>
                <a:ext cx="2743200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smtClean="0">
                          <a:latin typeface="Cambria Math"/>
                        </a:rPr>
                        <m:t>9</m:t>
                      </m:r>
                      <m:r>
                        <a:rPr lang="en-US" sz="3600" b="0" i="0" smtClean="0">
                          <a:latin typeface="Cambria Math"/>
                        </a:rPr>
                        <m:t>12,8:28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19" y="5257800"/>
                <a:ext cx="2743200" cy="715089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138319" y="5257800"/>
                <a:ext cx="2743200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0,162:0,36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319" y="5257800"/>
                <a:ext cx="2743200" cy="715089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439343" y="220625"/>
            <a:ext cx="4191000" cy="1371600"/>
            <a:chOff x="365919" y="152400"/>
            <a:chExt cx="4191000" cy="1371600"/>
          </a:xfrm>
        </p:grpSpPr>
        <p:grpSp>
          <p:nvGrpSpPr>
            <p:cNvPr id="6" name="Group 5"/>
            <p:cNvGrpSpPr/>
            <p:nvPr/>
          </p:nvGrpSpPr>
          <p:grpSpPr>
            <a:xfrm>
              <a:off x="365919" y="152400"/>
              <a:ext cx="4191000" cy="1371600"/>
              <a:chOff x="2575719" y="457200"/>
              <a:chExt cx="7010400" cy="1371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575719" y="457200"/>
                <a:ext cx="7010400" cy="1371600"/>
              </a:xfrm>
              <a:prstGeom prst="roundRect">
                <a:avLst>
                  <a:gd name="adj" fmla="val 23201"/>
                </a:avLst>
              </a:prstGeom>
              <a:pattFill prst="diagBrick">
                <a:fgClr>
                  <a:srgbClr val="ECDD6E"/>
                </a:fgClr>
                <a:bgClr>
                  <a:schemeClr val="bg1"/>
                </a:bgClr>
              </a:pattFill>
              <a:ln>
                <a:solidFill>
                  <a:srgbClr val="E3CD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90813" y="533400"/>
                <a:ext cx="6781800" cy="1219200"/>
              </a:xfrm>
              <a:prstGeom prst="roundRect">
                <a:avLst/>
              </a:prstGeom>
              <a:solidFill>
                <a:srgbClr val="ECD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305493" y="545812"/>
              <a:ext cx="2311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#9Slide03 Arima Madurai Black" pitchFamily="2" charset="0"/>
                  <a:cs typeface="#9Slide03 Arima Madurai Black" pitchFamily="2" charset="0"/>
                </a:rPr>
                <a:t>Bài</a:t>
              </a:r>
              <a:r>
                <a:rPr lang="en-US" sz="3600" b="1" dirty="0">
                  <a:latin typeface="#9Slide03 Arima Madurai Black" pitchFamily="2" charset="0"/>
                  <a:cs typeface="#9Slide03 Arima Madurai Black" pitchFamily="2" charset="0"/>
                </a:rPr>
                <a:t> 1. </a:t>
              </a:r>
              <a:r>
                <a:rPr lang="en-US" sz="3600" b="1" dirty="0" err="1">
                  <a:latin typeface="#9Slide03 Arima Madurai Black" pitchFamily="2" charset="0"/>
                  <a:cs typeface="#9Slide03 Arima Madurai Black" pitchFamily="2" charset="0"/>
                </a:rPr>
                <a:t>Tính</a:t>
              </a:r>
              <a:endParaRPr lang="en-US" sz="3600" b="1" dirty="0">
                <a:latin typeface="#9Slide03 Arima Madurai Black" pitchFamily="2" charset="0"/>
                <a:cs typeface="#9Slide03 Arima Madurai Blac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223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44000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4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4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accel="44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4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accel="44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4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44000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44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accel="4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accel="44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44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3"/>
              <p:cNvSpPr txBox="1"/>
              <p:nvPr/>
            </p:nvSpPr>
            <p:spPr>
              <a:xfrm>
                <a:off x="6435514" y="2205118"/>
                <a:ext cx="5553058" cy="994599"/>
              </a:xfrm>
              <a:prstGeom prst="roundRect">
                <a:avLst/>
              </a:prstGeom>
              <a:ln w="38100"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16: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8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7" name="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14" y="2205118"/>
                <a:ext cx="5553058" cy="994599"/>
              </a:xfrm>
              <a:prstGeom prst="round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38100"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"/>
              <p:cNvSpPr txBox="1"/>
              <p:nvPr/>
            </p:nvSpPr>
            <p:spPr>
              <a:xfrm>
                <a:off x="2828968" y="457200"/>
                <a:ext cx="6452351" cy="997720"/>
              </a:xfrm>
              <a:prstGeom prst="roundRect">
                <a:avLst/>
              </a:prstGeom>
              <a:ln w="38100"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9: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sz="28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8" name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968" y="457200"/>
                <a:ext cx="6452351" cy="997720"/>
              </a:xfrm>
              <a:prstGeom prst="round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38100"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2"/>
              <p:cNvSpPr txBox="1"/>
              <p:nvPr/>
            </p:nvSpPr>
            <p:spPr>
              <a:xfrm>
                <a:off x="746623" y="2201997"/>
                <a:ext cx="4953296" cy="996017"/>
              </a:xfrm>
              <a:prstGeom prst="roundRect">
                <a:avLst/>
              </a:prstGeom>
              <a:ln w="38100">
                <a:prstDash val="solid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17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:6                                              </m:t>
                      </m:r>
                    </m:oMath>
                  </m:oMathPara>
                </a14:m>
                <a:endParaRPr lang="en-US" sz="28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6" name="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23" y="2201997"/>
                <a:ext cx="4953296" cy="996017"/>
              </a:xfrm>
              <a:prstGeom prst="round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38100"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2-2"/>
              <p:cNvSpPr txBox="1"/>
              <p:nvPr/>
            </p:nvSpPr>
            <p:spPr>
              <a:xfrm>
                <a:off x="1632152" y="2201997"/>
                <a:ext cx="4067767" cy="997720"/>
              </a:xfrm>
              <a:prstGeom prst="wedgeRoundRectCallou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12×1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17×6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2-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152" y="2201997"/>
                <a:ext cx="4067767" cy="997720"/>
              </a:xfrm>
              <a:prstGeom prst="wedgeRoundRectCallou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3-3"/>
              <p:cNvSpPr txBox="1"/>
              <p:nvPr/>
            </p:nvSpPr>
            <p:spPr>
              <a:xfrm>
                <a:off x="7426114" y="2266867"/>
                <a:ext cx="4466671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16×11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1×8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=22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3-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114" y="2266867"/>
                <a:ext cx="4466671" cy="9017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1-1"/>
              <p:cNvSpPr txBox="1"/>
              <p:nvPr/>
            </p:nvSpPr>
            <p:spPr>
              <a:xfrm>
                <a:off x="4259944" y="500775"/>
                <a:ext cx="5021375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9×5×4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1×3×15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=4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1-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944" y="500775"/>
                <a:ext cx="5021375" cy="91057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1">
                <a:extLst>
                  <a:ext uri="{FF2B5EF4-FFF2-40B4-BE49-F238E27FC236}">
                    <a16:creationId xmlns:a16="http://schemas.microsoft.com/office/drawing/2014/main" id="{D015D479-3EF6-4F3A-BE19-5F3845EC388C}"/>
                  </a:ext>
                </a:extLst>
              </p:cNvPr>
              <p:cNvSpPr txBox="1"/>
              <p:nvPr/>
            </p:nvSpPr>
            <p:spPr>
              <a:xfrm>
                <a:off x="453592" y="3969064"/>
                <a:ext cx="36576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72:45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19" name="1">
                <a:extLst>
                  <a:ext uri="{FF2B5EF4-FFF2-40B4-BE49-F238E27FC236}">
                    <a16:creationId xmlns:a16="http://schemas.microsoft.com/office/drawing/2014/main" id="{D015D479-3EF6-4F3A-BE19-5F3845EC3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2" y="3969064"/>
                <a:ext cx="3657600" cy="715089"/>
              </a:xfrm>
              <a:prstGeom prst="roundRect">
                <a:avLst/>
              </a:prstGeom>
              <a:blipFill>
                <a:blip r:embed="rId24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2">
                <a:extLst>
                  <a:ext uri="{FF2B5EF4-FFF2-40B4-BE49-F238E27FC236}">
                    <a16:creationId xmlns:a16="http://schemas.microsoft.com/office/drawing/2014/main" id="{51238C34-889C-4D2B-9785-A9ECD7287FD2}"/>
                  </a:ext>
                </a:extLst>
              </p:cNvPr>
              <p:cNvSpPr txBox="1"/>
              <p:nvPr/>
            </p:nvSpPr>
            <p:spPr>
              <a:xfrm>
                <a:off x="4339792" y="3969064"/>
                <a:ext cx="3652882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281,6:8 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3" name="2">
                <a:extLst>
                  <a:ext uri="{FF2B5EF4-FFF2-40B4-BE49-F238E27FC236}">
                    <a16:creationId xmlns:a16="http://schemas.microsoft.com/office/drawing/2014/main" id="{51238C34-889C-4D2B-9785-A9ECD7287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92" y="3969064"/>
                <a:ext cx="3652882" cy="715089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3">
                <a:extLst>
                  <a:ext uri="{FF2B5EF4-FFF2-40B4-BE49-F238E27FC236}">
                    <a16:creationId xmlns:a16="http://schemas.microsoft.com/office/drawing/2014/main" id="{CB336814-7A29-4E86-96E1-51388F865FFE}"/>
                  </a:ext>
                </a:extLst>
              </p:cNvPr>
              <p:cNvSpPr txBox="1"/>
              <p:nvPr/>
            </p:nvSpPr>
            <p:spPr>
              <a:xfrm>
                <a:off x="8225992" y="3988117"/>
                <a:ext cx="37338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300,72:53,7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4" name="3">
                <a:extLst>
                  <a:ext uri="{FF2B5EF4-FFF2-40B4-BE49-F238E27FC236}">
                    <a16:creationId xmlns:a16="http://schemas.microsoft.com/office/drawing/2014/main" id="{CB336814-7A29-4E86-96E1-51388F865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992" y="3988117"/>
                <a:ext cx="3733800" cy="715089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4">
                <a:extLst>
                  <a:ext uri="{FF2B5EF4-FFF2-40B4-BE49-F238E27FC236}">
                    <a16:creationId xmlns:a16="http://schemas.microsoft.com/office/drawing/2014/main" id="{BBE85B0D-6B02-415D-95EF-C07147651426}"/>
                  </a:ext>
                </a:extLst>
              </p:cNvPr>
              <p:cNvSpPr txBox="1"/>
              <p:nvPr/>
            </p:nvSpPr>
            <p:spPr>
              <a:xfrm>
                <a:off x="453592" y="5416864"/>
                <a:ext cx="36576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15:50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5" name="4">
                <a:extLst>
                  <a:ext uri="{FF2B5EF4-FFF2-40B4-BE49-F238E27FC236}">
                    <a16:creationId xmlns:a16="http://schemas.microsoft.com/office/drawing/2014/main" id="{BBE85B0D-6B02-415D-95EF-C07147651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2" y="5416864"/>
                <a:ext cx="3657600" cy="715089"/>
              </a:xfrm>
              <a:prstGeom prst="roundRect">
                <a:avLst/>
              </a:prstGeom>
              <a:blipFill>
                <a:blip r:embed="rId27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5">
                <a:extLst>
                  <a:ext uri="{FF2B5EF4-FFF2-40B4-BE49-F238E27FC236}">
                    <a16:creationId xmlns:a16="http://schemas.microsoft.com/office/drawing/2014/main" id="{FEFB57AF-C04F-4529-83B5-114EB1A2263B}"/>
                  </a:ext>
                </a:extLst>
              </p:cNvPr>
              <p:cNvSpPr txBox="1"/>
              <p:nvPr/>
            </p:nvSpPr>
            <p:spPr>
              <a:xfrm>
                <a:off x="4339792" y="5406628"/>
                <a:ext cx="3652882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/>
                      </a:rPr>
                      <m:t>912,8:28              </m:t>
                    </m:r>
                  </m:oMath>
                </a14:m>
                <a:r>
                  <a:rPr lang="en-US" sz="3600" dirty="0">
                    <a:latin typeface="#9Slide03 FS Neusa Regular" pitchFamily="2" charset="0"/>
                  </a:rPr>
                  <a:t>     </a:t>
                </a:r>
              </a:p>
            </p:txBody>
          </p:sp>
        </mc:Choice>
        <mc:Fallback>
          <p:sp>
            <p:nvSpPr>
              <p:cNvPr id="26" name="5">
                <a:extLst>
                  <a:ext uri="{FF2B5EF4-FFF2-40B4-BE49-F238E27FC236}">
                    <a16:creationId xmlns:a16="http://schemas.microsoft.com/office/drawing/2014/main" id="{FEFB57AF-C04F-4529-83B5-114EB1A22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92" y="5406628"/>
                <a:ext cx="3652882" cy="715089"/>
              </a:xfrm>
              <a:prstGeom prst="roundRect">
                <a:avLst/>
              </a:prstGeom>
              <a:blipFill>
                <a:blip r:embed="rId28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6">
                <a:extLst>
                  <a:ext uri="{FF2B5EF4-FFF2-40B4-BE49-F238E27FC236}">
                    <a16:creationId xmlns:a16="http://schemas.microsoft.com/office/drawing/2014/main" id="{484C896F-2CB1-4B79-AC7E-2FBF59808AA9}"/>
                  </a:ext>
                </a:extLst>
              </p:cNvPr>
              <p:cNvSpPr txBox="1"/>
              <p:nvPr/>
            </p:nvSpPr>
            <p:spPr>
              <a:xfrm>
                <a:off x="8302192" y="5416864"/>
                <a:ext cx="3657600" cy="715089"/>
              </a:xfrm>
              <a:prstGeom prst="roundRect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latin typeface="Cambria Math"/>
                        </a:rPr>
                        <m:t>0,162:0,36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27" name="6">
                <a:extLst>
                  <a:ext uri="{FF2B5EF4-FFF2-40B4-BE49-F238E27FC236}">
                    <a16:creationId xmlns:a16="http://schemas.microsoft.com/office/drawing/2014/main" id="{484C896F-2CB1-4B79-AC7E-2FBF59808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2192" y="5416864"/>
                <a:ext cx="3657600" cy="715089"/>
              </a:xfrm>
              <a:prstGeom prst="roundRect">
                <a:avLst/>
              </a:prstGeom>
              <a:blipFill>
                <a:blip r:embed="rId29"/>
                <a:stretch>
                  <a:fillRect/>
                </a:stretch>
              </a:blip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39EECE0D-95B8-40A6-9DE7-577ECE1F6127}"/>
              </a:ext>
            </a:extLst>
          </p:cNvPr>
          <p:cNvSpPr txBox="1"/>
          <p:nvPr/>
        </p:nvSpPr>
        <p:spPr>
          <a:xfrm>
            <a:off x="2358592" y="4034220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1,6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96E20E-3F62-4166-B49B-52A710E3AE33}"/>
              </a:ext>
            </a:extLst>
          </p:cNvPr>
          <p:cNvSpPr txBox="1"/>
          <p:nvPr/>
        </p:nvSpPr>
        <p:spPr>
          <a:xfrm>
            <a:off x="2358592" y="5460742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0,3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1A232B-8D75-467B-BA73-D39772387CFB}"/>
              </a:ext>
            </a:extLst>
          </p:cNvPr>
          <p:cNvSpPr txBox="1"/>
          <p:nvPr/>
        </p:nvSpPr>
        <p:spPr>
          <a:xfrm>
            <a:off x="6255122" y="4053273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35,2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E69650-47E6-4304-966F-99A8ADFE2C26}"/>
              </a:ext>
            </a:extLst>
          </p:cNvPr>
          <p:cNvSpPr txBox="1"/>
          <p:nvPr/>
        </p:nvSpPr>
        <p:spPr>
          <a:xfrm>
            <a:off x="6374210" y="5460742"/>
            <a:ext cx="1369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32,6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240537-3894-454D-B09F-47A27BCD1C40}"/>
              </a:ext>
            </a:extLst>
          </p:cNvPr>
          <p:cNvSpPr txBox="1"/>
          <p:nvPr/>
        </p:nvSpPr>
        <p:spPr>
          <a:xfrm>
            <a:off x="10735521" y="4034220"/>
            <a:ext cx="114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5,6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BBC192-E129-4F6D-A7A9-BCEED26E8810}"/>
              </a:ext>
            </a:extLst>
          </p:cNvPr>
          <p:cNvSpPr txBox="1"/>
          <p:nvPr/>
        </p:nvSpPr>
        <p:spPr>
          <a:xfrm>
            <a:off x="10511992" y="5467869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#9Slide03 BoosterNextFYBlack" pitchFamily="2" charset="0"/>
              </a:rPr>
              <a:t>= 0,45</a:t>
            </a:r>
          </a:p>
        </p:txBody>
      </p:sp>
    </p:spTree>
    <p:extLst>
      <p:ext uri="{BB962C8B-B14F-4D97-AF65-F5344CB8AC3E}">
        <p14:creationId xmlns:p14="http://schemas.microsoft.com/office/powerpoint/2010/main" val="69262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6" grpId="0" animBg="1"/>
      <p:bldP spid="2" grpId="0"/>
      <p:bldP spid="20" grpId="0"/>
      <p:bldP spid="22" grpId="0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319" y="143540"/>
            <a:ext cx="5051189" cy="1371600"/>
            <a:chOff x="3544330" y="152400"/>
            <a:chExt cx="5051189" cy="1371600"/>
          </a:xfrm>
        </p:grpSpPr>
        <p:grpSp>
          <p:nvGrpSpPr>
            <p:cNvPr id="6" name="Group 5"/>
            <p:cNvGrpSpPr/>
            <p:nvPr/>
          </p:nvGrpSpPr>
          <p:grpSpPr>
            <a:xfrm>
              <a:off x="3544330" y="152400"/>
              <a:ext cx="5051189" cy="1371600"/>
              <a:chOff x="2575719" y="457200"/>
              <a:chExt cx="7010400" cy="1371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575719" y="457200"/>
                <a:ext cx="7010400" cy="1371600"/>
              </a:xfrm>
              <a:prstGeom prst="roundRect">
                <a:avLst>
                  <a:gd name="adj" fmla="val 23201"/>
                </a:avLst>
              </a:prstGeom>
              <a:pattFill prst="diagBrick">
                <a:fgClr>
                  <a:srgbClr val="ECDD6E"/>
                </a:fgClr>
                <a:bgClr>
                  <a:schemeClr val="bg1"/>
                </a:bgClr>
              </a:pattFill>
              <a:ln>
                <a:solidFill>
                  <a:srgbClr val="E3CD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90813" y="533400"/>
                <a:ext cx="6781800" cy="1219200"/>
              </a:xfrm>
              <a:prstGeom prst="roundRect">
                <a:avLst/>
              </a:prstGeom>
              <a:solidFill>
                <a:srgbClr val="ECD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306331" y="545812"/>
              <a:ext cx="36583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>
                  <a:latin typeface="#9Slide03 Arima Madurai Black" pitchFamily="2" charset="0"/>
                  <a:cs typeface="#9Slide03 Arima Madurai Black" pitchFamily="2" charset="0"/>
                </a:rPr>
                <a:t>Bài</a:t>
              </a:r>
              <a:r>
                <a:rPr lang="en-US" sz="3600" b="1" dirty="0">
                  <a:latin typeface="#9Slide03 Arima Madurai Black" pitchFamily="2" charset="0"/>
                  <a:cs typeface="#9Slide03 Arima Madurai Black" pitchFamily="2" charset="0"/>
                </a:rPr>
                <a:t> 2. </a:t>
              </a:r>
              <a:r>
                <a:rPr lang="en-US" sz="3600" b="1" dirty="0" err="1">
                  <a:latin typeface="#9Slide03 Arima Madurai Black" pitchFamily="2" charset="0"/>
                  <a:cs typeface="#9Slide03 Arima Madurai Black" pitchFamily="2" charset="0"/>
                </a:rPr>
                <a:t>Tính</a:t>
              </a:r>
              <a:r>
                <a:rPr lang="en-US" sz="36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600" b="1" dirty="0" err="1">
                  <a:latin typeface="#9Slide03 Arima Madurai Black" pitchFamily="2" charset="0"/>
                  <a:cs typeface="#9Slide03 Arima Madurai Black" pitchFamily="2" charset="0"/>
                </a:rPr>
                <a:t>nhẩm</a:t>
              </a:r>
              <a:endParaRPr lang="en-US" sz="3600" b="1" dirty="0">
                <a:latin typeface="#9Slide03 Arima Madurai Black" pitchFamily="2" charset="0"/>
                <a:cs typeface="#9Slide03 Arima Madurai Black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08919" y="4068380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12:0,5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19" y="4068380"/>
                <a:ext cx="2103120" cy="715089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4119" y="4068380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20:0,25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19" y="4068380"/>
                <a:ext cx="2103120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583039" y="3810000"/>
                <a:ext cx="2103120" cy="125133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:0,5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39" y="3810000"/>
                <a:ext cx="2103120" cy="1251336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8919" y="5257800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11:0,25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19" y="5257800"/>
                <a:ext cx="2103120" cy="715089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14119" y="5257800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24:0,5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19" y="5257800"/>
                <a:ext cx="2103120" cy="715089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83039" y="5257800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15:0,25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39" y="5257800"/>
                <a:ext cx="2103120" cy="715089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08919" y="1689538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3</m:t>
                      </m:r>
                      <m:r>
                        <a:rPr lang="en-US" sz="3600" b="0" i="1" smtClean="0">
                          <a:latin typeface="Cambria Math"/>
                        </a:rPr>
                        <m:t>,5:0,1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19" y="1689538"/>
                <a:ext cx="2103120" cy="715089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014119" y="1689538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8</m:t>
                      </m:r>
                      <m:r>
                        <a:rPr lang="en-US" sz="3600" b="0" i="1" smtClean="0">
                          <a:latin typeface="Cambria Math"/>
                        </a:rPr>
                        <m:t>,4:0,01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19" y="1689538"/>
                <a:ext cx="2103120" cy="715089"/>
              </a:xfrm>
              <a:prstGeom prst="round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583039" y="1689538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9,4:0,1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39" y="1689538"/>
                <a:ext cx="2103120" cy="715089"/>
              </a:xfrm>
              <a:prstGeom prst="round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08919" y="2878959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7,2:0,01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19" y="2878959"/>
                <a:ext cx="2103120" cy="715089"/>
              </a:xfrm>
              <a:prstGeom prst="round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14119" y="2878959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6,2:0,1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119" y="2878959"/>
                <a:ext cx="2103120" cy="715089"/>
              </a:xfrm>
              <a:prstGeom prst="round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83039" y="2878959"/>
                <a:ext cx="2103120" cy="715089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5,5:0,01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39" y="2878959"/>
                <a:ext cx="2103120" cy="715089"/>
              </a:xfrm>
              <a:prstGeom prst="round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30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40000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accel="4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accel="4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2" presetClass="entr" presetSubtype="4" accel="40000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accel="40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9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2" presetID="2" presetClass="entr" presetSubtype="4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"/>
              <p:cNvSpPr txBox="1"/>
              <p:nvPr/>
            </p:nvSpPr>
            <p:spPr>
              <a:xfrm>
                <a:off x="670719" y="990600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  </m:t>
                    </m:r>
                    <m:r>
                      <a:rPr lang="en-US" sz="3600" i="1" smtClean="0">
                        <a:latin typeface="Cambria Math"/>
                      </a:rPr>
                      <m:t>3</m:t>
                    </m:r>
                    <m:r>
                      <a:rPr lang="en-US" sz="3600" b="0" i="1" smtClean="0">
                        <a:latin typeface="Cambria Math"/>
                      </a:rPr>
                      <m:t>,5:0,1</m:t>
                    </m:r>
                  </m:oMath>
                </a14:m>
                <a:r>
                  <a:rPr lang="en-US" sz="3600" dirty="0">
                    <a:latin typeface="#9Slide03 FS Neusa Regular" pitchFamily="2" charset="0"/>
                  </a:rPr>
                  <a:t>        </a:t>
                </a:r>
              </a:p>
            </p:txBody>
          </p:sp>
        </mc:Choice>
        <mc:Fallback xmlns="">
          <p:sp>
            <p:nvSpPr>
              <p:cNvPr id="16" name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9" y="990600"/>
                <a:ext cx="2889792" cy="715089"/>
              </a:xfrm>
              <a:prstGeom prst="round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2"/>
              <p:cNvSpPr txBox="1"/>
              <p:nvPr/>
            </p:nvSpPr>
            <p:spPr>
              <a:xfrm>
                <a:off x="4653385" y="1032262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/>
                        </a:rPr>
                        <m:t>8</m:t>
                      </m:r>
                      <m:r>
                        <a:rPr lang="en-US" sz="3600" b="0" i="1" smtClean="0">
                          <a:latin typeface="Cambria Math"/>
                        </a:rPr>
                        <m:t>,4:0,01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9" name="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385" y="1032262"/>
                <a:ext cx="2889504" cy="715089"/>
              </a:xfrm>
              <a:prstGeom prst="round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3"/>
              <p:cNvSpPr txBox="1"/>
              <p:nvPr/>
            </p:nvSpPr>
            <p:spPr>
              <a:xfrm>
                <a:off x="8595519" y="1032262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9,4:0,1   </m:t>
                      </m:r>
                      <m:r>
                        <a:rPr lang="en-US" sz="3600" b="0" i="0" smtClean="0">
                          <a:latin typeface="Cambria Math"/>
                        </a:rPr>
                        <m:t>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20" name="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519" y="1032262"/>
                <a:ext cx="2889504" cy="715089"/>
              </a:xfrm>
              <a:prstGeom prst="round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4"/>
              <p:cNvSpPr txBox="1"/>
              <p:nvPr/>
            </p:nvSpPr>
            <p:spPr>
              <a:xfrm>
                <a:off x="677533" y="2180021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7,2:0,01 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21" name="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33" y="2180021"/>
                <a:ext cx="2889792" cy="715089"/>
              </a:xfrm>
              <a:prstGeom prst="round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5"/>
              <p:cNvSpPr txBox="1"/>
              <p:nvPr/>
            </p:nvSpPr>
            <p:spPr>
              <a:xfrm>
                <a:off x="4633119" y="2221683"/>
                <a:ext cx="290976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6,2:0,1 </m:t>
                      </m:r>
                      <m:r>
                        <a:rPr lang="en-US" sz="3600" b="0" i="0" smtClean="0">
                          <a:latin typeface="Cambria Math"/>
                        </a:rPr>
                        <m:t>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22" name="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119" y="2221683"/>
                <a:ext cx="2909769" cy="715089"/>
              </a:xfrm>
              <a:prstGeom prst="round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6"/>
              <p:cNvSpPr txBox="1"/>
              <p:nvPr/>
            </p:nvSpPr>
            <p:spPr>
              <a:xfrm>
                <a:off x="8583039" y="2221683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5,5:0,01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23" name="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039" y="2221683"/>
                <a:ext cx="2889504" cy="715089"/>
              </a:xfrm>
              <a:prstGeom prst="round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414928" y="1043949"/>
            <a:ext cx="998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35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22313" y="2263149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720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5023" y="1095324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840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77604" y="2263149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62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271919" y="1095324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94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99023" y="2310335"/>
            <a:ext cx="1268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AC0000"/>
                </a:solidFill>
                <a:latin typeface="#9Slide03 BoosterNextFYBlack" pitchFamily="2" charset="0"/>
              </a:rPr>
              <a:t>= 550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1">
                <a:extLst>
                  <a:ext uri="{FF2B5EF4-FFF2-40B4-BE49-F238E27FC236}">
                    <a16:creationId xmlns:a16="http://schemas.microsoft.com/office/drawing/2014/main" id="{545A2E1E-1B01-4094-96BF-7FB8994D7B59}"/>
                  </a:ext>
                </a:extLst>
              </p:cNvPr>
              <p:cNvSpPr txBox="1"/>
              <p:nvPr/>
            </p:nvSpPr>
            <p:spPr>
              <a:xfrm>
                <a:off x="663634" y="3867879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  </m:t>
                    </m:r>
                    <m:r>
                      <a:rPr lang="en-US" sz="3600" i="1" smtClean="0">
                        <a:latin typeface="Cambria Math"/>
                      </a:rPr>
                      <m:t>1</m:t>
                    </m:r>
                    <m:r>
                      <a:rPr lang="en-US" sz="3600" b="0" i="1" smtClean="0">
                        <a:latin typeface="Cambria Math"/>
                      </a:rPr>
                      <m:t>2:0,5</m:t>
                    </m:r>
                  </m:oMath>
                </a14:m>
                <a:r>
                  <a:rPr lang="en-US" sz="3600" dirty="0">
                    <a:latin typeface="#9Slide03 FS Neusa Regular" pitchFamily="2" charset="0"/>
                  </a:rPr>
                  <a:t>        </a:t>
                </a:r>
              </a:p>
            </p:txBody>
          </p:sp>
        </mc:Choice>
        <mc:Fallback>
          <p:sp>
            <p:nvSpPr>
              <p:cNvPr id="30" name="1">
                <a:extLst>
                  <a:ext uri="{FF2B5EF4-FFF2-40B4-BE49-F238E27FC236}">
                    <a16:creationId xmlns:a16="http://schemas.microsoft.com/office/drawing/2014/main" id="{545A2E1E-1B01-4094-96BF-7FB8994D7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34" y="3867879"/>
                <a:ext cx="2889792" cy="715089"/>
              </a:xfrm>
              <a:prstGeom prst="roundRect">
                <a:avLst/>
              </a:prstGeom>
              <a:blipFill>
                <a:blip r:embed="rId30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2">
                <a:extLst>
                  <a:ext uri="{FF2B5EF4-FFF2-40B4-BE49-F238E27FC236}">
                    <a16:creationId xmlns:a16="http://schemas.microsoft.com/office/drawing/2014/main" id="{E7E9C42A-E3C7-468F-868D-F6ADCCFD5740}"/>
                  </a:ext>
                </a:extLst>
              </p:cNvPr>
              <p:cNvSpPr txBox="1"/>
              <p:nvPr/>
            </p:nvSpPr>
            <p:spPr>
              <a:xfrm>
                <a:off x="4646300" y="3909541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20:0,5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1" name="2">
                <a:extLst>
                  <a:ext uri="{FF2B5EF4-FFF2-40B4-BE49-F238E27FC236}">
                    <a16:creationId xmlns:a16="http://schemas.microsoft.com/office/drawing/2014/main" id="{E7E9C42A-E3C7-468F-868D-F6ADCCFD5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300" y="3909541"/>
                <a:ext cx="2889504" cy="715089"/>
              </a:xfrm>
              <a:prstGeom prst="roundRect">
                <a:avLst/>
              </a:prstGeom>
              <a:blipFill>
                <a:blip r:embed="rId31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3">
                <a:extLst>
                  <a:ext uri="{FF2B5EF4-FFF2-40B4-BE49-F238E27FC236}">
                    <a16:creationId xmlns:a16="http://schemas.microsoft.com/office/drawing/2014/main" id="{BC0CBF3A-E251-44BE-9F2C-86B542BD04B9}"/>
                  </a:ext>
                </a:extLst>
              </p:cNvPr>
              <p:cNvSpPr txBox="1"/>
              <p:nvPr/>
            </p:nvSpPr>
            <p:spPr>
              <a:xfrm>
                <a:off x="8588434" y="3608846"/>
                <a:ext cx="2889504" cy="1249633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3600" b="0" i="1" smtClean="0">
                          <a:latin typeface="Cambria Math"/>
                        </a:rPr>
                        <m:t>:0,5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2" name="3">
                <a:extLst>
                  <a:ext uri="{FF2B5EF4-FFF2-40B4-BE49-F238E27FC236}">
                    <a16:creationId xmlns:a16="http://schemas.microsoft.com/office/drawing/2014/main" id="{BC0CBF3A-E251-44BE-9F2C-86B542BD0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434" y="3608846"/>
                <a:ext cx="2889504" cy="1249633"/>
              </a:xfrm>
              <a:prstGeom prst="roundRect">
                <a:avLst/>
              </a:prstGeom>
              <a:blipFill>
                <a:blip r:embed="rId3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4">
                <a:extLst>
                  <a:ext uri="{FF2B5EF4-FFF2-40B4-BE49-F238E27FC236}">
                    <a16:creationId xmlns:a16="http://schemas.microsoft.com/office/drawing/2014/main" id="{0A3E5F1C-EF19-47F7-8CE1-C60DC6FD0AAA}"/>
                  </a:ext>
                </a:extLst>
              </p:cNvPr>
              <p:cNvSpPr txBox="1"/>
              <p:nvPr/>
            </p:nvSpPr>
            <p:spPr>
              <a:xfrm>
                <a:off x="670448" y="5057300"/>
                <a:ext cx="2889792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11:0,25    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3" name="4">
                <a:extLst>
                  <a:ext uri="{FF2B5EF4-FFF2-40B4-BE49-F238E27FC236}">
                    <a16:creationId xmlns:a16="http://schemas.microsoft.com/office/drawing/2014/main" id="{0A3E5F1C-EF19-47F7-8CE1-C60DC6FD0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48" y="5057300"/>
                <a:ext cx="2889792" cy="715089"/>
              </a:xfrm>
              <a:prstGeom prst="roundRect">
                <a:avLst/>
              </a:prstGeom>
              <a:blipFill>
                <a:blip r:embed="rId3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5">
                <a:extLst>
                  <a:ext uri="{FF2B5EF4-FFF2-40B4-BE49-F238E27FC236}">
                    <a16:creationId xmlns:a16="http://schemas.microsoft.com/office/drawing/2014/main" id="{19B8E137-CE83-40F2-84B9-57BF9F7E6953}"/>
                  </a:ext>
                </a:extLst>
              </p:cNvPr>
              <p:cNvSpPr txBox="1"/>
              <p:nvPr/>
            </p:nvSpPr>
            <p:spPr>
              <a:xfrm>
                <a:off x="4626034" y="5098962"/>
                <a:ext cx="290976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24:0,5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4" name="5">
                <a:extLst>
                  <a:ext uri="{FF2B5EF4-FFF2-40B4-BE49-F238E27FC236}">
                    <a16:creationId xmlns:a16="http://schemas.microsoft.com/office/drawing/2014/main" id="{19B8E137-CE83-40F2-84B9-57BF9F7E6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034" y="5098962"/>
                <a:ext cx="2909769" cy="715089"/>
              </a:xfrm>
              <a:prstGeom prst="roundRect">
                <a:avLst/>
              </a:prstGeom>
              <a:blipFill>
                <a:blip r:embed="rId3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6">
                <a:extLst>
                  <a:ext uri="{FF2B5EF4-FFF2-40B4-BE49-F238E27FC236}">
                    <a16:creationId xmlns:a16="http://schemas.microsoft.com/office/drawing/2014/main" id="{887E4F5D-E831-43AA-AB95-CFF4D4EA3192}"/>
                  </a:ext>
                </a:extLst>
              </p:cNvPr>
              <p:cNvSpPr txBox="1"/>
              <p:nvPr/>
            </p:nvSpPr>
            <p:spPr>
              <a:xfrm>
                <a:off x="8575954" y="5098962"/>
                <a:ext cx="2889504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15:0,25          </m:t>
                      </m:r>
                    </m:oMath>
                  </m:oMathPara>
                </a14:m>
                <a:endParaRPr lang="en-US" sz="3600" dirty="0">
                  <a:latin typeface="#9Slide03 FS Neusa Regular" pitchFamily="2" charset="0"/>
                </a:endParaRPr>
              </a:p>
            </p:txBody>
          </p:sp>
        </mc:Choice>
        <mc:Fallback>
          <p:sp>
            <p:nvSpPr>
              <p:cNvPr id="35" name="6">
                <a:extLst>
                  <a:ext uri="{FF2B5EF4-FFF2-40B4-BE49-F238E27FC236}">
                    <a16:creationId xmlns:a16="http://schemas.microsoft.com/office/drawing/2014/main" id="{887E4F5D-E831-43AA-AB95-CFF4D4EA3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5954" y="5098962"/>
                <a:ext cx="2889504" cy="715089"/>
              </a:xfrm>
              <a:prstGeom prst="roundRect">
                <a:avLst/>
              </a:prstGeom>
              <a:blipFill>
                <a:blip r:embed="rId3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6375EC6-28EB-4A47-982F-9CC8EF67E6E8}"/>
              </a:ext>
            </a:extLst>
          </p:cNvPr>
          <p:cNvSpPr txBox="1"/>
          <p:nvPr/>
        </p:nvSpPr>
        <p:spPr>
          <a:xfrm>
            <a:off x="2340034" y="3921228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AED09D-1044-4E83-887B-572813D452CF}"/>
              </a:ext>
            </a:extLst>
          </p:cNvPr>
          <p:cNvSpPr txBox="1"/>
          <p:nvPr/>
        </p:nvSpPr>
        <p:spPr>
          <a:xfrm>
            <a:off x="2415228" y="5140428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44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6640F4-48B2-43B9-8475-2BA75A70532F}"/>
              </a:ext>
            </a:extLst>
          </p:cNvPr>
          <p:cNvSpPr txBox="1"/>
          <p:nvPr/>
        </p:nvSpPr>
        <p:spPr>
          <a:xfrm>
            <a:off x="6327938" y="3972603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E62DFF-927E-4BC7-B94C-FB64ECE9DBE6}"/>
              </a:ext>
            </a:extLst>
          </p:cNvPr>
          <p:cNvSpPr txBox="1"/>
          <p:nvPr/>
        </p:nvSpPr>
        <p:spPr>
          <a:xfrm>
            <a:off x="6226234" y="5140428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D29E07-383C-429F-9052-6EFC06EAC38E}"/>
                  </a:ext>
                </a:extLst>
              </p:cNvPr>
              <p:cNvSpPr txBox="1"/>
              <p:nvPr/>
            </p:nvSpPr>
            <p:spPr>
              <a:xfrm>
                <a:off x="10264834" y="3719584"/>
                <a:ext cx="942887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0070C0"/>
                    </a:solidFill>
                    <a:latin typeface="#9Slide03 BoosterNextFYBlack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70C0"/>
                            </a:solidFill>
                            <a:latin typeface="#9Slide03 BoosterNextFYBlack" pitchFamily="2" charset="0"/>
                          </a:rPr>
                          <m:t>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srgbClr val="0070C0"/>
                            </a:solidFill>
                            <a:latin typeface="#9Slide03 BoosterNextFYBlack" pitchFamily="2" charset="0"/>
                          </a:rPr>
                          <m:t>7 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70C0"/>
                  </a:solidFill>
                  <a:latin typeface="#9Slide03 BoosterNextFYBlack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3D29E07-383C-429F-9052-6EFC06EAC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834" y="3719584"/>
                <a:ext cx="942887" cy="984885"/>
              </a:xfrm>
              <a:prstGeom prst="rect">
                <a:avLst/>
              </a:prstGeom>
              <a:blipFill>
                <a:blip r:embed="rId36"/>
                <a:stretch>
                  <a:fillRect l="-20000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5799EF38-12D9-49F5-9BE1-BC8E59AE21DE}"/>
              </a:ext>
            </a:extLst>
          </p:cNvPr>
          <p:cNvSpPr txBox="1"/>
          <p:nvPr/>
        </p:nvSpPr>
        <p:spPr>
          <a:xfrm>
            <a:off x="10291938" y="5187614"/>
            <a:ext cx="1035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#9Slide03 BoosterNextFYBlack" pitchFamily="2" charset="0"/>
              </a:rPr>
              <a:t>= 60</a:t>
            </a:r>
          </a:p>
        </p:txBody>
      </p:sp>
    </p:spTree>
    <p:extLst>
      <p:ext uri="{BB962C8B-B14F-4D97-AF65-F5344CB8AC3E}">
        <p14:creationId xmlns:p14="http://schemas.microsoft.com/office/powerpoint/2010/main" val="27376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639" y="152400"/>
            <a:ext cx="12070080" cy="1371600"/>
            <a:chOff x="30639" y="152400"/>
            <a:chExt cx="12070080" cy="1371600"/>
          </a:xfrm>
        </p:grpSpPr>
        <p:grpSp>
          <p:nvGrpSpPr>
            <p:cNvPr id="6" name="Group 5"/>
            <p:cNvGrpSpPr/>
            <p:nvPr/>
          </p:nvGrpSpPr>
          <p:grpSpPr>
            <a:xfrm>
              <a:off x="30639" y="152400"/>
              <a:ext cx="12070080" cy="1371600"/>
              <a:chOff x="2619262" y="457200"/>
              <a:chExt cx="6897189" cy="13716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2619262" y="457200"/>
                <a:ext cx="6897189" cy="1371600"/>
              </a:xfrm>
              <a:prstGeom prst="roundRect">
                <a:avLst>
                  <a:gd name="adj" fmla="val 23201"/>
                </a:avLst>
              </a:prstGeom>
              <a:pattFill prst="diagBrick">
                <a:fgClr>
                  <a:srgbClr val="ECDD6E"/>
                </a:fgClr>
                <a:bgClr>
                  <a:schemeClr val="bg1"/>
                </a:bgClr>
              </a:pattFill>
              <a:ln>
                <a:solidFill>
                  <a:srgbClr val="E3CD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2673691" y="533400"/>
                <a:ext cx="6781800" cy="1219200"/>
              </a:xfrm>
              <a:prstGeom prst="roundRect">
                <a:avLst/>
              </a:prstGeom>
              <a:solidFill>
                <a:srgbClr val="ECD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9932" y="545811"/>
              <a:ext cx="11787907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Bài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3.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Viết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kết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quả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phép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chia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dưới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dạng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phân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và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thập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phân</a:t>
              </a:r>
              <a:endParaRPr lang="en-US" sz="3200" b="1" dirty="0">
                <a:latin typeface="#9Slide03 Arima Madurai Black" pitchFamily="2" charset="0"/>
                <a:cs typeface="#9Slide03 Arima Madurai Black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977352" y="2401259"/>
                <a:ext cx="223955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7:4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352" y="2401259"/>
                <a:ext cx="2239559" cy="715089"/>
              </a:xfrm>
              <a:prstGeom prst="roundRect">
                <a:avLst/>
              </a:prstGeom>
              <a:blipFill rotWithShape="1">
                <a:blip r:embed="rId4"/>
                <a:stretch>
                  <a:fillRect t="-5691" b="-2276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3119" y="2401259"/>
                <a:ext cx="2242061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3:4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BoosterNextFYBlack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9" y="2401259"/>
                <a:ext cx="2242061" cy="715089"/>
              </a:xfrm>
              <a:prstGeom prst="roundRect">
                <a:avLst/>
              </a:prstGeom>
              <a:blipFill rotWithShape="1">
                <a:blip r:embed="rId5"/>
                <a:stretch>
                  <a:fillRect t="-4878" b="-23577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69003" y="2401259"/>
                <a:ext cx="2239559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7:5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003" y="2401259"/>
                <a:ext cx="2239559" cy="715089"/>
              </a:xfrm>
              <a:prstGeom prst="roundRect">
                <a:avLst/>
              </a:prstGeom>
              <a:blipFill rotWithShape="1">
                <a:blip r:embed="rId6"/>
                <a:stretch>
                  <a:fillRect t="-5691" b="-2276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30642" y="2401259"/>
                <a:ext cx="2189711" cy="715089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1:2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642" y="2401259"/>
                <a:ext cx="2189711" cy="715089"/>
              </a:xfrm>
              <a:prstGeom prst="roundRect">
                <a:avLst/>
              </a:prstGeom>
              <a:blipFill rotWithShape="1">
                <a:blip r:embed="rId7"/>
                <a:stretch>
                  <a:fillRect t="-5691" b="-22764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D4A56A1-DDBC-4354-94A4-457A89909E9E}"/>
              </a:ext>
            </a:extLst>
          </p:cNvPr>
          <p:cNvGrpSpPr/>
          <p:nvPr/>
        </p:nvGrpSpPr>
        <p:grpSpPr>
          <a:xfrm>
            <a:off x="3490119" y="3657600"/>
            <a:ext cx="4953000" cy="2819400"/>
            <a:chOff x="184289" y="2590800"/>
            <a:chExt cx="4738957" cy="39624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0D224A-E2A0-4AA1-982F-D6EC83E2CA86}"/>
                </a:ext>
              </a:extLst>
            </p:cNvPr>
            <p:cNvGrpSpPr/>
            <p:nvPr/>
          </p:nvGrpSpPr>
          <p:grpSpPr>
            <a:xfrm>
              <a:off x="184289" y="2590800"/>
              <a:ext cx="4738957" cy="3962400"/>
              <a:chOff x="3934353" y="2590800"/>
              <a:chExt cx="4738957" cy="3962400"/>
            </a:xfrm>
          </p:grpSpPr>
          <p:sp>
            <p:nvSpPr>
              <p:cNvPr id="17" name="Rectangle: Rounded Corners 53">
                <a:extLst>
                  <a:ext uri="{FF2B5EF4-FFF2-40B4-BE49-F238E27FC236}">
                    <a16:creationId xmlns:a16="http://schemas.microsoft.com/office/drawing/2014/main" id="{5627C3B4-9DC3-49D0-9B7F-7B37D1B8D597}"/>
                  </a:ext>
                </a:extLst>
              </p:cNvPr>
              <p:cNvSpPr/>
              <p:nvPr/>
            </p:nvSpPr>
            <p:spPr>
              <a:xfrm>
                <a:off x="4259610" y="2590800"/>
                <a:ext cx="4413700" cy="3962400"/>
              </a:xfrm>
              <a:prstGeom prst="roundRect">
                <a:avLst>
                  <a:gd name="adj" fmla="val 11479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Arrow: Chevron 54">
                <a:extLst>
                  <a:ext uri="{FF2B5EF4-FFF2-40B4-BE49-F238E27FC236}">
                    <a16:creationId xmlns:a16="http://schemas.microsoft.com/office/drawing/2014/main" id="{D75078C9-57F0-4A40-8AF4-181CA86F4CD6}"/>
                  </a:ext>
                </a:extLst>
              </p:cNvPr>
              <p:cNvSpPr/>
              <p:nvPr/>
            </p:nvSpPr>
            <p:spPr>
              <a:xfrm rot="10800000">
                <a:off x="3934353" y="2922035"/>
                <a:ext cx="2031043" cy="686211"/>
              </a:xfrm>
              <a:prstGeom prst="chevron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340FC8-37FC-40F1-B651-2848DB067BE0}"/>
                  </a:ext>
                </a:extLst>
              </p:cNvPr>
              <p:cNvSpPr txBox="1"/>
              <p:nvPr/>
            </p:nvSpPr>
            <p:spPr>
              <a:xfrm>
                <a:off x="4407492" y="2968938"/>
                <a:ext cx="844650" cy="6055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Mẫu</a:t>
                </a:r>
                <a:endParaRPr lang="en-US" sz="2800" dirty="0">
                  <a:solidFill>
                    <a:srgbClr val="1E1E1E"/>
                  </a:solidFill>
                  <a:latin typeface="#9Slide07 IcielPony" panose="02000000000000000000" pitchFamily="2" charset="0"/>
                </a:endParaRPr>
              </a:p>
            </p:txBody>
          </p:sp>
          <p:sp>
            <p:nvSpPr>
              <p:cNvPr id="20" name="Heart 19">
                <a:extLst>
                  <a:ext uri="{FF2B5EF4-FFF2-40B4-BE49-F238E27FC236}">
                    <a16:creationId xmlns:a16="http://schemas.microsoft.com/office/drawing/2014/main" id="{8BC6AC11-35D0-47F8-A922-8F020BA338D0}"/>
                  </a:ext>
                </a:extLst>
              </p:cNvPr>
              <p:cNvSpPr/>
              <p:nvPr/>
            </p:nvSpPr>
            <p:spPr>
              <a:xfrm>
                <a:off x="7866953" y="5620005"/>
                <a:ext cx="685800" cy="609600"/>
              </a:xfrm>
              <a:prstGeom prst="heart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B939FF4-5FE9-4E97-8939-097F8B575F7A}"/>
                    </a:ext>
                  </a:extLst>
                </p:cNvPr>
                <p:cNvSpPr txBox="1"/>
                <p:nvPr/>
              </p:nvSpPr>
              <p:spPr>
                <a:xfrm>
                  <a:off x="767545" y="4141217"/>
                  <a:ext cx="1766278" cy="7785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/>
                          </a:rPr>
                          <m:t>3:4</m:t>
                        </m:r>
                      </m:oMath>
                    </m:oMathPara>
                  </a14:m>
                  <a:endParaRPr lang="en-US" sz="3600" dirty="0">
                    <a:latin typeface="#9Slide03 BoosterNextFYBlack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AB939FF4-5FE9-4E97-8939-097F8B575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545" y="4141217"/>
                  <a:ext cx="1766278" cy="7785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939FF4-5FE9-4E97-8939-097F8B575F7A}"/>
                  </a:ext>
                </a:extLst>
              </p:cNvPr>
              <p:cNvSpPr txBox="1"/>
              <p:nvPr/>
            </p:nvSpPr>
            <p:spPr>
              <a:xfrm>
                <a:off x="5323726" y="4495800"/>
                <a:ext cx="2966993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en-US" sz="3600" b="1" dirty="0">
                  <a:solidFill>
                    <a:schemeClr val="accent3"/>
                  </a:solidFill>
                  <a:latin typeface="#9Slide03 BoosterNextFYBlack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B939FF4-5FE9-4E97-8939-097F8B57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726" y="4495800"/>
                <a:ext cx="2966993" cy="10371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85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28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8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8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28000" fill="hold" grpId="0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  <p:bldP spid="16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accel="28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accel="2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accel="2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accel="2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4" grpId="0" animBg="1"/>
          <p:bldP spid="15" grpId="0" animBg="1"/>
          <p:bldP spid="16" grpId="0" animBg="1"/>
          <p:bldP spid="21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3"/>
              <p:cNvSpPr txBox="1"/>
              <p:nvPr/>
            </p:nvSpPr>
            <p:spPr>
              <a:xfrm>
                <a:off x="8186336" y="1295400"/>
                <a:ext cx="3931920" cy="1280160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7:4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4" name="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336" y="1295400"/>
                <a:ext cx="3931920" cy="1280160"/>
              </a:xfrm>
              <a:prstGeom prst="roundRect">
                <a:avLst/>
              </a:prstGeom>
              <a:blipFill rotWithShape="1">
                <a:blip r:embed="rId17"/>
                <a:stretch>
                  <a:fillRect l="-2611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"/>
              <p:cNvSpPr txBox="1"/>
              <p:nvPr/>
            </p:nvSpPr>
            <p:spPr>
              <a:xfrm>
                <a:off x="137319" y="1308630"/>
                <a:ext cx="3749040" cy="1280160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360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7:5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6" name="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9" y="1308630"/>
                <a:ext cx="3749040" cy="1280160"/>
              </a:xfrm>
              <a:prstGeom prst="roundRect">
                <a:avLst/>
              </a:prstGeom>
              <a:blipFill rotWithShape="1">
                <a:blip r:embed="rId18"/>
                <a:stretch>
                  <a:fillRect l="-2899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2"/>
              <p:cNvSpPr txBox="1"/>
              <p:nvPr/>
            </p:nvSpPr>
            <p:spPr>
              <a:xfrm>
                <a:off x="4175919" y="1308630"/>
                <a:ext cx="3749040" cy="1280160"/>
              </a:xfrm>
              <a:prstGeom prst="roundRect">
                <a:avLst/>
              </a:prstGeom>
              <a:ln w="3810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 anchor="ctr">
                <a:spAutoFit/>
              </a:bodyPr>
              <a:lstStyle/>
              <a:p>
                <a:r>
                  <a:rPr lang="en-US" sz="3600" b="0" dirty="0">
                    <a:solidFill>
                      <a:schemeClr val="accent3"/>
                    </a:solidFill>
                    <a:latin typeface="#9Slide03 BoosterNextFYBlack" pitchFamily="2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/>
                      </a:rPr>
                      <m:t>1:2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#9Slide03 FS Neusa Regular" pitchFamily="2" charset="0"/>
                </a:endParaRPr>
              </a:p>
            </p:txBody>
          </p:sp>
        </mc:Choice>
        <mc:Fallback xmlns="">
          <p:sp>
            <p:nvSpPr>
              <p:cNvPr id="19" name="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19" y="1308630"/>
                <a:ext cx="3749040" cy="1280160"/>
              </a:xfrm>
              <a:prstGeom prst="roundRect">
                <a:avLst/>
              </a:prstGeom>
              <a:blipFill rotWithShape="1">
                <a:blip r:embed="rId19"/>
                <a:stretch>
                  <a:fillRect l="-2738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B939FF4-5FE9-4E97-8939-097F8B575F7A}"/>
                  </a:ext>
                </a:extLst>
              </p:cNvPr>
              <p:cNvSpPr txBox="1"/>
              <p:nvPr/>
            </p:nvSpPr>
            <p:spPr>
              <a:xfrm>
                <a:off x="1594531" y="1402185"/>
                <a:ext cx="2215333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𝟒</m:t>
                      </m:r>
                    </m:oMath>
                  </m:oMathPara>
                </a14:m>
                <a:endParaRPr lang="en-US" sz="3600" b="1" dirty="0">
                  <a:solidFill>
                    <a:schemeClr val="accent3"/>
                  </a:solidFill>
                  <a:latin typeface="#9Slide03 BoosterNextFYBlack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AB939FF4-5FE9-4E97-8939-097F8B57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31" y="1402185"/>
                <a:ext cx="2215333" cy="103355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939FF4-5FE9-4E97-8939-097F8B575F7A}"/>
                  </a:ext>
                </a:extLst>
              </p:cNvPr>
              <p:cNvSpPr txBox="1"/>
              <p:nvPr/>
            </p:nvSpPr>
            <p:spPr>
              <a:xfrm>
                <a:off x="5626403" y="1364445"/>
                <a:ext cx="2130918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chemeClr val="accent3"/>
                  </a:solidFill>
                  <a:latin typeface="#9Slide03 BoosterNextFYBlack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B939FF4-5FE9-4E97-8939-097F8B57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403" y="1364445"/>
                <a:ext cx="2130918" cy="1040734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939FF4-5FE9-4E97-8939-097F8B575F7A}"/>
                  </a:ext>
                </a:extLst>
              </p:cNvPr>
              <p:cNvSpPr txBox="1"/>
              <p:nvPr/>
            </p:nvSpPr>
            <p:spPr>
              <a:xfrm>
                <a:off x="9488932" y="1344539"/>
                <a:ext cx="2687987" cy="1033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chemeClr val="accent3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3600" b="1" i="0" smtClean="0">
                          <a:solidFill>
                            <a:schemeClr val="accent3"/>
                          </a:solidFill>
                          <a:latin typeface="Cambria Math"/>
                          <a:ea typeface="Cambria Math"/>
                        </a:rPr>
                        <m:t>𝟕𝟓</m:t>
                      </m:r>
                    </m:oMath>
                  </m:oMathPara>
                </a14:m>
                <a:endParaRPr lang="en-US" sz="3600" b="1" dirty="0">
                  <a:solidFill>
                    <a:schemeClr val="accent3"/>
                  </a:solidFill>
                  <a:latin typeface="#9Slide03 BoosterNextFYBlack" pitchFamily="2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AB939FF4-5FE9-4E97-8939-097F8B57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8932" y="1344539"/>
                <a:ext cx="2687987" cy="103355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4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DapAnA - 9Slide.vn">
            <a:extLst>
              <a:ext uri="{FF2B5EF4-FFF2-40B4-BE49-F238E27FC236}">
                <a16:creationId xmlns:a16="http://schemas.microsoft.com/office/drawing/2014/main" id="{1F59E306-23F2-4B07-B138-C6AD905419D0}"/>
              </a:ext>
            </a:extLst>
          </p:cNvPr>
          <p:cNvGrpSpPr/>
          <p:nvPr/>
        </p:nvGrpSpPr>
        <p:grpSpPr>
          <a:xfrm>
            <a:off x="518320" y="3048000"/>
            <a:ext cx="5044329" cy="1421875"/>
            <a:chOff x="609600" y="3061123"/>
            <a:chExt cx="5044329" cy="14218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96A427-FE20-4CAA-8CF3-C25E8AE1B849}"/>
                </a:ext>
              </a:extLst>
            </p:cNvPr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9" name="Rectangle: Rounded Corners 10">
                <a:extLst>
                  <a:ext uri="{FF2B5EF4-FFF2-40B4-BE49-F238E27FC236}">
                    <a16:creationId xmlns:a16="http://schemas.microsoft.com/office/drawing/2014/main" id="{11F8A1C6-DAB4-4119-BD6B-E78AC69CC786}"/>
                  </a:ext>
                </a:extLst>
              </p:cNvPr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1">
                <a:extLst>
                  <a:ext uri="{FF2B5EF4-FFF2-40B4-BE49-F238E27FC236}">
                    <a16:creationId xmlns:a16="http://schemas.microsoft.com/office/drawing/2014/main" id="{94150808-4BA3-4153-A415-955A62680A74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D6B11D4-4B62-42D4-AAFA-9EE144629154}"/>
                </a:ext>
              </a:extLst>
            </p:cNvPr>
            <p:cNvSpPr txBox="1"/>
            <p:nvPr/>
          </p:nvSpPr>
          <p:spPr>
            <a:xfrm>
              <a:off x="3214500" y="3474564"/>
              <a:ext cx="1332096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150%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524752-DB6B-4C77-B096-723E370C3302}"/>
                </a:ext>
              </a:extLst>
            </p:cNvPr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237D1DF-0AD7-4B8A-9476-CBE94220A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0342AB-3C01-4ABC-ADF5-285FA8F640C1}"/>
                  </a:ext>
                </a:extLst>
              </p:cNvPr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21" name="DapAnB - 9Slide.vn">
            <a:extLst>
              <a:ext uri="{FF2B5EF4-FFF2-40B4-BE49-F238E27FC236}">
                <a16:creationId xmlns:a16="http://schemas.microsoft.com/office/drawing/2014/main" id="{2BA1BDB9-CC1A-4BCC-9A40-3888CDF0D2E4}"/>
              </a:ext>
            </a:extLst>
          </p:cNvPr>
          <p:cNvGrpSpPr/>
          <p:nvPr/>
        </p:nvGrpSpPr>
        <p:grpSpPr>
          <a:xfrm>
            <a:off x="6744536" y="3048000"/>
            <a:ext cx="5044329" cy="1421875"/>
            <a:chOff x="6835816" y="3061123"/>
            <a:chExt cx="5044329" cy="142187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6526EF-8820-47F4-898F-BF92CB5DB2F4}"/>
                </a:ext>
              </a:extLst>
            </p:cNvPr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7" name="Rectangle: Rounded Corners 24">
                <a:extLst>
                  <a:ext uri="{FF2B5EF4-FFF2-40B4-BE49-F238E27FC236}">
                    <a16:creationId xmlns:a16="http://schemas.microsoft.com/office/drawing/2014/main" id="{061D260B-9291-4BDE-961D-13DA3754D087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: Rounded Corners 25">
                <a:extLst>
                  <a:ext uri="{FF2B5EF4-FFF2-40B4-BE49-F238E27FC236}">
                    <a16:creationId xmlns:a16="http://schemas.microsoft.com/office/drawing/2014/main" id="{3F4B0462-9249-43F8-9E5D-1C6A4CD54645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AAF9DE-AEEA-437B-9717-C2A55E726BC1}"/>
                </a:ext>
              </a:extLst>
            </p:cNvPr>
            <p:cNvSpPr txBox="1"/>
            <p:nvPr/>
          </p:nvSpPr>
          <p:spPr>
            <a:xfrm>
              <a:off x="9626834" y="3436169"/>
              <a:ext cx="1019511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60%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76F9C8F-5E75-4567-912E-0BC657F668CB}"/>
                </a:ext>
              </a:extLst>
            </p:cNvPr>
            <p:cNvGrpSpPr/>
            <p:nvPr/>
          </p:nvGrpSpPr>
          <p:grpSpPr>
            <a:xfrm>
              <a:off x="6980629" y="3134284"/>
              <a:ext cx="1320383" cy="1229921"/>
              <a:chOff x="7038392" y="3134284"/>
              <a:chExt cx="1320383" cy="1229921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68525EF2-5621-4445-8570-04712CCF13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2EE74F9-01EF-47EF-A42E-5A2CF5D75523}"/>
                  </a:ext>
                </a:extLst>
              </p:cNvPr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29" name="Dap an C - 9Slide.vn">
            <a:extLst>
              <a:ext uri="{FF2B5EF4-FFF2-40B4-BE49-F238E27FC236}">
                <a16:creationId xmlns:a16="http://schemas.microsoft.com/office/drawing/2014/main" id="{54A21D12-8841-4B36-BE8C-1B50BB4E319B}"/>
              </a:ext>
            </a:extLst>
          </p:cNvPr>
          <p:cNvGrpSpPr/>
          <p:nvPr/>
        </p:nvGrpSpPr>
        <p:grpSpPr>
          <a:xfrm>
            <a:off x="6698986" y="4752902"/>
            <a:ext cx="5044329" cy="1421875"/>
            <a:chOff x="4062080" y="5105400"/>
            <a:chExt cx="5044329" cy="142187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783F25C-5B9E-445C-A2F5-48E0CC91E199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5" name="Rectangle: Rounded Corners 29">
                <a:extLst>
                  <a:ext uri="{FF2B5EF4-FFF2-40B4-BE49-F238E27FC236}">
                    <a16:creationId xmlns:a16="http://schemas.microsoft.com/office/drawing/2014/main" id="{5FD0979C-639C-4E6C-AF22-D7EF50A09BA1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: Rounded Corners 30">
                <a:extLst>
                  <a:ext uri="{FF2B5EF4-FFF2-40B4-BE49-F238E27FC236}">
                    <a16:creationId xmlns:a16="http://schemas.microsoft.com/office/drawing/2014/main" id="{E1AB957F-0A3B-44A5-BB22-66D4D36BBA2F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F35E0A-3A01-4522-BBDA-30D199994DEC}"/>
                </a:ext>
              </a:extLst>
            </p:cNvPr>
            <p:cNvSpPr txBox="1"/>
            <p:nvPr/>
          </p:nvSpPr>
          <p:spPr>
            <a:xfrm>
              <a:off x="6805041" y="5508560"/>
              <a:ext cx="1017907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40%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095B8BF-8A09-480F-9041-08D4043CED54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BA3C68D-7F89-41CE-8690-A57E90B35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77B9104-63B0-4C74-A90D-CC74BF5992F7}"/>
                  </a:ext>
                </a:extLst>
              </p:cNvPr>
              <p:cNvSpPr txBox="1"/>
              <p:nvPr/>
            </p:nvSpPr>
            <p:spPr>
              <a:xfrm>
                <a:off x="4657948" y="5208081"/>
                <a:ext cx="53380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37" name="Dap an C - 9Slide.vn">
            <a:extLst>
              <a:ext uri="{FF2B5EF4-FFF2-40B4-BE49-F238E27FC236}">
                <a16:creationId xmlns:a16="http://schemas.microsoft.com/office/drawing/2014/main" id="{A4738562-C967-4A9C-BF10-E1C6152DED82}"/>
              </a:ext>
            </a:extLst>
          </p:cNvPr>
          <p:cNvGrpSpPr/>
          <p:nvPr/>
        </p:nvGrpSpPr>
        <p:grpSpPr>
          <a:xfrm>
            <a:off x="518319" y="4788561"/>
            <a:ext cx="5044329" cy="1421875"/>
            <a:chOff x="4062080" y="5105400"/>
            <a:chExt cx="5044329" cy="142187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42CAECE-B78A-40F8-BC53-834EA9136E72}"/>
                </a:ext>
              </a:extLst>
            </p:cNvPr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43" name="Rectangle: Rounded Corners 83">
                <a:extLst>
                  <a:ext uri="{FF2B5EF4-FFF2-40B4-BE49-F238E27FC236}">
                    <a16:creationId xmlns:a16="http://schemas.microsoft.com/office/drawing/2014/main" id="{7F7C5E46-0EBE-4018-BB5E-CCC7577ED73A}"/>
                  </a:ext>
                </a:extLst>
              </p:cNvPr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84">
                <a:extLst>
                  <a:ext uri="{FF2B5EF4-FFF2-40B4-BE49-F238E27FC236}">
                    <a16:creationId xmlns:a16="http://schemas.microsoft.com/office/drawing/2014/main" id="{C15E4302-9150-48C2-B3DD-9288F80F44EC}"/>
                  </a:ext>
                </a:extLst>
              </p:cNvPr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06FE5EF-1BD2-44B9-9430-F46B8040D5D6}"/>
                </a:ext>
              </a:extLst>
            </p:cNvPr>
            <p:cNvSpPr txBox="1"/>
            <p:nvPr/>
          </p:nvSpPr>
          <p:spPr>
            <a:xfrm>
              <a:off x="6803114" y="5518841"/>
              <a:ext cx="102111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E3CD29"/>
                  </a:solidFill>
                  <a:latin typeface="Britannic Bold" pitchFamily="34" charset="0"/>
                  <a:cs typeface="Calibri" panose="020F0502020204030204" pitchFamily="34" charset="0"/>
                </a:rPr>
                <a:t>66%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A7DBABD-53A1-4C10-9C8A-47746748FD2F}"/>
                </a:ext>
              </a:extLst>
            </p:cNvPr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40A9784-6112-4540-8103-987357254D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A61BB29-9C8B-4A26-81F3-FFB9BC5BB0CF}"/>
                  </a:ext>
                </a:extLst>
              </p:cNvPr>
              <p:cNvSpPr txBox="1"/>
              <p:nvPr/>
            </p:nvSpPr>
            <p:spPr>
              <a:xfrm>
                <a:off x="4701229" y="5208081"/>
                <a:ext cx="44723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E3CD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9719" y="381000"/>
            <a:ext cx="11472296" cy="1905000"/>
            <a:chOff x="289719" y="381000"/>
            <a:chExt cx="11472296" cy="1905000"/>
          </a:xfrm>
        </p:grpSpPr>
        <p:grpSp>
          <p:nvGrpSpPr>
            <p:cNvPr id="45" name="Group 44"/>
            <p:cNvGrpSpPr/>
            <p:nvPr/>
          </p:nvGrpSpPr>
          <p:grpSpPr>
            <a:xfrm>
              <a:off x="289719" y="381000"/>
              <a:ext cx="11472296" cy="1905000"/>
              <a:chOff x="2619262" y="457200"/>
              <a:chExt cx="6897189" cy="13716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619262" y="457200"/>
                <a:ext cx="6897189" cy="1371600"/>
              </a:xfrm>
              <a:prstGeom prst="roundRect">
                <a:avLst>
                  <a:gd name="adj" fmla="val 23201"/>
                </a:avLst>
              </a:prstGeom>
              <a:pattFill prst="diagBrick">
                <a:fgClr>
                  <a:srgbClr val="ECDD6E"/>
                </a:fgClr>
                <a:bgClr>
                  <a:schemeClr val="bg1"/>
                </a:bgClr>
              </a:pattFill>
              <a:ln>
                <a:solidFill>
                  <a:srgbClr val="E3CD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673691" y="533400"/>
                <a:ext cx="6781800" cy="1219200"/>
              </a:xfrm>
              <a:prstGeom prst="roundRect">
                <a:avLst/>
              </a:prstGeom>
              <a:solidFill>
                <a:srgbClr val="ECDD6E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594519" y="751582"/>
              <a:ext cx="10989898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Bài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4.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Một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lớp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học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có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18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nữ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và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12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nam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.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Hỏi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học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sinh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nam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chiếm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bao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nhiêu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phần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trăm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số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học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sinh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cả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 </a:t>
              </a:r>
              <a:r>
                <a:rPr lang="en-US" sz="3200" b="1" dirty="0" err="1">
                  <a:latin typeface="#9Slide03 Arima Madurai Black" pitchFamily="2" charset="0"/>
                  <a:cs typeface="#9Slide03 Arima Madurai Black" pitchFamily="2" charset="0"/>
                </a:rPr>
                <a:t>lớp</a:t>
              </a:r>
              <a:r>
                <a:rPr lang="en-US" sz="3200" b="1" dirty="0">
                  <a:latin typeface="#9Slide03 Arima Madurai Black" pitchFamily="2" charset="0"/>
                  <a:cs typeface="#9Slide03 Arima Madurai Black" pitchFamily="2" charset="0"/>
                </a:rPr>
                <a:t>?</a:t>
              </a:r>
            </a:p>
          </p:txBody>
        </p:sp>
      </p:grpSp>
      <p:pic>
        <p:nvPicPr>
          <p:cNvPr id="63" name="Picture 10" descr="Bỏng ngô Phim Hoạt hình Clip nghệ thuật - phim hoạt hình bỏng ngô png tải  về - Miễn phí trong suốt Thức ăn png Tải về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7222" l="7667" r="97000">
                        <a14:foregroundMark x1="26000" y1="61000" x2="26000" y2="61000"/>
                        <a14:foregroundMark x1="28111" y1="39222" x2="31444" y2="77222"/>
                        <a14:foregroundMark x1="48778" y1="34889" x2="51000" y2="92444"/>
                        <a14:foregroundMark x1="72667" y1="34889" x2="74889" y2="86000"/>
                        <a14:foregroundMark x1="27000" y1="37111" x2="30333" y2="86000"/>
                        <a14:foregroundMark x1="22667" y1="34889" x2="24889" y2="83778"/>
                        <a14:foregroundMark x1="31444" y1="91444" x2="31444" y2="91444"/>
                        <a14:foregroundMark x1="49889" y1="39222" x2="54222" y2="62111"/>
                        <a14:foregroundMark x1="71556" y1="36000" x2="70444" y2="7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4" r="3664"/>
          <a:stretch/>
        </p:blipFill>
        <p:spPr bwMode="auto">
          <a:xfrm>
            <a:off x="8394612" y="2508366"/>
            <a:ext cx="1420107" cy="15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7D4A56A1-DDBC-4354-94A4-457A89909E9E}"/>
              </a:ext>
            </a:extLst>
          </p:cNvPr>
          <p:cNvGrpSpPr/>
          <p:nvPr/>
        </p:nvGrpSpPr>
        <p:grpSpPr>
          <a:xfrm>
            <a:off x="-15831" y="3021593"/>
            <a:ext cx="6550367" cy="3226807"/>
            <a:chOff x="292038" y="2590799"/>
            <a:chExt cx="4631208" cy="453496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90D224A-E2A0-4AA1-982F-D6EC83E2CA86}"/>
                </a:ext>
              </a:extLst>
            </p:cNvPr>
            <p:cNvGrpSpPr/>
            <p:nvPr/>
          </p:nvGrpSpPr>
          <p:grpSpPr>
            <a:xfrm>
              <a:off x="292038" y="2590799"/>
              <a:ext cx="4631208" cy="4534969"/>
              <a:chOff x="4042102" y="2590799"/>
              <a:chExt cx="4631208" cy="4534969"/>
            </a:xfrm>
          </p:grpSpPr>
          <p:sp>
            <p:nvSpPr>
              <p:cNvPr id="52" name="Rectangle: Rounded Corners 53">
                <a:extLst>
                  <a:ext uri="{FF2B5EF4-FFF2-40B4-BE49-F238E27FC236}">
                    <a16:creationId xmlns:a16="http://schemas.microsoft.com/office/drawing/2014/main" id="{5627C3B4-9DC3-49D0-9B7F-7B37D1B8D597}"/>
                  </a:ext>
                </a:extLst>
              </p:cNvPr>
              <p:cNvSpPr/>
              <p:nvPr/>
            </p:nvSpPr>
            <p:spPr>
              <a:xfrm>
                <a:off x="4259610" y="2590799"/>
                <a:ext cx="4413700" cy="4534969"/>
              </a:xfrm>
              <a:prstGeom prst="roundRect">
                <a:avLst>
                  <a:gd name="adj" fmla="val 11479"/>
                </a:avLst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Arrow: Chevron 54">
                <a:extLst>
                  <a:ext uri="{FF2B5EF4-FFF2-40B4-BE49-F238E27FC236}">
                    <a16:creationId xmlns:a16="http://schemas.microsoft.com/office/drawing/2014/main" id="{D75078C9-57F0-4A40-8AF4-181CA86F4CD6}"/>
                  </a:ext>
                </a:extLst>
              </p:cNvPr>
              <p:cNvSpPr/>
              <p:nvPr/>
            </p:nvSpPr>
            <p:spPr>
              <a:xfrm rot="10800000">
                <a:off x="4042102" y="2729599"/>
                <a:ext cx="1091172" cy="686213"/>
              </a:xfrm>
              <a:prstGeom prst="chevron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3340FC8-37FC-40F1-B651-2848DB067BE0}"/>
                  </a:ext>
                </a:extLst>
              </p:cNvPr>
              <p:cNvSpPr txBox="1"/>
              <p:nvPr/>
            </p:nvSpPr>
            <p:spPr>
              <a:xfrm>
                <a:off x="4325155" y="2776503"/>
                <a:ext cx="679443" cy="605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2800" dirty="0" err="1">
                    <a:solidFill>
                      <a:srgbClr val="1E1E1E"/>
                    </a:solidFill>
                    <a:latin typeface="#9Slide07 IcielPony" panose="02000000000000000000" pitchFamily="2" charset="0"/>
                  </a:rPr>
                  <a:t>Giải</a:t>
                </a:r>
                <a:endParaRPr lang="en-US" sz="2800" dirty="0">
                  <a:solidFill>
                    <a:srgbClr val="1E1E1E"/>
                  </a:solidFill>
                  <a:latin typeface="#9Slide07 IcielPony" panose="02000000000000000000" pitchFamily="2" charset="0"/>
                </a:endParaRPr>
              </a:p>
            </p:txBody>
          </p:sp>
          <p:sp>
            <p:nvSpPr>
              <p:cNvPr id="55" name="Heart 54">
                <a:extLst>
                  <a:ext uri="{FF2B5EF4-FFF2-40B4-BE49-F238E27FC236}">
                    <a16:creationId xmlns:a16="http://schemas.microsoft.com/office/drawing/2014/main" id="{8BC6AC11-35D0-47F8-A922-8F020BA338D0}"/>
                  </a:ext>
                </a:extLst>
              </p:cNvPr>
              <p:cNvSpPr/>
              <p:nvPr/>
            </p:nvSpPr>
            <p:spPr>
              <a:xfrm>
                <a:off x="7866953" y="6296581"/>
                <a:ext cx="685800" cy="609600"/>
              </a:xfrm>
              <a:prstGeom prst="heart">
                <a:avLst/>
              </a:prstGeom>
              <a:solidFill>
                <a:srgbClr val="ECDD6E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B939FF4-5FE9-4E97-8939-097F8B575F7A}"/>
                </a:ext>
              </a:extLst>
            </p:cNvPr>
            <p:cNvSpPr txBox="1"/>
            <p:nvPr/>
          </p:nvSpPr>
          <p:spPr>
            <a:xfrm>
              <a:off x="634413" y="3693426"/>
              <a:ext cx="4035144" cy="3027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HS </a:t>
              </a:r>
              <a:r>
                <a:rPr lang="en-US" sz="2800" dirty="0" err="1">
                  <a:latin typeface="#9Slide03 BoosterNextFYBlack" pitchFamily="2" charset="0"/>
                </a:rPr>
                <a:t>cả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lớp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là</a:t>
              </a:r>
              <a:r>
                <a:rPr lang="en-US" sz="2800" dirty="0">
                  <a:latin typeface="#9Slide03 BoosterNextFYBlack" pitchFamily="2" charset="0"/>
                </a:rPr>
                <a:t>:</a:t>
              </a:r>
            </a:p>
            <a:p>
              <a:r>
                <a:rPr lang="en-US" sz="2800" dirty="0">
                  <a:latin typeface="#9Slide03 BoosterNextFYBlack" pitchFamily="2" charset="0"/>
                </a:rPr>
                <a:t>	18 + 12 = 30 (</a:t>
              </a:r>
              <a:r>
                <a:rPr lang="en-US" sz="2800" dirty="0" err="1">
                  <a:latin typeface="#9Slide03 BoosterNextFYBlack" pitchFamily="2" charset="0"/>
                </a:rPr>
                <a:t>học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sinh</a:t>
              </a:r>
              <a:r>
                <a:rPr lang="en-US" sz="2800" dirty="0">
                  <a:latin typeface="#9Slide03 BoosterNextFYBlack" pitchFamily="2" charset="0"/>
                </a:rPr>
                <a:t>)</a:t>
              </a:r>
            </a:p>
            <a:p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học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sinh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nam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chiếm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phần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trăm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số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học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sinh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cả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lớp</a:t>
              </a:r>
              <a:r>
                <a:rPr lang="en-US" sz="2800" dirty="0">
                  <a:latin typeface="#9Slide03 BoosterNextFYBlack" pitchFamily="2" charset="0"/>
                </a:rPr>
                <a:t> </a:t>
              </a:r>
              <a:r>
                <a:rPr lang="en-US" sz="2800" dirty="0" err="1">
                  <a:latin typeface="#9Slide03 BoosterNextFYBlack" pitchFamily="2" charset="0"/>
                </a:rPr>
                <a:t>là</a:t>
              </a:r>
              <a:r>
                <a:rPr lang="en-US" sz="2800" dirty="0">
                  <a:latin typeface="#9Slide03 BoosterNextFYBlack" pitchFamily="2" charset="0"/>
                </a:rPr>
                <a:t>:</a:t>
              </a:r>
            </a:p>
            <a:p>
              <a:r>
                <a:rPr lang="en-US" sz="2800" dirty="0">
                  <a:latin typeface="#9Slide03 BoosterNextFYBlack" pitchFamily="2" charset="0"/>
                </a:rPr>
                <a:t>	12 : 30 = 0,4 = 40%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53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4000" fill="hold" nodeType="afterEffect" p14:presetBounceEnd="7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8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8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4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5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900" decel="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900" decel="100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26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7" dur="500" tmFilter="0, 0; .2, .5; .8, .5; 1, 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8" dur="250" autoRev="1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0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900" decel="100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9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407</Words>
  <Application>Microsoft Office PowerPoint</Application>
  <PresentationFormat>Custom</PresentationFormat>
  <Paragraphs>112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Wingdings</vt:lpstr>
      <vt:lpstr>#9Slide07 Itim</vt:lpstr>
      <vt:lpstr>#9Slide07 SVNPosterizer KG Inli</vt:lpstr>
      <vt:lpstr>#9Slide07 IcielPony</vt:lpstr>
      <vt:lpstr>Calibri</vt:lpstr>
      <vt:lpstr>Arial</vt:lpstr>
      <vt:lpstr>Britannic Bold</vt:lpstr>
      <vt:lpstr>#9Slide03 Arima Madurai Black</vt:lpstr>
      <vt:lpstr>#9Slide03 BoosterNextFYBlack</vt:lpstr>
      <vt:lpstr>Cambria Math</vt:lpstr>
      <vt:lpstr>#9Slide03 FS Neusa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Swift3</cp:lastModifiedBy>
  <cp:revision>47</cp:revision>
  <dcterms:created xsi:type="dcterms:W3CDTF">2022-04-08T09:39:05Z</dcterms:created>
  <dcterms:modified xsi:type="dcterms:W3CDTF">2023-04-21T02:31:34Z</dcterms:modified>
</cp:coreProperties>
</file>