
<file path=[Content_Types].xml><?xml version="1.0" encoding="utf-8"?>
<Types xmlns="http://schemas.openxmlformats.org/package/2006/content-types">
  <Default Extension="png" ContentType="image/png"/>
  <Default Extension="tmp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75" r:id="rId3"/>
    <p:sldId id="294" r:id="rId4"/>
    <p:sldId id="314" r:id="rId5"/>
    <p:sldId id="315" r:id="rId6"/>
    <p:sldId id="316" r:id="rId7"/>
    <p:sldId id="317" r:id="rId8"/>
    <p:sldId id="318" r:id="rId9"/>
    <p:sldId id="319" r:id="rId10"/>
    <p:sldId id="320" r:id="rId11"/>
    <p:sldId id="322" r:id="rId12"/>
    <p:sldId id="323" r:id="rId13"/>
  </p:sldIdLst>
  <p:sldSz cx="12192000" cy="6858000"/>
  <p:notesSz cx="6858000" cy="9144000"/>
  <p:embeddedFontLst>
    <p:embeddedFont>
      <p:font typeface="微软雅黑" panose="020B0503020204020204" pitchFamily="34" charset="-122"/>
      <p:regular r:id="rId15"/>
      <p:bold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custDataLst>
    <p:tags r:id="rId21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1" roundtripDataSignature="AMtx7miFhULmujEkRXKProgFNuVio5VNR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F1FC"/>
    <a:srgbClr val="000099"/>
    <a:srgbClr val="FDEAC5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9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41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6200544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31219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77516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23406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50778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66512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3" name="Google Shape;1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762258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0348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6591251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73965828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13449807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70590622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353D30-538C-40D2-852C-1DF3ECB6F23D}" type="datetimeFigureOut">
              <a:rPr lang="en-US" smtClean="0"/>
              <a:t>19/4/2022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53C1F2-5950-4BE8-BF70-7AD9F5758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094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C9D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90" r:id="rId3"/>
    <p:sldLayoutId id="2147483689" r:id="rId4"/>
    <p:sldLayoutId id="2147483687" r:id="rId5"/>
    <p:sldLayoutId id="2147483686" r:id="rId6"/>
    <p:sldLayoutId id="2147483688" r:id="rId7"/>
  </p:sldLayoutIdLst>
  <p:transition spd="slow">
    <p:random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1.png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6.png"/><Relationship Id="rId5" Type="http://schemas.openxmlformats.org/officeDocument/2006/relationships/image" Target="../media/image8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19" Type="http://schemas.openxmlformats.org/officeDocument/2006/relationships/image" Target="../media/image23.png"/><Relationship Id="rId4" Type="http://schemas.openxmlformats.org/officeDocument/2006/relationships/image" Target="../media/image7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7.png"/><Relationship Id="rId1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1.png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16.png"/><Relationship Id="rId5" Type="http://schemas.openxmlformats.org/officeDocument/2006/relationships/image" Target="../media/image8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19" Type="http://schemas.openxmlformats.org/officeDocument/2006/relationships/image" Target="../media/image23.png"/><Relationship Id="rId4" Type="http://schemas.openxmlformats.org/officeDocument/2006/relationships/image" Target="../media/image7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1"/>
          <p:cNvPicPr preferRelativeResize="0"/>
          <p:nvPr/>
        </p:nvPicPr>
        <p:blipFill rotWithShape="1">
          <a:blip r:embed="rId3">
            <a:alphaModFix/>
          </a:blip>
          <a:srcRect t="5244" b="10434"/>
          <a:stretch/>
        </p:blipFill>
        <p:spPr>
          <a:xfrm>
            <a:off x="0" y="0"/>
            <a:ext cx="12199938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1"/>
          <p:cNvPicPr preferRelativeResize="0"/>
          <p:nvPr/>
        </p:nvPicPr>
        <p:blipFill rotWithShape="1">
          <a:blip r:embed="rId4">
            <a:alphaModFix/>
          </a:blip>
          <a:srcRect t="35313" b="20813"/>
          <a:stretch/>
        </p:blipFill>
        <p:spPr>
          <a:xfrm>
            <a:off x="-7938" y="-136525"/>
            <a:ext cx="12207876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1"/>
          <p:cNvSpPr txBox="1"/>
          <p:nvPr/>
        </p:nvSpPr>
        <p:spPr>
          <a:xfrm>
            <a:off x="529389" y="4196615"/>
            <a:ext cx="10600574" cy="1217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Calibri"/>
              <a:buNone/>
            </a:pPr>
            <a:r>
              <a:rPr lang="en-US" sz="7200" b="1" i="0" u="none" strike="noStrike" cap="none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Xin chào tất cả các con!</a:t>
            </a:r>
            <a:endParaRPr sz="7200" b="1" i="0" u="none" strike="noStrike" cap="none">
              <a:solidFill>
                <a:srgbClr val="FF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3C1F2-5950-4BE8-BF70-7AD9F5758F25}" type="slidenum">
              <a:rPr lang="en-US" smtClean="0"/>
              <a:t>10</a:t>
            </a:fld>
            <a:endParaRPr lang="en-US"/>
          </a:p>
        </p:txBody>
      </p:sp>
      <p:pic>
        <p:nvPicPr>
          <p:cNvPr id="6" name="Content Placeholder 5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57" y="1027906"/>
            <a:ext cx="11086443" cy="2008111"/>
          </a:xfrm>
        </p:spPr>
      </p:pic>
    </p:spTree>
    <p:extLst>
      <p:ext uri="{BB962C8B-B14F-4D97-AF65-F5344CB8AC3E}">
        <p14:creationId xmlns:p14="http://schemas.microsoft.com/office/powerpoint/2010/main" val="1264860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47997" y="565761"/>
            <a:ext cx="12439997" cy="5883467"/>
            <a:chOff x="341926" y="208486"/>
            <a:chExt cx="11873875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1412028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6960" y="2548845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1529120" y="795658"/>
            <a:ext cx="8365113" cy="900236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Dặn</a:t>
            </a:r>
            <a:r>
              <a:rPr lang="en-US" altLang="zh-CN" sz="54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dò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31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877794" y="2171536"/>
            <a:ext cx="11260809" cy="3147005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-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Làm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bài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2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vào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vở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ô li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Toán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.</a:t>
            </a:r>
          </a:p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-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Hoàn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thành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bài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1, 2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Vở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BT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toán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in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trang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68.</a:t>
            </a:r>
          </a:p>
          <a:p>
            <a:pPr lvl="0">
              <a:buClr>
                <a:srgbClr val="FF0000"/>
              </a:buClr>
              <a:buSzPts val="4800"/>
            </a:pPr>
            <a: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- </a:t>
            </a:r>
            <a:r>
              <a:rPr kumimoji="0" lang="en-US" altLang="zh-CN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Xem</a:t>
            </a:r>
            <a: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bài</a:t>
            </a:r>
            <a:r>
              <a:rPr kumimoji="0" lang="en-US" altLang="zh-CN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sz="40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Phép</a:t>
            </a:r>
            <a:r>
              <a:rPr lang="en-US" sz="40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40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cộng</a:t>
            </a:r>
            <a:r>
              <a:rPr lang="en-US" sz="40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400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</a:t>
            </a:r>
            <a:r>
              <a:rPr lang="en-US" sz="4000" i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có</a:t>
            </a:r>
            <a:r>
              <a:rPr lang="en-US" sz="400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40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nhớ</a:t>
            </a:r>
            <a:r>
              <a:rPr lang="en-US" sz="40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) </a:t>
            </a:r>
            <a:r>
              <a:rPr lang="en-US" sz="40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trong</a:t>
            </a:r>
            <a:r>
              <a:rPr lang="en-US" sz="40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40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phạm</a:t>
            </a:r>
            <a:r>
              <a:rPr lang="en-US" sz="40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vi 1000</a:t>
            </a:r>
          </a:p>
          <a:p>
            <a:pPr lvl="0">
              <a:buClr>
                <a:srgbClr val="FF0000"/>
              </a:buClr>
              <a:buSzPts val="4800"/>
            </a:pP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trang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68.</a:t>
            </a: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59673847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54" y="-1"/>
            <a:ext cx="11898645" cy="703135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27218" y="1705582"/>
            <a:ext cx="94996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học của chúng ta đến đây là kết thúc.</a:t>
            </a:r>
          </a:p>
          <a:p>
            <a:pPr algn="ctr"/>
            <a:r>
              <a:rPr 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con mạnh khỏe, học tập tốt!</a:t>
            </a:r>
            <a:endParaRPr lang="en-US" sz="40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4651510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" name="Google Shape;307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262" y="4926841"/>
            <a:ext cx="12157738" cy="1964865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9"/>
          <p:cNvSpPr txBox="1"/>
          <p:nvPr/>
        </p:nvSpPr>
        <p:spPr>
          <a:xfrm>
            <a:off x="3840163" y="2501900"/>
            <a:ext cx="2447925" cy="434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rgbClr val="3F3F3F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10" name="Google Shape;310;p9"/>
          <p:cNvSpPr txBox="1"/>
          <p:nvPr/>
        </p:nvSpPr>
        <p:spPr>
          <a:xfrm>
            <a:off x="2712297" y="1470360"/>
            <a:ext cx="5791200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Toán</a:t>
            </a:r>
            <a:endParaRPr sz="44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311" name="Google Shape;311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263" y="0"/>
            <a:ext cx="2096378" cy="2268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365542" y="214581"/>
            <a:ext cx="1694696" cy="2161906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9"/>
          <p:cNvSpPr txBox="1"/>
          <p:nvPr/>
        </p:nvSpPr>
        <p:spPr>
          <a:xfrm>
            <a:off x="682109" y="2793273"/>
            <a:ext cx="11378129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800"/>
              <a:buFont typeface="Times New Roman"/>
              <a:buNone/>
            </a:pPr>
            <a:r>
              <a:rPr lang="en-US" sz="4800" u="none" strike="noStrike" cap="none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Phép</a:t>
            </a:r>
            <a:r>
              <a:rPr lang="en-US" sz="4800" u="none" strike="noStrike" cap="none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4800" u="none" strike="noStrike" cap="none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cộng</a:t>
            </a:r>
            <a:r>
              <a:rPr lang="en-US" sz="4800" u="none" strike="noStrike" cap="none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4800" u="none" strike="noStrike" cap="none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có</a:t>
            </a:r>
            <a:r>
              <a:rPr lang="en-US" sz="4800" u="none" strike="noStrike" cap="none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4800" u="none" strike="noStrike" cap="none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nhớ</a:t>
            </a:r>
            <a:r>
              <a:rPr lang="en-US" sz="4800" u="none" strike="noStrike" cap="none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) </a:t>
            </a:r>
            <a:r>
              <a:rPr lang="en-US" sz="4800" u="none" strike="noStrike" cap="none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trong</a:t>
            </a:r>
            <a:r>
              <a:rPr lang="en-US" sz="4800" u="none" strike="noStrike" cap="none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4800" u="none" strike="noStrike" cap="none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phạm</a:t>
            </a:r>
            <a:r>
              <a:rPr lang="en-US" sz="4800" u="none" strike="noStrike" cap="none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vi </a:t>
            </a:r>
            <a:r>
              <a:rPr lang="en-US" sz="4800" u="none" strike="noStrike" cap="none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1000 (67)</a:t>
            </a:r>
            <a:endParaRPr sz="4800" u="none" strike="noStrike" cap="none" dirty="0">
              <a:solidFill>
                <a:srgbClr val="FF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96647413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47997" y="565761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2743061" y="900193"/>
            <a:ext cx="6516696" cy="746348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Yêu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cầu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cần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đạt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3E28E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95604" y="1758720"/>
            <a:ext cx="1039815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1000.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9879043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26083" y="589889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2944519" y="2456148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880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Khám phá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2326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66" y="238044"/>
            <a:ext cx="11996449" cy="5210255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857250" y="4676775"/>
            <a:ext cx="2971800" cy="742950"/>
          </a:xfrm>
          <a:prstGeom prst="ellipse">
            <a:avLst/>
          </a:prstGeom>
          <a:solidFill>
            <a:srgbClr val="E0F1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8010525" y="2471696"/>
            <a:ext cx="2971800" cy="742950"/>
          </a:xfrm>
          <a:prstGeom prst="ellipse">
            <a:avLst/>
          </a:prstGeom>
          <a:solidFill>
            <a:srgbClr val="E0F1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123949" y="647700"/>
            <a:ext cx="4495801" cy="2419350"/>
          </a:xfrm>
          <a:prstGeom prst="ellipse">
            <a:avLst/>
          </a:prstGeom>
          <a:solidFill>
            <a:srgbClr val="E0F1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199371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56" y="336525"/>
            <a:ext cx="11557415" cy="56451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23379" y="1935953"/>
            <a:ext cx="866775" cy="466725"/>
          </a:xfrm>
          <a:prstGeom prst="rect">
            <a:avLst/>
          </a:prstGeom>
          <a:solidFill>
            <a:srgbClr val="EAF5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241335" y="2402678"/>
            <a:ext cx="866775" cy="519111"/>
          </a:xfrm>
          <a:prstGeom prst="rect">
            <a:avLst/>
          </a:prstGeom>
          <a:solidFill>
            <a:srgbClr val="EAF5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005518" y="2195510"/>
            <a:ext cx="257175" cy="466725"/>
          </a:xfrm>
          <a:prstGeom prst="rect">
            <a:avLst/>
          </a:prstGeom>
          <a:solidFill>
            <a:srgbClr val="EAF5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58517" y="2974179"/>
            <a:ext cx="1128713" cy="466725"/>
          </a:xfrm>
          <a:prstGeom prst="rect">
            <a:avLst/>
          </a:prstGeom>
          <a:solidFill>
            <a:srgbClr val="EAF5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78834" y="2428872"/>
            <a:ext cx="657225" cy="466725"/>
          </a:xfrm>
          <a:prstGeom prst="rect">
            <a:avLst/>
          </a:prstGeom>
          <a:solidFill>
            <a:srgbClr val="EAF5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541310" y="1806972"/>
            <a:ext cx="1533525" cy="1114817"/>
          </a:xfrm>
          <a:prstGeom prst="rect">
            <a:avLst/>
          </a:prstGeom>
          <a:solidFill>
            <a:srgbClr val="EAF5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674100" y="2921793"/>
            <a:ext cx="1400913" cy="551674"/>
          </a:xfrm>
          <a:prstGeom prst="rect">
            <a:avLst/>
          </a:prstGeom>
          <a:solidFill>
            <a:srgbClr val="EAF5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63683" y="3440904"/>
            <a:ext cx="1670481" cy="1333501"/>
          </a:xfrm>
          <a:prstGeom prst="rect">
            <a:avLst/>
          </a:prstGeom>
          <a:solidFill>
            <a:srgbClr val="EAF5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266173" y="3700460"/>
            <a:ext cx="3295762" cy="1033072"/>
          </a:xfrm>
          <a:prstGeom prst="rect">
            <a:avLst/>
          </a:prstGeom>
          <a:solidFill>
            <a:srgbClr val="EAF5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372780" y="2139966"/>
            <a:ext cx="1103041" cy="1333501"/>
          </a:xfrm>
          <a:prstGeom prst="rect">
            <a:avLst/>
          </a:prstGeom>
          <a:solidFill>
            <a:srgbClr val="EAF5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732908" y="1625615"/>
            <a:ext cx="1222075" cy="1348564"/>
          </a:xfrm>
          <a:prstGeom prst="rect">
            <a:avLst/>
          </a:prstGeom>
          <a:solidFill>
            <a:srgbClr val="EAF5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512131" y="2990937"/>
            <a:ext cx="597789" cy="565210"/>
          </a:xfrm>
          <a:prstGeom prst="rect">
            <a:avLst/>
          </a:prstGeom>
          <a:solidFill>
            <a:srgbClr val="EAF5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966534" y="3026051"/>
            <a:ext cx="545597" cy="472627"/>
          </a:xfrm>
          <a:prstGeom prst="rect">
            <a:avLst/>
          </a:prstGeom>
          <a:solidFill>
            <a:srgbClr val="EAF5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578851" y="3608020"/>
            <a:ext cx="3119742" cy="1248472"/>
          </a:xfrm>
          <a:prstGeom prst="rect">
            <a:avLst/>
          </a:prstGeom>
          <a:solidFill>
            <a:srgbClr val="EAF5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8862646" y="2327058"/>
            <a:ext cx="893120" cy="908483"/>
          </a:xfrm>
          <a:prstGeom prst="rect">
            <a:avLst/>
          </a:prstGeom>
          <a:solidFill>
            <a:srgbClr val="EAF5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9717588" y="1761495"/>
            <a:ext cx="1255212" cy="1419854"/>
          </a:xfrm>
          <a:prstGeom prst="rect">
            <a:avLst/>
          </a:prstGeom>
          <a:solidFill>
            <a:srgbClr val="EAF5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574274" y="3109871"/>
            <a:ext cx="696471" cy="468037"/>
          </a:xfrm>
          <a:prstGeom prst="rect">
            <a:avLst/>
          </a:prstGeom>
          <a:solidFill>
            <a:srgbClr val="EAF5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9877803" y="3099037"/>
            <a:ext cx="696471" cy="468037"/>
          </a:xfrm>
          <a:prstGeom prst="rect">
            <a:avLst/>
          </a:prstGeom>
          <a:solidFill>
            <a:srgbClr val="EAF5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8812732" y="3660900"/>
            <a:ext cx="3064924" cy="904689"/>
          </a:xfrm>
          <a:prstGeom prst="rect">
            <a:avLst/>
          </a:prstGeom>
          <a:solidFill>
            <a:srgbClr val="EAF5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938146" y="5075174"/>
            <a:ext cx="4588834" cy="904689"/>
          </a:xfrm>
          <a:prstGeom prst="rect">
            <a:avLst/>
          </a:prstGeom>
          <a:solidFill>
            <a:srgbClr val="EAF5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437246" y="2661804"/>
            <a:ext cx="96253" cy="11949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7564323" y="2702301"/>
            <a:ext cx="96253" cy="11949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727083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4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3972659" y="444476"/>
            <a:ext cx="4387570" cy="9925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6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Ghi</a:t>
            </a:r>
            <a:r>
              <a:rPr lang="en-US" altLang="zh-CN" sz="60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6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nhớ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31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-1" y="1769159"/>
            <a:ext cx="12192001" cy="47012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68571" tIns="34285" rIns="68571" bIns="34285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CN" sz="43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*  </a:t>
            </a:r>
            <a:r>
              <a:rPr lang="en-US" altLang="zh-CN" sz="43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Thực</a:t>
            </a:r>
            <a:r>
              <a:rPr lang="en-US" altLang="zh-CN" sz="43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3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hiện</a:t>
            </a:r>
            <a:r>
              <a:rPr lang="en-US" altLang="zh-CN" sz="43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30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phép</a:t>
            </a:r>
            <a:r>
              <a:rPr lang="en-US" altLang="zh-CN" sz="430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cộng (có nhớ) hai </a:t>
            </a:r>
            <a:r>
              <a:rPr lang="en-US" altLang="zh-CN" sz="43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số</a:t>
            </a:r>
            <a:r>
              <a:rPr lang="en-US" altLang="zh-CN" sz="43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3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có</a:t>
            </a:r>
            <a:r>
              <a:rPr lang="en-US" altLang="zh-CN" sz="43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3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ba</a:t>
            </a:r>
            <a:r>
              <a:rPr lang="en-US" altLang="zh-CN" sz="43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3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chữ</a:t>
            </a:r>
            <a:r>
              <a:rPr lang="en-US" altLang="zh-CN" sz="43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3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số</a:t>
            </a:r>
            <a:r>
              <a:rPr lang="en-US" altLang="zh-CN" sz="43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: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CN" sz="43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1. </a:t>
            </a:r>
            <a:r>
              <a:rPr lang="en-US" altLang="zh-CN" sz="43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Đặt</a:t>
            </a:r>
            <a:r>
              <a:rPr lang="en-US" altLang="zh-CN" sz="43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3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tính</a:t>
            </a:r>
            <a:r>
              <a:rPr lang="en-US" altLang="zh-CN" sz="43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: </a:t>
            </a:r>
            <a:r>
              <a:rPr lang="en-US" altLang="zh-CN" sz="43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Viết</a:t>
            </a:r>
            <a:r>
              <a:rPr lang="en-US" altLang="zh-CN" sz="43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3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số</a:t>
            </a:r>
            <a:r>
              <a:rPr lang="en-US" altLang="zh-CN" sz="43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3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hạng</a:t>
            </a:r>
            <a:r>
              <a:rPr lang="en-US" altLang="zh-CN" sz="43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3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thứ</a:t>
            </a:r>
            <a:r>
              <a:rPr lang="en-US" altLang="zh-CN" sz="43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3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hai</a:t>
            </a:r>
            <a:r>
              <a:rPr lang="en-US" altLang="zh-CN" sz="43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3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dưới</a:t>
            </a:r>
            <a:r>
              <a:rPr lang="en-US" altLang="zh-CN" sz="43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3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số</a:t>
            </a:r>
            <a:r>
              <a:rPr lang="en-US" altLang="zh-CN" sz="43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3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hạng</a:t>
            </a:r>
            <a:r>
              <a:rPr lang="en-US" altLang="zh-CN" sz="43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3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thứ</a:t>
            </a:r>
            <a:r>
              <a:rPr lang="en-US" altLang="zh-CN" sz="43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3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nhất</a:t>
            </a:r>
            <a:r>
              <a:rPr lang="en-US" altLang="zh-CN" sz="43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: </a:t>
            </a:r>
            <a:r>
              <a:rPr lang="en-US" altLang="zh-CN" sz="43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trăm</a:t>
            </a:r>
            <a:r>
              <a:rPr lang="en-US" altLang="zh-CN" sz="43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3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thẳng</a:t>
            </a:r>
            <a:r>
              <a:rPr lang="en-US" altLang="zh-CN" sz="43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3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trăm</a:t>
            </a:r>
            <a:r>
              <a:rPr lang="en-US" altLang="zh-CN" sz="43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, </a:t>
            </a:r>
            <a:r>
              <a:rPr lang="en-US" altLang="zh-CN" sz="43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chục</a:t>
            </a:r>
            <a:r>
              <a:rPr lang="en-US" altLang="zh-CN" sz="43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3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thẳng</a:t>
            </a:r>
            <a:r>
              <a:rPr lang="en-US" altLang="zh-CN" sz="43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3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chục</a:t>
            </a:r>
            <a:r>
              <a:rPr lang="en-US" altLang="zh-CN" sz="43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, </a:t>
            </a:r>
            <a:r>
              <a:rPr lang="en-US" altLang="zh-CN" sz="43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đơn</a:t>
            </a:r>
            <a:r>
              <a:rPr lang="en-US" altLang="zh-CN" sz="43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3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vị</a:t>
            </a:r>
            <a:r>
              <a:rPr lang="en-US" altLang="zh-CN" sz="43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3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thẳng</a:t>
            </a:r>
            <a:r>
              <a:rPr lang="en-US" altLang="zh-CN" sz="43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3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đơn</a:t>
            </a:r>
            <a:r>
              <a:rPr lang="en-US" altLang="zh-CN" sz="43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3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vị</a:t>
            </a:r>
            <a:r>
              <a:rPr lang="en-US" altLang="zh-CN" sz="43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. </a:t>
            </a:r>
            <a:r>
              <a:rPr lang="en-US" altLang="zh-CN" sz="43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Viết</a:t>
            </a:r>
            <a:r>
              <a:rPr lang="en-US" altLang="zh-CN" sz="43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3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dấu</a:t>
            </a:r>
            <a:r>
              <a:rPr lang="en-US" altLang="zh-CN" sz="43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+ </a:t>
            </a:r>
            <a:r>
              <a:rPr lang="en-US" altLang="zh-CN" sz="43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và</a:t>
            </a:r>
            <a:r>
              <a:rPr lang="en-US" altLang="zh-CN" sz="43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3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dấu</a:t>
            </a:r>
            <a:r>
              <a:rPr lang="en-US" altLang="zh-CN" sz="43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3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gạch</a:t>
            </a:r>
            <a:r>
              <a:rPr lang="en-US" altLang="zh-CN" sz="43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3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ngang</a:t>
            </a:r>
            <a:r>
              <a:rPr lang="en-US" altLang="zh-CN" sz="43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.</a:t>
            </a:r>
            <a:endParaRPr kumimoji="0" lang="en-US" altLang="zh-CN" sz="43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CN" sz="4300" kern="12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2.</a:t>
            </a:r>
            <a:r>
              <a:rPr kumimoji="0" lang="en-US" altLang="zh-CN" sz="43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Thực</a:t>
            </a:r>
            <a:r>
              <a:rPr kumimoji="0" lang="en-US" altLang="zh-CN" sz="4300" b="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300" b="0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hiện</a:t>
            </a:r>
            <a:r>
              <a:rPr kumimoji="0" lang="en-US" altLang="zh-CN" sz="4300" b="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300" b="0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tính</a:t>
            </a:r>
            <a:r>
              <a:rPr kumimoji="0" lang="en-US" altLang="zh-CN" sz="4300" b="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: </a:t>
            </a:r>
            <a:r>
              <a:rPr kumimoji="0" lang="en-US" altLang="zh-CN" sz="43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từ</a:t>
            </a:r>
            <a:r>
              <a:rPr kumimoji="0" lang="en-US" altLang="zh-CN" sz="43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3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phải</a:t>
            </a:r>
            <a:r>
              <a:rPr kumimoji="0" lang="en-US" altLang="zh-CN" sz="43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300" b="0" i="0" u="none" strike="noStrike" kern="1200" cap="none" spc="0" normalizeH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sang </a:t>
            </a:r>
            <a:r>
              <a:rPr lang="en-US" altLang="zh-CN" sz="430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</a:t>
            </a:r>
            <a:r>
              <a:rPr kumimoji="0" lang="en-US" altLang="zh-CN" sz="4300" b="0" i="0" u="none" strike="noStrike" kern="1200" cap="none" spc="0" normalizeH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rái</a:t>
            </a:r>
            <a:r>
              <a:rPr lang="en-US" altLang="zh-CN" sz="4300" kern="1200" noProof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, nhớ 1 vào số tiếp theo.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zh-CN" altLang="en-US" sz="4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2324661843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" name="Google Shape;196;p2"/>
          <p:cNvGrpSpPr/>
          <p:nvPr/>
        </p:nvGrpSpPr>
        <p:grpSpPr>
          <a:xfrm>
            <a:off x="-226083" y="589889"/>
            <a:ext cx="11441759" cy="5883467"/>
            <a:chOff x="341926" y="208486"/>
            <a:chExt cx="11441759" cy="5883467"/>
          </a:xfrm>
        </p:grpSpPr>
        <p:pic>
          <p:nvPicPr>
            <p:cNvPr id="197" name="Google Shape;197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8" name="Google Shape;198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9" name="Google Shape;199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0" name="Google Shape;200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01" name="Google Shape;201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052136" y="4705242"/>
            <a:ext cx="2316681" cy="1268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377765" y="2132089"/>
            <a:ext cx="2523963" cy="2505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453333" y="4267986"/>
            <a:ext cx="3145809" cy="2505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9395784" y="1924966"/>
            <a:ext cx="871804" cy="865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2715899" y="1826649"/>
            <a:ext cx="457240" cy="481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2435146" y="2363646"/>
            <a:ext cx="1030313" cy="10242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4160684" y="554436"/>
            <a:ext cx="896190" cy="1012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2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5188076" y="505654"/>
            <a:ext cx="969348" cy="1091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6328553" y="632953"/>
            <a:ext cx="768163" cy="883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2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7390792" y="608178"/>
            <a:ext cx="768163" cy="890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2"/>
          <p:cNvPicPr preferRelativeResize="0"/>
          <p:nvPr/>
        </p:nvPicPr>
        <p:blipFill rotWithShape="1">
          <a:blip r:embed="rId18">
            <a:alphaModFix/>
          </a:blip>
          <a:srcRect t="-10904" r="-11006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2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 rot="-5400000">
            <a:off x="5919850" y="-1153456"/>
            <a:ext cx="352299" cy="5802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2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 flipH="1">
            <a:off x="-1" y="-1"/>
            <a:ext cx="2889009" cy="1758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2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 rot="-5400000" flipH="1">
            <a:off x="5989586" y="1527441"/>
            <a:ext cx="352299" cy="5802531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2"/>
          <p:cNvSpPr txBox="1"/>
          <p:nvPr/>
        </p:nvSpPr>
        <p:spPr>
          <a:xfrm flipH="1">
            <a:off x="3069950" y="2362965"/>
            <a:ext cx="6517204" cy="1423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C245"/>
              </a:buClr>
              <a:buSzPts val="8800"/>
              <a:buFont typeface="Montserrat ExtraBold"/>
              <a:buNone/>
            </a:pPr>
            <a:r>
              <a:rPr lang="en-US" sz="8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ontserrat ExtraBold"/>
                <a:cs typeface="Times New Roman" panose="02020603050405020304" pitchFamily="18" charset="0"/>
                <a:sym typeface="Montserrat ExtraBold"/>
              </a:rPr>
              <a:t>Luyện</a:t>
            </a:r>
            <a:r>
              <a:rPr lang="en-US" sz="8800" dirty="0" smtClean="0">
                <a:solidFill>
                  <a:srgbClr val="FF0000"/>
                </a:solidFill>
                <a:latin typeface="Times New Roman" panose="02020603050405020304" pitchFamily="18" charset="0"/>
                <a:ea typeface="Montserrat ExtraBold"/>
                <a:cs typeface="Times New Roman" panose="02020603050405020304" pitchFamily="18" charset="0"/>
                <a:sym typeface="Montserrat ExtraBold"/>
              </a:rPr>
              <a:t> </a:t>
            </a:r>
            <a:r>
              <a:rPr lang="en-US" sz="8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ontserrat ExtraBold"/>
                <a:cs typeface="Times New Roman" panose="02020603050405020304" pitchFamily="18" charset="0"/>
                <a:sym typeface="Montserrat ExtraBold"/>
              </a:rPr>
              <a:t>tập</a:t>
            </a:r>
            <a:endParaRPr sz="8800" b="0" i="0" u="none" strike="noStrike" cap="none" dirty="0">
              <a:solidFill>
                <a:srgbClr val="FF0000"/>
              </a:solidFill>
              <a:latin typeface="Times New Roman" panose="02020603050405020304" pitchFamily="18" charset="0"/>
              <a:ea typeface="Montserrat ExtraBold"/>
              <a:cs typeface="Times New Roman" panose="02020603050405020304" pitchFamily="18" charset="0"/>
              <a:sym typeface="Montserrat ExtraBold"/>
            </a:endParaRPr>
          </a:p>
        </p:txBody>
      </p:sp>
      <p:pic>
        <p:nvPicPr>
          <p:cNvPr id="217" name="Google Shape;217;p2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 flipH="1">
            <a:off x="-1" y="-1"/>
            <a:ext cx="4355558" cy="26515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088185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02" y="721068"/>
            <a:ext cx="11925560" cy="380382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48413" y="3406391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5" name="Text Box 3"/>
          <p:cNvSpPr txBox="1"/>
          <p:nvPr/>
        </p:nvSpPr>
        <p:spPr>
          <a:xfrm>
            <a:off x="1933144" y="3278815"/>
            <a:ext cx="56678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3"/>
          <p:cNvSpPr txBox="1"/>
          <p:nvPr/>
        </p:nvSpPr>
        <p:spPr>
          <a:xfrm>
            <a:off x="2312635" y="3287716"/>
            <a:ext cx="46746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3"/>
          <p:cNvSpPr txBox="1"/>
          <p:nvPr/>
        </p:nvSpPr>
        <p:spPr>
          <a:xfrm>
            <a:off x="1740186" y="3278814"/>
            <a:ext cx="38270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97594" y="3391918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9" name="Text Box 3"/>
          <p:cNvSpPr txBox="1"/>
          <p:nvPr/>
        </p:nvSpPr>
        <p:spPr>
          <a:xfrm>
            <a:off x="4782325" y="3264342"/>
            <a:ext cx="56678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3"/>
          <p:cNvSpPr txBox="1"/>
          <p:nvPr/>
        </p:nvSpPr>
        <p:spPr>
          <a:xfrm>
            <a:off x="5161816" y="3273243"/>
            <a:ext cx="46746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3"/>
          <p:cNvSpPr txBox="1"/>
          <p:nvPr/>
        </p:nvSpPr>
        <p:spPr>
          <a:xfrm>
            <a:off x="4589367" y="3264341"/>
            <a:ext cx="38270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50942" y="3397489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7" name="Text Box 3"/>
          <p:cNvSpPr txBox="1"/>
          <p:nvPr/>
        </p:nvSpPr>
        <p:spPr>
          <a:xfrm>
            <a:off x="7735673" y="3269913"/>
            <a:ext cx="56678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Box 3"/>
          <p:cNvSpPr txBox="1"/>
          <p:nvPr/>
        </p:nvSpPr>
        <p:spPr>
          <a:xfrm>
            <a:off x="8115164" y="3278814"/>
            <a:ext cx="46746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Box 3"/>
          <p:cNvSpPr txBox="1"/>
          <p:nvPr/>
        </p:nvSpPr>
        <p:spPr>
          <a:xfrm>
            <a:off x="7542715" y="3269912"/>
            <a:ext cx="38270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417071" y="3391918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21" name="Text Box 3"/>
          <p:cNvSpPr txBox="1"/>
          <p:nvPr/>
        </p:nvSpPr>
        <p:spPr>
          <a:xfrm>
            <a:off x="10601802" y="3264342"/>
            <a:ext cx="56678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 Box 3"/>
          <p:cNvSpPr txBox="1"/>
          <p:nvPr/>
        </p:nvSpPr>
        <p:spPr>
          <a:xfrm>
            <a:off x="10981293" y="3273243"/>
            <a:ext cx="46746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 Box 3"/>
          <p:cNvSpPr txBox="1"/>
          <p:nvPr/>
        </p:nvSpPr>
        <p:spPr>
          <a:xfrm>
            <a:off x="10408844" y="3264341"/>
            <a:ext cx="38270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2312635" y="2940937"/>
            <a:ext cx="96253" cy="11949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937792" y="2963099"/>
            <a:ext cx="96253" cy="11949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8084791" y="2967703"/>
            <a:ext cx="96253" cy="11949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10709947" y="2989865"/>
            <a:ext cx="96253" cy="11949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908412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12751278"/>
</p:tagLst>
</file>

<file path=ppt/theme/theme1.xml><?xml version="1.0" encoding="utf-8"?>
<a:theme xmlns:a="http://schemas.openxmlformats.org/drawingml/2006/main" name="1_Office Theme">
  <a:themeElements>
    <a:clrScheme name="自定义 2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504</TotalTime>
  <Words>222</Words>
  <Application>Microsoft Office PowerPoint</Application>
  <PresentationFormat>Widescreen</PresentationFormat>
  <Paragraphs>38</Paragraphs>
  <Slides>12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微软雅黑</vt:lpstr>
      <vt:lpstr>Arial</vt:lpstr>
      <vt:lpstr>Montserrat ExtraBold</vt:lpstr>
      <vt:lpstr>Times New Roman</vt:lpstr>
      <vt:lpstr>Calibri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51</cp:revision>
  <dcterms:created xsi:type="dcterms:W3CDTF">2021-05-10T04:25:00Z</dcterms:created>
  <dcterms:modified xsi:type="dcterms:W3CDTF">2022-04-19T07:35:08Z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