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79" r:id="rId2"/>
    <p:sldMasterId id="2147483818" r:id="rId3"/>
  </p:sldMasterIdLst>
  <p:notesMasterIdLst>
    <p:notesMasterId r:id="rId18"/>
  </p:notesMasterIdLst>
  <p:sldIdLst>
    <p:sldId id="260" r:id="rId4"/>
    <p:sldId id="256" r:id="rId5"/>
    <p:sldId id="259" r:id="rId6"/>
    <p:sldId id="258" r:id="rId7"/>
    <p:sldId id="268" r:id="rId8"/>
    <p:sldId id="269" r:id="rId9"/>
    <p:sldId id="270" r:id="rId10"/>
    <p:sldId id="272" r:id="rId11"/>
    <p:sldId id="274" r:id="rId12"/>
    <p:sldId id="273" r:id="rId13"/>
    <p:sldId id="275" r:id="rId14"/>
    <p:sldId id="276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82E"/>
    <a:srgbClr val="EA4335"/>
    <a:srgbClr val="006600"/>
    <a:srgbClr val="008000"/>
    <a:srgbClr val="5B9BD5"/>
    <a:srgbClr val="FBBC05"/>
    <a:srgbClr val="FF0000"/>
    <a:srgbClr val="F3F3F3"/>
    <a:srgbClr val="34A853"/>
    <a:srgbClr val="F07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624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E2EB-24FE-4E98-A885-14F32453F8E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739D-BAA1-491A-BFE4-BB02BCE80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414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126898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32084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44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937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870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93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139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510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727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37920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6612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994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1789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900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989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7601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880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02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3438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5053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57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57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3492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53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39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657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593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65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020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35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5716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145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1441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90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629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816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979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475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837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725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709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164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16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7884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491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253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321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041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002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986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759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054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688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8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21524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817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32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916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1407739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08688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4967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308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4934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421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2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4130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2291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9211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87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7855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435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1567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0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490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103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8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946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657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3573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349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5655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7516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1045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66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680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7455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431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243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 idx="2"/>
          </p:nvPr>
        </p:nvSpPr>
        <p:spPr>
          <a:xfrm>
            <a:off x="960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60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3"/>
          </p:nvPr>
        </p:nvSpPr>
        <p:spPr>
          <a:xfrm>
            <a:off x="3528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4"/>
          </p:nvPr>
        </p:nvSpPr>
        <p:spPr>
          <a:xfrm>
            <a:off x="3528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5"/>
          </p:nvPr>
        </p:nvSpPr>
        <p:spPr>
          <a:xfrm>
            <a:off x="6096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6"/>
          </p:nvPr>
        </p:nvSpPr>
        <p:spPr>
          <a:xfrm>
            <a:off x="6096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7"/>
          </p:nvPr>
        </p:nvSpPr>
        <p:spPr>
          <a:xfrm>
            <a:off x="8664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8"/>
          </p:nvPr>
        </p:nvSpPr>
        <p:spPr>
          <a:xfrm>
            <a:off x="8664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6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6"/>
          <p:cNvSpPr/>
          <p:nvPr/>
        </p:nvSpPr>
        <p:spPr>
          <a:xfrm rot="10800000" flipH="1">
            <a:off x="-885767" y="-375811"/>
            <a:ext cx="468378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2843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71607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9754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210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9098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42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5058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2312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834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267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623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273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745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1.xml"/><Relationship Id="rId11" Type="http://schemas.openxmlformats.org/officeDocument/2006/relationships/image" Target="../media/image9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6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4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832567A-0EFB-46F2-B6A0-9D846AFF062C}"/>
              </a:ext>
            </a:extLst>
          </p:cNvPr>
          <p:cNvSpPr/>
          <p:nvPr/>
        </p:nvSpPr>
        <p:spPr>
          <a:xfrm>
            <a:off x="1107216" y="545442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27EA02F-54B9-48C3-B1A3-991B94F1A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9362" y="250673"/>
            <a:ext cx="13085746" cy="2684834"/>
          </a:xfrm>
          <a:prstGeom prst="rect">
            <a:avLst/>
          </a:prstGeom>
        </p:spPr>
      </p:pic>
      <p:pic>
        <p:nvPicPr>
          <p:cNvPr id="673" name="Picture 672">
            <a:extLst>
              <a:ext uri="{FF2B5EF4-FFF2-40B4-BE49-F238E27FC236}">
                <a16:creationId xmlns:a16="http://schemas.microsoft.com/office/drawing/2014/main" xmlns="" id="{C0B81A23-2E7B-4FF0-B7AE-27B92CE92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844" y="2829396"/>
            <a:ext cx="5907540" cy="835225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241897" y="3165661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88782" y="2992657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315941" y="4088110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68180" y="4043283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F6235B8-D6A6-4BAD-B025-F2E45FE12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078" y="1077587"/>
            <a:ext cx="14115989" cy="8238983"/>
          </a:xfrm>
          <a:prstGeom prst="rect">
            <a:avLst/>
          </a:prstGeom>
        </p:spPr>
      </p:pic>
      <p:pic>
        <p:nvPicPr>
          <p:cNvPr id="674" name="Nói lời hay, làm việc tốt - St- Mai Trâm">
            <a:hlinkClick r:id="" action="ppaction://media"/>
            <a:extLst>
              <a:ext uri="{FF2B5EF4-FFF2-40B4-BE49-F238E27FC236}">
                <a16:creationId xmlns:a16="http://schemas.microsoft.com/office/drawing/2014/main" xmlns="" id="{AA8A7D4B-C090-47C6-A403-8B36E2464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4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3005922" y="1471255"/>
            <a:ext cx="1930829" cy="193082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81068" y="369701"/>
            <a:ext cx="72298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 TIỂU HỌC ÁI MỘ A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7B7ACE2-DEE3-46D0-8AE6-23FD593F60BE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B086A41-059B-483D-B485-C5F25CADBCA3}"/>
              </a:ext>
            </a:extLst>
          </p:cNvPr>
          <p:cNvSpPr/>
          <p:nvPr/>
        </p:nvSpPr>
        <p:spPr>
          <a:xfrm>
            <a:off x="67775" y="3066801"/>
            <a:ext cx="4673600" cy="2737992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2">
            <a:extLst>
              <a:ext uri="{FF2B5EF4-FFF2-40B4-BE49-F238E27FC236}">
                <a16:creationId xmlns:a16="http://schemas.microsoft.com/office/drawing/2014/main" xmlns="" id="{6E801D2A-CEE8-4542-B369-B9E36A9D62A2}"/>
              </a:ext>
            </a:extLst>
          </p:cNvPr>
          <p:cNvSpPr/>
          <p:nvPr/>
        </p:nvSpPr>
        <p:spPr>
          <a:xfrm>
            <a:off x="1598513" y="2562177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A32FFDB-03E1-4631-96F2-322F6B0AB86C}"/>
              </a:ext>
            </a:extLst>
          </p:cNvPr>
          <p:cNvSpPr/>
          <p:nvPr/>
        </p:nvSpPr>
        <p:spPr>
          <a:xfrm>
            <a:off x="146050" y="138383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B235CBE-51CF-419B-A4D9-2C80F5BCE7CA}"/>
                  </a:ext>
                </a:extLst>
              </p:cNvPr>
              <p:cNvSpPr txBox="1"/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700" b="1" i="0" dirty="0">
                    <a:solidFill>
                      <a:srgbClr val="EA4335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Bài 2: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 thửa ruộng hình chữ nhật có chiều dài 150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m, chiều rộng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 smtClean="0">
                            <a:solidFill>
                              <a:srgbClr val="00206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chiều dài. Trung bình cứ 100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2700" i="0" baseline="300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của thửa ruộng đó thu được 60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kg thóc. Hỏi trên cả thửa ruộng đó người ta thu được bao nhiêu tấn thóc ?</a:t>
                </a:r>
                <a:endParaRPr lang="en-US" sz="270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blipFill>
                <a:blip r:embed="rId2"/>
                <a:stretch>
                  <a:fillRect l="-1007" r="-954" b="-10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BD3B10C5-8FEF-4510-8236-2774EEB07642}"/>
              </a:ext>
            </a:extLst>
          </p:cNvPr>
          <p:cNvSpPr/>
          <p:nvPr/>
        </p:nvSpPr>
        <p:spPr>
          <a:xfrm>
            <a:off x="1912953" y="339622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BA05E9B-BDB2-4FEC-A875-D2EE6F438BD8}"/>
              </a:ext>
            </a:extLst>
          </p:cNvPr>
          <p:cNvSpPr/>
          <p:nvPr/>
        </p:nvSpPr>
        <p:spPr>
          <a:xfrm>
            <a:off x="6074420" y="368539"/>
            <a:ext cx="2231380" cy="381925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5C94F1DA-4975-4569-B915-2B50A6C8B260}"/>
              </a:ext>
            </a:extLst>
          </p:cNvPr>
          <p:cNvSpPr/>
          <p:nvPr/>
        </p:nvSpPr>
        <p:spPr>
          <a:xfrm>
            <a:off x="8444222" y="337796"/>
            <a:ext cx="3366778" cy="381926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1FA5546-479F-44C9-8771-8D4017143626}"/>
              </a:ext>
            </a:extLst>
          </p:cNvPr>
          <p:cNvSpPr/>
          <p:nvPr/>
        </p:nvSpPr>
        <p:spPr>
          <a:xfrm>
            <a:off x="2655085" y="850015"/>
            <a:ext cx="1493688" cy="366122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0B480D92-6065-4601-BBED-48BEADF58F49}"/>
              </a:ext>
            </a:extLst>
          </p:cNvPr>
          <p:cNvSpPr/>
          <p:nvPr/>
        </p:nvSpPr>
        <p:spPr>
          <a:xfrm>
            <a:off x="7025551" y="889611"/>
            <a:ext cx="2949957" cy="298999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E3DFC44-5B19-4C8F-B22E-A46F9563E6AF}"/>
              </a:ext>
            </a:extLst>
          </p:cNvPr>
          <p:cNvSpPr/>
          <p:nvPr/>
        </p:nvSpPr>
        <p:spPr>
          <a:xfrm>
            <a:off x="328397" y="862903"/>
            <a:ext cx="584254" cy="374235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C0BE131B-BBD6-474D-A419-F97F355D1BDE}"/>
              </a:ext>
            </a:extLst>
          </p:cNvPr>
          <p:cNvSpPr/>
          <p:nvPr/>
        </p:nvSpPr>
        <p:spPr>
          <a:xfrm>
            <a:off x="381000" y="1362600"/>
            <a:ext cx="7391528" cy="297962"/>
          </a:xfrm>
          <a:prstGeom prst="roundRect">
            <a:avLst>
              <a:gd name="adj" fmla="val 11381"/>
            </a:avLst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xmlns="" id="{2619688F-86D1-4760-818B-7840A958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139" y="2592961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xmlns="" id="{4E0E943B-6E4A-4885-992F-B3278631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49" y="3382070"/>
            <a:ext cx="1524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xmlns="" id="{5EF3200B-E88C-44E1-B680-A5484DAF3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06" y="3382069"/>
            <a:ext cx="901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150m</a:t>
            </a: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xmlns="" id="{FD17D59C-0C1A-406E-9B89-0AC37EDE1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31" y="3925220"/>
            <a:ext cx="1633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rộng: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xmlns="" id="{3E2C3DF8-82B9-4646-AE32-6F163416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958" y="3797612"/>
                <a:ext cx="1574470" cy="714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vi-VN" sz="2400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chiều dài</a:t>
                </a:r>
                <a:endParaRPr lang="en-US" altLang="en-US" sz="24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8958" y="3797612"/>
                <a:ext cx="1574470" cy="714683"/>
              </a:xfrm>
              <a:prstGeom prst="rect">
                <a:avLst/>
              </a:prstGeom>
              <a:blipFill>
                <a:blip r:embed="rId3"/>
                <a:stretch>
                  <a:fillRect r="-5019" b="-42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27">
            <a:extLst>
              <a:ext uri="{FF2B5EF4-FFF2-40B4-BE49-F238E27FC236}">
                <a16:creationId xmlns:a16="http://schemas.microsoft.com/office/drawing/2014/main" xmlns="" id="{AFC3A63F-6BC9-4E3F-B49F-5C575B49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4466173"/>
            <a:ext cx="25894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 m</a:t>
            </a:r>
            <a:r>
              <a:rPr lang="en-US" altLang="en-US" sz="24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xmlns="" id="{DE747D81-ADAD-4889-BF51-DC6FC047D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193" y="4472556"/>
            <a:ext cx="1492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kg thóc</a:t>
            </a: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xmlns="" id="{1E7E0BD6-02A9-4D78-87A2-7D1ABB578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5013332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thửa ruộng:</a:t>
            </a: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xmlns="" id="{BB640829-5568-4E42-8952-93A31C3CC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79" y="5021588"/>
            <a:ext cx="16905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...tấn thóc? </a:t>
            </a:r>
          </a:p>
        </p:txBody>
      </p:sp>
      <p:sp>
        <p:nvSpPr>
          <p:cNvPr id="53" name="Rectangle: Rounded Corners 2">
            <a:extLst>
              <a:ext uri="{FF2B5EF4-FFF2-40B4-BE49-F238E27FC236}">
                <a16:creationId xmlns:a16="http://schemas.microsoft.com/office/drawing/2014/main" xmlns="" id="{5B058AF8-7307-4A89-AEE3-220033116DA0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xmlns="" id="{D8191A41-05B0-4D7E-BBE5-FAA505AF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1A5D4F5-F34B-461C-A149-77E07D91D384}"/>
              </a:ext>
            </a:extLst>
          </p:cNvPr>
          <p:cNvSpPr txBox="1"/>
          <p:nvPr/>
        </p:nvSpPr>
        <p:spPr>
          <a:xfrm>
            <a:off x="5272862" y="2612320"/>
            <a:ext cx="637688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srgbClr val="002060"/>
                </a:solidFill>
                <a:latin typeface="Calibri" panose="020F0502020204030204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150 : 3 x 2 = 100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150 x 100 = 15 000 (m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thóc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60 x (15 000 : 100) = 9000 (kg)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=  9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/>
              </a:rPr>
              <a:t>tấn</a:t>
            </a:r>
            <a:endParaRPr lang="en-US" sz="28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                            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: 9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/>
              </a:rPr>
              <a:t>tấn</a:t>
            </a:r>
            <a:endParaRPr lang="en-US" sz="28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3" grpId="0" animBg="1"/>
      <p:bldP spid="54" grpId="0"/>
      <p:bldP spid="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Trong bể có bao nhiêu lít nước ? (1l = 1dm</a:t>
            </a:r>
            <a:r>
              <a:rPr lang="vi-VN" sz="2500" b="1" i="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sp>
        <p:nvSpPr>
          <p:cNvPr id="15" name="Text Box 75">
            <a:extLst>
              <a:ext uri="{FF2B5EF4-FFF2-40B4-BE49-F238E27FC236}">
                <a16:creationId xmlns:a16="http://schemas.microsoft.com/office/drawing/2014/main" xmlns="" id="{8CBFC2A4-5CF6-4BF3-86BD-E9FF3AD6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7" y="6248212"/>
            <a:ext cx="102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4m</a:t>
            </a:r>
          </a:p>
        </p:txBody>
      </p:sp>
      <p:sp>
        <p:nvSpPr>
          <p:cNvPr id="16" name="Text Box 76">
            <a:extLst>
              <a:ext uri="{FF2B5EF4-FFF2-40B4-BE49-F238E27FC236}">
                <a16:creationId xmlns:a16="http://schemas.microsoft.com/office/drawing/2014/main" xmlns="" id="{4BBC138F-3185-467B-95A9-8C2FC9A4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72734"/>
            <a:ext cx="1205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2,5m</a:t>
            </a:r>
          </a:p>
        </p:txBody>
      </p:sp>
      <p:sp>
        <p:nvSpPr>
          <p:cNvPr id="17" name="Text Box 77">
            <a:extLst>
              <a:ext uri="{FF2B5EF4-FFF2-40B4-BE49-F238E27FC236}">
                <a16:creationId xmlns:a16="http://schemas.microsoft.com/office/drawing/2014/main" xmlns="" id="{FFF65D04-0BAB-4B32-9F6F-33BD8559156B}"/>
              </a:ext>
            </a:extLst>
          </p:cNvPr>
          <p:cNvSpPr txBox="1">
            <a:spLocks noChangeArrowheads="1"/>
          </p:cNvSpPr>
          <p:nvPr/>
        </p:nvSpPr>
        <p:spPr bwMode="auto">
          <a:xfrm rot="18879362">
            <a:off x="8024615" y="5539316"/>
            <a:ext cx="12961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3m</a:t>
            </a:r>
          </a:p>
        </p:txBody>
      </p:sp>
      <p:sp>
        <p:nvSpPr>
          <p:cNvPr id="18" name="Line 111">
            <a:extLst>
              <a:ext uri="{FF2B5EF4-FFF2-40B4-BE49-F238E27FC236}">
                <a16:creationId xmlns:a16="http://schemas.microsoft.com/office/drawing/2014/main" xmlns="" id="{82098764-36E6-4B20-9C7B-B3F763C30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521" y="3411116"/>
            <a:ext cx="0" cy="2814216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58C5629-1A8F-4969-AD9E-D7344B106A6B}"/>
              </a:ext>
            </a:extLst>
          </p:cNvPr>
          <p:cNvGrpSpPr/>
          <p:nvPr/>
        </p:nvGrpSpPr>
        <p:grpSpPr>
          <a:xfrm>
            <a:off x="3631412" y="2833721"/>
            <a:ext cx="4917472" cy="3391611"/>
            <a:chOff x="3631412" y="2833721"/>
            <a:chExt cx="4917472" cy="3391611"/>
          </a:xfrm>
        </p:grpSpPr>
        <p:grpSp>
          <p:nvGrpSpPr>
            <p:cNvPr id="19" name="Group 113">
              <a:extLst>
                <a:ext uri="{FF2B5EF4-FFF2-40B4-BE49-F238E27FC236}">
                  <a16:creationId xmlns:a16="http://schemas.microsoft.com/office/drawing/2014/main" xmlns="" id="{0334870D-5FED-4AD9-BB63-D749EECD9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3116" y="2833721"/>
              <a:ext cx="4905768" cy="3391611"/>
              <a:chOff x="2400" y="2348"/>
              <a:chExt cx="1632" cy="1108"/>
            </a:xfrm>
          </p:grpSpPr>
          <p:sp>
            <p:nvSpPr>
              <p:cNvPr id="20" name="AutoShape 114">
                <a:extLst>
                  <a:ext uri="{FF2B5EF4-FFF2-40B4-BE49-F238E27FC236}">
                    <a16:creationId xmlns:a16="http://schemas.microsoft.com/office/drawing/2014/main" xmlns="" id="{F9971DF2-3EDF-44F8-A24D-D38D4873B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1632" cy="816"/>
              </a:xfrm>
              <a:prstGeom prst="cube">
                <a:avLst>
                  <a:gd name="adj" fmla="val 25000"/>
                </a:avLst>
              </a:prstGeom>
              <a:solidFill>
                <a:srgbClr val="5B9BD5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AutoShape 115">
                <a:extLst>
                  <a:ext uri="{FF2B5EF4-FFF2-40B4-BE49-F238E27FC236}">
                    <a16:creationId xmlns:a16="http://schemas.microsoft.com/office/drawing/2014/main" xmlns="" id="{CCC09CDD-C633-4665-AAD0-21D50EFF1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348"/>
                <a:ext cx="1623" cy="498"/>
              </a:xfrm>
              <a:prstGeom prst="cube">
                <a:avLst>
                  <a:gd name="adj" fmla="val 38954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Line 116">
                <a:extLst>
                  <a:ext uri="{FF2B5EF4-FFF2-40B4-BE49-F238E27FC236}">
                    <a16:creationId xmlns:a16="http://schemas.microsoft.com/office/drawing/2014/main" xmlns="" id="{AB3EF7B2-2E31-4D67-AD50-0CFA17F6D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1" y="2361"/>
                <a:ext cx="0" cy="28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99346AA-3C40-4140-8A15-4D87D87BEB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5816" y="4357174"/>
              <a:ext cx="4256286" cy="937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362B74E5-A362-4F52-97C0-CB24F6416E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9602" y="3744928"/>
              <a:ext cx="599787" cy="594858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ED0AF070-2945-44E4-B74B-C15324219A0A}"/>
                </a:ext>
              </a:extLst>
            </p:cNvPr>
            <p:cNvCxnSpPr>
              <a:cxnSpLocks/>
            </p:cNvCxnSpPr>
            <p:nvPr/>
          </p:nvCxnSpPr>
          <p:spPr>
            <a:xfrm>
              <a:off x="4290946" y="3729688"/>
              <a:ext cx="3595754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B926FD4-BFEF-472F-811B-3DB0056863DE}"/>
                </a:ext>
              </a:extLst>
            </p:cNvPr>
            <p:cNvCxnSpPr>
              <a:cxnSpLocks/>
            </p:cNvCxnSpPr>
            <p:nvPr/>
          </p:nvCxnSpPr>
          <p:spPr>
            <a:xfrm>
              <a:off x="7849222" y="3727539"/>
              <a:ext cx="672608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3F77A5F-3510-4A45-BF2C-3DCFBE6A7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1412" y="3727538"/>
              <a:ext cx="648488" cy="64327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90">
            <a:extLst>
              <a:ext uri="{FF2B5EF4-FFF2-40B4-BE49-F238E27FC236}">
                <a16:creationId xmlns:a16="http://schemas.microsoft.com/office/drawing/2014/main" xmlns="" id="{1E86CBE1-AE26-4A3E-84D7-C033F697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743" y="4765870"/>
            <a:ext cx="13235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80%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71E320E8-4800-4F17-BDD0-8AA7519BB6AC}"/>
              </a:ext>
            </a:extLst>
          </p:cNvPr>
          <p:cNvSpPr/>
          <p:nvPr/>
        </p:nvSpPr>
        <p:spPr>
          <a:xfrm>
            <a:off x="2092732" y="247688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35D29BA3-9598-46ED-8EBB-771CD35F91F4}"/>
              </a:ext>
            </a:extLst>
          </p:cNvPr>
          <p:cNvSpPr/>
          <p:nvPr/>
        </p:nvSpPr>
        <p:spPr>
          <a:xfrm>
            <a:off x="565099" y="705454"/>
            <a:ext cx="1733601" cy="247046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C2E20ABD-9423-426C-B99E-6F6C08C7B303}"/>
              </a:ext>
            </a:extLst>
          </p:cNvPr>
          <p:cNvSpPr/>
          <p:nvPr/>
        </p:nvSpPr>
        <p:spPr>
          <a:xfrm>
            <a:off x="2471428" y="705453"/>
            <a:ext cx="1922772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CABFC5BD-D5BE-4BB1-A49C-F9D71EB44E4E}"/>
              </a:ext>
            </a:extLst>
          </p:cNvPr>
          <p:cNvSpPr/>
          <p:nvPr/>
        </p:nvSpPr>
        <p:spPr>
          <a:xfrm>
            <a:off x="4621851" y="691059"/>
            <a:ext cx="1922772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60B7D083-7414-4C7B-A782-95D9B2D9C26E}"/>
              </a:ext>
            </a:extLst>
          </p:cNvPr>
          <p:cNvSpPr/>
          <p:nvPr/>
        </p:nvSpPr>
        <p:spPr>
          <a:xfrm>
            <a:off x="8104076" y="691059"/>
            <a:ext cx="2703623" cy="2754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54732F10-0774-4CA3-9F29-2AB9DACAA9A5}"/>
              </a:ext>
            </a:extLst>
          </p:cNvPr>
          <p:cNvSpPr/>
          <p:nvPr/>
        </p:nvSpPr>
        <p:spPr>
          <a:xfrm>
            <a:off x="596901" y="1084686"/>
            <a:ext cx="1473200" cy="247047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9C457EC6-85EF-4312-89E4-4DE4B867DDBE}"/>
              </a:ext>
            </a:extLst>
          </p:cNvPr>
          <p:cNvSpPr/>
          <p:nvPr/>
        </p:nvSpPr>
        <p:spPr>
          <a:xfrm>
            <a:off x="838200" y="1502703"/>
            <a:ext cx="4152900" cy="247047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E72EA01B-CB07-40E0-A427-8617DE62AF29}"/>
              </a:ext>
            </a:extLst>
          </p:cNvPr>
          <p:cNvSpPr/>
          <p:nvPr/>
        </p:nvSpPr>
        <p:spPr>
          <a:xfrm>
            <a:off x="990600" y="1882867"/>
            <a:ext cx="5692706" cy="239071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E1992C-5410-4BF6-B7CE-9200F560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1F2A7A1-FB9A-4997-B08E-EB191A99E19B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">
            <a:extLst>
              <a:ext uri="{FF2B5EF4-FFF2-40B4-BE49-F238E27FC236}">
                <a16:creationId xmlns:a16="http://schemas.microsoft.com/office/drawing/2014/main" xmlns="" id="{9A62D950-3688-4CC4-B26F-98F2E3DEB9A9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xmlns="" id="{5A496B2B-2C5C-4DD7-A132-8D804054D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7A436F3D-29B0-4A08-9F10-29798133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911" y="2603499"/>
            <a:ext cx="8305800" cy="452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tích của bể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4 x 3 x 2,5 = 30(m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Thể tích phần bể có chứa nước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30 : 100 x 80 = 24(m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24m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 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= 24 000dm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=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đáy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bể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3 x 4 = 12(m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7C22CF2-C689-4B30-A83A-70DBA8779CD7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3831D97-7BA2-44D0-93B8-1AAC4F70F47B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3FC785-366B-4419-8ECC-A8DA30D84A29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D765DA-6801-4281-A971-D2D61028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11ABBB2-BF22-487A-8DEA-AF951D6CB537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xmlns="" id="{FFC0FF75-5B00-4044-BACB-6AA46986F632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xmlns="" id="{A556989E-DF86-4C12-803F-F941438F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097A3A-56E8-4102-B5FC-755388123828}"/>
              </a:ext>
            </a:extLst>
          </p:cNvPr>
          <p:cNvSpPr txBox="1"/>
          <p:nvPr/>
        </p:nvSpPr>
        <p:spPr>
          <a:xfrm>
            <a:off x="5225361" y="2913117"/>
            <a:ext cx="6438900" cy="2284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mực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bể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24 : 12= 2 (m)                     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:  a)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Times New Roman" panose="02020603050405020304" pitchFamily="18" charset="0"/>
              </a:rPr>
              <a:t>         b) 2  m</a:t>
            </a:r>
            <a:endParaRPr 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9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xmlns="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prstClr val="white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05133DA-24BC-4414-AF0A-1578087DCD9A}"/>
              </a:ext>
            </a:extLst>
          </p:cNvPr>
          <p:cNvSpPr txBox="1"/>
          <p:nvPr/>
        </p:nvSpPr>
        <p:spPr>
          <a:xfrm>
            <a:off x="1757773" y="2683831"/>
            <a:ext cx="878042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E6909DD-B8A4-4740-89BF-EBE219BEC8B4}"/>
              </a:ext>
            </a:extLst>
          </p:cNvPr>
          <p:cNvSpPr txBox="1"/>
          <p:nvPr/>
        </p:nvSpPr>
        <p:spPr>
          <a:xfrm>
            <a:off x="1794813" y="4824087"/>
            <a:ext cx="8780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xmlns="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E0C5FE-6152-4CD6-A716-D75C63B2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21" y="1229731"/>
            <a:ext cx="1560711" cy="235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C0711A-9490-45C3-828C-1793062AD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406" y="1247751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515F02-E37A-40C0-A034-8EF43A94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42" y="4222595"/>
            <a:ext cx="1597290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1CB51C8-9E50-4B6B-9C73-068680A76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0406" y="4195833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D132E4E-2B57-48F3-92AD-2F825D616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589" y="14112"/>
            <a:ext cx="5445411" cy="145131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5" y="162238"/>
            <a:ext cx="1334648" cy="75073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2303" y="255562"/>
            <a:ext cx="1334648" cy="750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tx2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0,5m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 …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FF1E006-7BE1-43C0-B6CB-166885ADA57D}"/>
              </a:ext>
            </a:extLst>
          </p:cNvPr>
          <p:cNvSpPr/>
          <p:nvPr/>
        </p:nvSpPr>
        <p:spPr>
          <a:xfrm>
            <a:off x="1972744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C6376B0-21B1-4B83-ACCB-5C1912630BAE}"/>
              </a:ext>
            </a:extLst>
          </p:cNvPr>
          <p:cNvSpPr/>
          <p:nvPr/>
        </p:nvSpPr>
        <p:spPr>
          <a:xfrm>
            <a:off x="1972744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473837F-E5DB-4374-B63E-6E2BC2AD34F1}"/>
              </a:ext>
            </a:extLst>
          </p:cNvPr>
          <p:cNvSpPr/>
          <p:nvPr/>
        </p:nvSpPr>
        <p:spPr>
          <a:xfrm>
            <a:off x="6540500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4704614-D363-44C3-858F-744E7003B257}"/>
              </a:ext>
            </a:extLst>
          </p:cNvPr>
          <p:cNvSpPr/>
          <p:nvPr/>
        </p:nvSpPr>
        <p:spPr>
          <a:xfrm>
            <a:off x="6540500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xmlns="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0" y="4453493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357E833-C0CC-404F-A56F-3BB6F98A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360">
            <a:off x="699710" y="324864"/>
            <a:ext cx="1246307" cy="18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kề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xmlns="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AF5A7B8-5449-46E5-A2CB-8FB0BFBBD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4340">
            <a:off x="474726" y="578970"/>
            <a:ext cx="1240294" cy="179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xmlns="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Trong bảng đơn vị đo diện tích: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lớn gấp 100 lần đơn vị bé hơn tiếp liền.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bé </a:t>
                </a:r>
                <a:r>
                  <a:rPr lang="en-US" altLang="en-US" sz="3200" b="1" dirty="0" err="1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đơn vị lớn hơn tiếp liền.</a:t>
                </a:r>
              </a:p>
            </p:txBody>
          </p:sp>
        </mc:Choice>
        <mc:Fallback xmlns="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blipFill>
                <a:blip r:embed="rId9"/>
                <a:stretch>
                  <a:fillRect l="-689" b="-1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.…  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9C93BBF-CD47-4BFA-A503-F5A8B10F593B}"/>
              </a:ext>
            </a:extLst>
          </p:cNvPr>
          <p:cNvSpPr/>
          <p:nvPr/>
        </p:nvSpPr>
        <p:spPr>
          <a:xfrm>
            <a:off x="1680644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 dm</a:t>
            </a:r>
            <a:r>
              <a:rPr lang="en-US" sz="4000" b="1" baseline="300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5C4E7C5-9546-424A-8038-0A3416257B53}"/>
              </a:ext>
            </a:extLst>
          </p:cNvPr>
          <p:cNvSpPr/>
          <p:nvPr/>
        </p:nvSpPr>
        <p:spPr>
          <a:xfrm>
            <a:off x="1680644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dm</a:t>
            </a:r>
            <a:r>
              <a:rPr lang="en-US" sz="4000" b="1" baseline="300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3F4C9F0-0F62-4EFB-A80A-487A5A492620}"/>
              </a:ext>
            </a:extLst>
          </p:cNvPr>
          <p:cNvSpPr/>
          <p:nvPr/>
        </p:nvSpPr>
        <p:spPr>
          <a:xfrm>
            <a:off x="6248400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3002 dm</a:t>
            </a:r>
            <a:r>
              <a:rPr lang="en-US" sz="4000" b="1" baseline="30000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34194EE-14AE-4167-8E33-6CEBFC47B251}"/>
              </a:ext>
            </a:extLst>
          </p:cNvPr>
          <p:cNvSpPr/>
          <p:nvPr/>
        </p:nvSpPr>
        <p:spPr>
          <a:xfrm>
            <a:off x="6248400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3,002 dm</a:t>
            </a:r>
            <a:r>
              <a:rPr lang="en-US" sz="4000" b="1" baseline="3000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2" descr="Check free icon">
            <a:extLst>
              <a:ext uri="{FF2B5EF4-FFF2-40B4-BE49-F238E27FC236}">
                <a16:creationId xmlns:a16="http://schemas.microsoft.com/office/drawing/2014/main" xmlns="" id="{0F238F92-C474-4C86-91BD-E14E1C4C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7" y="27744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97EC58F-C0B6-4403-96A3-AF743DDCC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90932">
            <a:off x="815806" y="673393"/>
            <a:ext cx="1279645" cy="18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xmlns="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xmlns="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Trong bảng đơn vị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đo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thể</a:t>
                </a:r>
                <a:r>
                  <a:rPr kumimoji="0" lang="en-US" alt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tích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- Đơn vị lớn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gấp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1000 lần đơn vị bé hơn tiếp liền.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- Đơn vị bé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bằng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đơn vị lớn hơn tiếp liền.</a:t>
                </a:r>
              </a:p>
            </p:txBody>
          </p:sp>
        </mc:Choice>
        <mc:Fallback xmlns="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blipFill>
                <a:blip r:embed="rId8"/>
                <a:stretch>
                  <a:fillRect l="-689" b="-16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6191C8-D237-49CE-A13E-2F2811AF7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36075">
            <a:off x="522781" y="485573"/>
            <a:ext cx="1282081" cy="18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71C24FE-462C-467B-853F-DC546B696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786" y="312974"/>
            <a:ext cx="7208501" cy="3084373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478EF1E9-7AED-42FF-B99C-ED56281CDAFE}"/>
              </a:ext>
            </a:extLst>
          </p:cNvPr>
          <p:cNvSpPr/>
          <p:nvPr/>
        </p:nvSpPr>
        <p:spPr>
          <a:xfrm>
            <a:off x="2466112" y="54377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763C374-1A01-45EE-BC61-AE323A59B19C}"/>
              </a:ext>
            </a:extLst>
          </p:cNvPr>
          <p:cNvSpPr/>
          <p:nvPr/>
        </p:nvSpPr>
        <p:spPr>
          <a:xfrm>
            <a:off x="2215906" y="30480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2">
            <a:extLst>
              <a:ext uri="{FF2B5EF4-FFF2-40B4-BE49-F238E27FC236}">
                <a16:creationId xmlns:a16="http://schemas.microsoft.com/office/drawing/2014/main" xmlns="" id="{479CEB17-C25E-4724-A9FD-1BA588436AB5}"/>
              </a:ext>
            </a:extLst>
          </p:cNvPr>
          <p:cNvSpPr/>
          <p:nvPr/>
        </p:nvSpPr>
        <p:spPr>
          <a:xfrm rot="5400000">
            <a:off x="137363" y="1772721"/>
            <a:ext cx="1702411" cy="659878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3F3F3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2411" h="659878" fill="none" extrusionOk="0">
                        <a:moveTo>
                          <a:pt x="0" y="329939"/>
                        </a:moveTo>
                        <a:cubicBezTo>
                          <a:pt x="8157" y="166085"/>
                          <a:pt x="42306" y="-29049"/>
                          <a:pt x="124018" y="0"/>
                        </a:cubicBezTo>
                        <a:cubicBezTo>
                          <a:pt x="693682" y="-104286"/>
                          <a:pt x="1284291" y="-27503"/>
                          <a:pt x="1578392" y="0"/>
                        </a:cubicBezTo>
                        <a:cubicBezTo>
                          <a:pt x="1652862" y="-13190"/>
                          <a:pt x="1678365" y="144634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2281" y="501105"/>
                          <a:pt x="1630306" y="648037"/>
                          <a:pt x="1578392" y="659878"/>
                        </a:cubicBezTo>
                        <a:cubicBezTo>
                          <a:pt x="1068576" y="637825"/>
                          <a:pt x="834047" y="577516"/>
                          <a:pt x="124018" y="659878"/>
                        </a:cubicBezTo>
                        <a:cubicBezTo>
                          <a:pt x="77706" y="663408"/>
                          <a:pt x="3018" y="568203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stroke="0" extrusionOk="0">
                        <a:moveTo>
                          <a:pt x="0" y="329939"/>
                        </a:moveTo>
                        <a:cubicBezTo>
                          <a:pt x="622" y="146524"/>
                          <a:pt x="52818" y="-20532"/>
                          <a:pt x="124018" y="0"/>
                        </a:cubicBezTo>
                        <a:cubicBezTo>
                          <a:pt x="607463" y="-29921"/>
                          <a:pt x="1157612" y="39010"/>
                          <a:pt x="1578392" y="0"/>
                        </a:cubicBezTo>
                        <a:cubicBezTo>
                          <a:pt x="1646151" y="32667"/>
                          <a:pt x="1724326" y="176897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694477" y="530122"/>
                          <a:pt x="1642850" y="663219"/>
                          <a:pt x="1578392" y="659878"/>
                        </a:cubicBezTo>
                        <a:cubicBezTo>
                          <a:pt x="937256" y="650019"/>
                          <a:pt x="504254" y="644675"/>
                          <a:pt x="124018" y="659878"/>
                        </a:cubicBezTo>
                        <a:cubicBezTo>
                          <a:pt x="46997" y="619145"/>
                          <a:pt x="-2696" y="500032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fill="none" stroke="0" extrusionOk="0">
                        <a:moveTo>
                          <a:pt x="0" y="329939"/>
                        </a:moveTo>
                        <a:cubicBezTo>
                          <a:pt x="9966" y="165258"/>
                          <a:pt x="36992" y="-37508"/>
                          <a:pt x="124018" y="0"/>
                        </a:cubicBezTo>
                        <a:cubicBezTo>
                          <a:pt x="680315" y="-68907"/>
                          <a:pt x="1227018" y="-31111"/>
                          <a:pt x="1578392" y="0"/>
                        </a:cubicBezTo>
                        <a:cubicBezTo>
                          <a:pt x="1642023" y="12949"/>
                          <a:pt x="1707994" y="156450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1076" y="512174"/>
                          <a:pt x="1627969" y="650267"/>
                          <a:pt x="1578392" y="659878"/>
                        </a:cubicBezTo>
                        <a:cubicBezTo>
                          <a:pt x="1054261" y="632544"/>
                          <a:pt x="857870" y="590708"/>
                          <a:pt x="124018" y="659878"/>
                        </a:cubicBezTo>
                        <a:cubicBezTo>
                          <a:pt x="69714" y="647908"/>
                          <a:pt x="19780" y="545179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63307" y="306988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056204" y="827585"/>
            <a:ext cx="3696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 8,05m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056204" y="2711721"/>
            <a:ext cx="3241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8,5m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009498" y="4588859"/>
            <a:ext cx="34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  8,005m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921766" y="863250"/>
            <a:ext cx="382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7,005m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750373" y="596836"/>
            <a:ext cx="52480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5BD3D40C-2D3F-452F-8963-E1ABA9A6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53" y="1153290"/>
            <a:ext cx="16218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  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xmlns="" id="{757DFFD2-E53A-4418-8C77-0B3C7F80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853" y="4419573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D79F537F-8DED-4D68-B823-F9062D49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100" y="2493997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xmlns="" id="{0069270C-8B8C-4370-9C09-E56B91AA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434" y="2743682"/>
            <a:ext cx="3159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7,5 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xmlns="" id="{8454FB65-66EF-4A3E-8CF8-DE6537E1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809" y="4562389"/>
            <a:ext cx="3786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2,94dm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  2dm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94cm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A1C192E2-98B0-4E6E-AD69-12C899CA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851" y="653256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xmlns="" id="{2C8E4AF5-6D8E-4274-9084-661EBA81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011" y="2586231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xmlns="" id="{C00E4BF7-1B5A-4243-AE86-DE7737F4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731" y="4339394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" name="Ngoặc móc Phải 2">
            <a:extLst>
              <a:ext uri="{FF2B5EF4-FFF2-40B4-BE49-F238E27FC236}">
                <a16:creationId xmlns:a16="http://schemas.microsoft.com/office/drawing/2014/main" xmlns="" id="{A553B8B4-9CDC-410E-A48F-3075EF339BDF}"/>
              </a:ext>
            </a:extLst>
          </p:cNvPr>
          <p:cNvSpPr/>
          <p:nvPr/>
        </p:nvSpPr>
        <p:spPr bwMode="auto">
          <a:xfrm rot="5400000">
            <a:off x="3697370" y="823671"/>
            <a:ext cx="329920" cy="1279587"/>
          </a:xfrm>
          <a:prstGeom prst="rightBrace">
            <a:avLst>
              <a:gd name="adj1" fmla="val 27580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Ngoặc móc Phải 29">
            <a:extLst>
              <a:ext uri="{FF2B5EF4-FFF2-40B4-BE49-F238E27FC236}">
                <a16:creationId xmlns:a16="http://schemas.microsoft.com/office/drawing/2014/main" xmlns="" id="{4726F2E1-4904-4252-A47C-4144E314E2CD}"/>
              </a:ext>
            </a:extLst>
          </p:cNvPr>
          <p:cNvSpPr/>
          <p:nvPr/>
        </p:nvSpPr>
        <p:spPr bwMode="auto">
          <a:xfrm rot="5400000">
            <a:off x="3695572" y="2657808"/>
            <a:ext cx="329920" cy="1279587"/>
          </a:xfrm>
          <a:prstGeom prst="rightBrace">
            <a:avLst>
              <a:gd name="adj1" fmla="val 3142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Ngoặc móc Phải 30">
            <a:extLst>
              <a:ext uri="{FF2B5EF4-FFF2-40B4-BE49-F238E27FC236}">
                <a16:creationId xmlns:a16="http://schemas.microsoft.com/office/drawing/2014/main" xmlns="" id="{FB3B92DB-4ACA-4E2B-A674-D7051735F96A}"/>
              </a:ext>
            </a:extLst>
          </p:cNvPr>
          <p:cNvSpPr/>
          <p:nvPr/>
        </p:nvSpPr>
        <p:spPr bwMode="auto">
          <a:xfrm rot="5400000">
            <a:off x="3623216" y="4564621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Ngoặc móc Phải 31">
            <a:extLst>
              <a:ext uri="{FF2B5EF4-FFF2-40B4-BE49-F238E27FC236}">
                <a16:creationId xmlns:a16="http://schemas.microsoft.com/office/drawing/2014/main" xmlns="" id="{1B52811B-B966-4B3A-8E98-5E96421DA32E}"/>
              </a:ext>
            </a:extLst>
          </p:cNvPr>
          <p:cNvSpPr/>
          <p:nvPr/>
        </p:nvSpPr>
        <p:spPr bwMode="auto">
          <a:xfrm rot="5400000">
            <a:off x="7510389" y="841895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xmlns="" id="{9ECAC9C7-E043-40AB-BA27-18FE232E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523" y="1588951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xmlns="" id="{286D839E-A198-462B-BC78-ADD9EF60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003" y="3451298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xmlns="" id="{36C72AC0-4C79-4AAE-A2DD-E33226D1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302" y="5369374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Ngoặc móc Phải 37">
            <a:extLst>
              <a:ext uri="{FF2B5EF4-FFF2-40B4-BE49-F238E27FC236}">
                <a16:creationId xmlns:a16="http://schemas.microsoft.com/office/drawing/2014/main" xmlns="" id="{27D9B6A4-9C76-465D-B258-D44859A32525}"/>
              </a:ext>
            </a:extLst>
          </p:cNvPr>
          <p:cNvSpPr/>
          <p:nvPr/>
        </p:nvSpPr>
        <p:spPr bwMode="auto">
          <a:xfrm rot="5400000">
            <a:off x="7629752" y="2760109"/>
            <a:ext cx="329920" cy="1279587"/>
          </a:xfrm>
          <a:prstGeom prst="rightBrace">
            <a:avLst>
              <a:gd name="adj1" fmla="val 3912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Ngoặc móc Phải 38">
            <a:extLst>
              <a:ext uri="{FF2B5EF4-FFF2-40B4-BE49-F238E27FC236}">
                <a16:creationId xmlns:a16="http://schemas.microsoft.com/office/drawing/2014/main" xmlns="" id="{2E97BB67-8C55-49EE-8F9D-05E9A4BB13D7}"/>
              </a:ext>
            </a:extLst>
          </p:cNvPr>
          <p:cNvSpPr/>
          <p:nvPr/>
        </p:nvSpPr>
        <p:spPr bwMode="auto">
          <a:xfrm rot="5400000">
            <a:off x="9593716" y="4554265"/>
            <a:ext cx="329920" cy="1279587"/>
          </a:xfrm>
          <a:prstGeom prst="rightBrace">
            <a:avLst>
              <a:gd name="adj1" fmla="val 3527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xmlns="" id="{0715F330-B160-49B9-9D88-E970959C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555" y="1644742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xmlns="" id="{00B10694-FE8B-4BEC-A5BE-87A483A5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711" y="3616483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xmlns="" id="{36E4DD3B-EE2A-40E7-8D16-D9EE9ECF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275" y="5249191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2, 094m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 animBg="1"/>
      <p:bldP spid="44" grpId="0" animBg="1"/>
      <p:bldP spid="6146" grpId="0"/>
      <p:bldP spid="6148" grpId="0"/>
      <p:bldP spid="6149" grpId="0"/>
      <p:bldP spid="6150" grpId="0"/>
      <p:bldP spid="6152" grpId="0"/>
      <p:bldP spid="36878" grpId="0" animBg="1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3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661</Words>
  <Application>Microsoft Office PowerPoint</Application>
  <PresentationFormat>Custom</PresentationFormat>
  <Paragraphs>91</Paragraphs>
  <Slides>14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M0</cp:lastModifiedBy>
  <cp:revision>12</cp:revision>
  <dcterms:created xsi:type="dcterms:W3CDTF">2022-03-28T16:48:43Z</dcterms:created>
  <dcterms:modified xsi:type="dcterms:W3CDTF">2023-04-06T03:06:59Z</dcterms:modified>
</cp:coreProperties>
</file>