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339" r:id="rId2"/>
    <p:sldId id="341" r:id="rId3"/>
    <p:sldId id="298" r:id="rId4"/>
    <p:sldId id="342" r:id="rId5"/>
    <p:sldId id="343" r:id="rId6"/>
    <p:sldId id="318" r:id="rId7"/>
    <p:sldId id="299" r:id="rId8"/>
    <p:sldId id="300" r:id="rId9"/>
    <p:sldId id="319" r:id="rId10"/>
    <p:sldId id="320" r:id="rId11"/>
    <p:sldId id="321" r:id="rId12"/>
    <p:sldId id="323" r:id="rId13"/>
    <p:sldId id="346" r:id="rId14"/>
    <p:sldId id="347" r:id="rId15"/>
    <p:sldId id="348" r:id="rId16"/>
    <p:sldId id="349" r:id="rId17"/>
    <p:sldId id="351" r:id="rId18"/>
    <p:sldId id="350" r:id="rId19"/>
    <p:sldId id="353" r:id="rId20"/>
    <p:sldId id="354" r:id="rId21"/>
    <p:sldId id="355" r:id="rId22"/>
    <p:sldId id="329" r:id="rId23"/>
    <p:sldId id="331" r:id="rId24"/>
    <p:sldId id="333" r:id="rId25"/>
    <p:sldId id="356" r:id="rId26"/>
    <p:sldId id="334" r:id="rId27"/>
    <p:sldId id="357" r:id="rId28"/>
    <p:sldId id="358" r:id="rId29"/>
  </p:sldIdLst>
  <p:sldSz cx="12192000" cy="6858000"/>
  <p:notesSz cx="6858000" cy="9144000"/>
  <p:embeddedFontLst>
    <p:embeddedFont>
      <p:font typeface="微软雅黑" panose="020B0503020204020204" pitchFamily="34" charset="-122"/>
      <p:regular r:id="rId31"/>
      <p:bold r:id="rId32"/>
    </p:embeddedFont>
    <p:embeddedFont>
      <p:font typeface="Tahoma" panose="020B0604030504040204" pitchFamily="34" charset="0"/>
      <p:regular r:id="rId33"/>
      <p:bold r:id="rId34"/>
    </p:embeddedFont>
    <p:embeddedFont>
      <p:font typeface="Calibri" panose="020F0502020204030204" pitchFamily="34" charset="0"/>
      <p:regular r:id="rId35"/>
      <p:bold r:id="rId36"/>
      <p:italic r:id="rId37"/>
      <p:boldItalic r:id="rId38"/>
    </p:embeddedFont>
    <p:embeddedFont>
      <p:font typeface="Pattaya" panose="020B0604020202020204" charset="-34"/>
      <p:regular r:id="rId39"/>
    </p:embeddedFont>
    <p:embeddedFont>
      <p:font typeface="Cambria" panose="02040503050406030204" pitchFamily="18" charset="0"/>
      <p:regular r:id="rId40"/>
      <p:bold r:id="rId41"/>
      <p:italic r:id="rId42"/>
      <p:boldItalic r:id="rId43"/>
    </p:embeddedFont>
  </p:embeddedFontLst>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539"/>
    <a:srgbClr val="66FF33"/>
    <a:srgbClr val="EFF5FB"/>
    <a:srgbClr val="00FF00"/>
    <a:srgbClr val="F5B552"/>
    <a:srgbClr val="415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3" d="100"/>
          <a:sy n="63" d="100"/>
        </p:scale>
        <p:origin x="-114"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5FEF8-D400-4955-BD08-7059A92CBB81}"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2B960-5684-4BD4-8F2F-E1C5C3DE9337}" type="slidenum">
              <a:rPr lang="en-US" smtClean="0"/>
              <a:t>‹#›</a:t>
            </a:fld>
            <a:endParaRPr lang="en-US"/>
          </a:p>
        </p:txBody>
      </p:sp>
    </p:spTree>
    <p:extLst>
      <p:ext uri="{BB962C8B-B14F-4D97-AF65-F5344CB8AC3E}">
        <p14:creationId xmlns:p14="http://schemas.microsoft.com/office/powerpoint/2010/main" val="158362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94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6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2838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0165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9059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3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6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1463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508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10465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63572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5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6069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5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79113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5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760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67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493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5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148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3279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5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016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4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13296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21373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0104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64623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64227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4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86156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532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4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35851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46458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506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91052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3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7299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6431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3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22265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496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3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5565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3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22241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36161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05269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8513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41495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81925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866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786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5313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31262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166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2544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08791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742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53118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57421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41566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46458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61054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18182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6911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585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66929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8901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84577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8094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9517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7723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41438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5695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4425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6183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8652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323600" y="233067"/>
            <a:ext cx="12839200" cy="6391867"/>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1015668" y="3528451"/>
            <a:ext cx="5274000" cy="137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323" name="Google Shape;323;p15"/>
          <p:cNvSpPr txBox="1">
            <a:spLocks noGrp="1"/>
          </p:cNvSpPr>
          <p:nvPr>
            <p:ph type="title"/>
          </p:nvPr>
        </p:nvSpPr>
        <p:spPr>
          <a:xfrm>
            <a:off x="1022835" y="1957951"/>
            <a:ext cx="5274000" cy="15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101933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6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54225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43438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2024/3/7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26" r:id="rId8"/>
    <p:sldLayoutId id="2147483725" r:id="rId9"/>
    <p:sldLayoutId id="2147483724" r:id="rId10"/>
    <p:sldLayoutId id="2147483723" r:id="rId11"/>
    <p:sldLayoutId id="2147483722" r:id="rId12"/>
    <p:sldLayoutId id="2147483721" r:id="rId13"/>
    <p:sldLayoutId id="2147483720" r:id="rId14"/>
    <p:sldLayoutId id="2147483719" r:id="rId15"/>
    <p:sldLayoutId id="2147483718" r:id="rId16"/>
    <p:sldLayoutId id="2147483717" r:id="rId17"/>
    <p:sldLayoutId id="2147483716" r:id="rId18"/>
    <p:sldLayoutId id="2147483715" r:id="rId19"/>
    <p:sldLayoutId id="2147483714" r:id="rId20"/>
    <p:sldLayoutId id="2147483713" r:id="rId21"/>
    <p:sldLayoutId id="2147483712" r:id="rId22"/>
    <p:sldLayoutId id="2147483711" r:id="rId23"/>
    <p:sldLayoutId id="2147483710" r:id="rId24"/>
    <p:sldLayoutId id="2147483709" r:id="rId25"/>
    <p:sldLayoutId id="2147483708" r:id="rId26"/>
    <p:sldLayoutId id="2147483707" r:id="rId27"/>
    <p:sldLayoutId id="2147483706" r:id="rId28"/>
    <p:sldLayoutId id="2147483705" r:id="rId29"/>
    <p:sldLayoutId id="2147483704" r:id="rId30"/>
    <p:sldLayoutId id="2147483703" r:id="rId31"/>
    <p:sldLayoutId id="2147483702" r:id="rId32"/>
    <p:sldLayoutId id="2147483701" r:id="rId33"/>
    <p:sldLayoutId id="2147483700" r:id="rId34"/>
    <p:sldLayoutId id="2147483699" r:id="rId35"/>
    <p:sldLayoutId id="2147483698" r:id="rId36"/>
    <p:sldLayoutId id="2147483697" r:id="rId37"/>
    <p:sldLayoutId id="2147483696" r:id="rId38"/>
    <p:sldLayoutId id="2147483695" r:id="rId39"/>
    <p:sldLayoutId id="2147483694" r:id="rId40"/>
    <p:sldLayoutId id="2147483693" r:id="rId41"/>
    <p:sldLayoutId id="2147483692" r:id="rId42"/>
    <p:sldLayoutId id="2147483691" r:id="rId43"/>
    <p:sldLayoutId id="2147483690" r:id="rId44"/>
    <p:sldLayoutId id="2147483689" r:id="rId45"/>
    <p:sldLayoutId id="2147483688" r:id="rId46"/>
    <p:sldLayoutId id="2147483687" r:id="rId47"/>
    <p:sldLayoutId id="2147483686" r:id="rId48"/>
    <p:sldLayoutId id="2147483685" r:id="rId49"/>
    <p:sldLayoutId id="2147483684" r:id="rId50"/>
    <p:sldLayoutId id="2147483683" r:id="rId51"/>
    <p:sldLayoutId id="2147483682" r:id="rId52"/>
    <p:sldLayoutId id="2147483681" r:id="rId53"/>
    <p:sldLayoutId id="2147483680" r:id="rId54"/>
    <p:sldLayoutId id="2147483679" r:id="rId55"/>
    <p:sldLayoutId id="2147483678" r:id="rId56"/>
    <p:sldLayoutId id="2147483677" r:id="rId57"/>
    <p:sldLayoutId id="2147483676" r:id="rId58"/>
    <p:sldLayoutId id="2147483675" r:id="rId59"/>
    <p:sldLayoutId id="2147483674" r:id="rId60"/>
    <p:sldLayoutId id="2147483673" r:id="rId61"/>
    <p:sldLayoutId id="2147483672" r:id="rId62"/>
    <p:sldLayoutId id="2147483671" r:id="rId63"/>
    <p:sldLayoutId id="2147483670" r:id="rId64"/>
    <p:sldLayoutId id="2147483669" r:id="rId65"/>
    <p:sldLayoutId id="2147483668" r:id="rId66"/>
    <p:sldLayoutId id="2147483667" r:id="rId67"/>
    <p:sldLayoutId id="2147483666" r:id="rId68"/>
    <p:sldLayoutId id="2147483665" r:id="rId69"/>
    <p:sldLayoutId id="2147483664" r:id="rId70"/>
    <p:sldLayoutId id="2147483663" r:id="rId71"/>
    <p:sldLayoutId id="2147483662" r:id="rId72"/>
    <p:sldLayoutId id="2147483661" r:id="rId73"/>
    <p:sldLayoutId id="2147483660" r:id="rId74"/>
    <p:sldLayoutId id="2147483656" r:id="rId75"/>
    <p:sldLayoutId id="2147483657" r:id="rId76"/>
    <p:sldLayoutId id="2147483658" r:id="rId77"/>
    <p:sldLayoutId id="2147483659" r:id="rId78"/>
    <p:sldLayoutId id="2147483727" r:id="rId7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97.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44.sv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8.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52.sv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image" Target="../media/image9.jpeg"/><Relationship Id="rId9" Type="http://schemas.openxmlformats.org/officeDocument/2006/relationships/image" Target="../media/image50.svg"/><Relationship Id="rId14" Type="http://schemas.microsoft.com/office/2007/relationships/hdphoto" Target="../media/hdphoto4.wdp"/></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44.sv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8.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52.sv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image" Target="../media/image9.jpeg"/><Relationship Id="rId9" Type="http://schemas.openxmlformats.org/officeDocument/2006/relationships/image" Target="../media/image50.sv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9.png"/><Relationship Id="rId10" Type="http://schemas.openxmlformats.org/officeDocument/2006/relationships/image" Target="../media/image22.png"/><Relationship Id="rId4" Type="http://schemas.microsoft.com/office/2007/relationships/hdphoto" Target="../media/hdphoto5.wdp"/><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7.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2057400" y="609600"/>
            <a:ext cx="7467600" cy="990600"/>
            <a:chOff x="609600" y="762000"/>
            <a:chExt cx="7467600" cy="990600"/>
          </a:xfrm>
        </p:grpSpPr>
        <p:sp>
          <p:nvSpPr>
            <p:cNvPr id="4" name="Oval 3"/>
            <p:cNvSpPr/>
            <p:nvPr/>
          </p:nvSpPr>
          <p:spPr>
            <a:xfrm>
              <a:off x="609600" y="762000"/>
              <a:ext cx="990600" cy="990600"/>
            </a:xfrm>
            <a:prstGeom prst="ellipse">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1</a:t>
              </a:r>
            </a:p>
          </p:txBody>
        </p:sp>
        <p:sp>
          <p:nvSpPr>
            <p:cNvPr id="5" name="Rounded Rectangle 4"/>
            <p:cNvSpPr/>
            <p:nvPr/>
          </p:nvSpPr>
          <p:spPr>
            <a:xfrm>
              <a:off x="1676400" y="762000"/>
              <a:ext cx="6400800" cy="990600"/>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Muốn</a:t>
              </a:r>
              <a:r>
                <a:rPr lang="en-US" sz="2800" dirty="0">
                  <a:solidFill>
                    <a:srgbClr val="0000CC"/>
                  </a:solidFill>
                  <a:latin typeface="Times New Roman" pitchFamily="18" charset="0"/>
                  <a:cs typeface="Times New Roman" pitchFamily="18" charset="0"/>
                </a:rPr>
                <a:t> sang </a:t>
              </a:r>
              <a:r>
                <a:rPr lang="en-US" sz="2800" dirty="0" err="1">
                  <a:solidFill>
                    <a:srgbClr val="0000CC"/>
                  </a:solidFill>
                  <a:latin typeface="Times New Roman" pitchFamily="18" charset="0"/>
                  <a:cs typeface="Times New Roman" pitchFamily="18" charset="0"/>
                </a:rPr>
                <a:t>thì</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bắc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cầu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kiều</a:t>
              </a:r>
              <a:r>
                <a:rPr lang="en-US" sz="2800" dirty="0">
                  <a:solidFill>
                    <a:srgbClr val="0000CC"/>
                  </a:solidFill>
                  <a:latin typeface="Times New Roman" pitchFamily="18" charset="0"/>
                  <a:cs typeface="Times New Roman" pitchFamily="18" charset="0"/>
                </a:rPr>
                <a:t> </a:t>
              </a:r>
            </a:p>
            <a:p>
              <a:pPr algn="just">
                <a:defRPr/>
              </a:pPr>
              <a:r>
                <a:rPr lang="en-US" sz="2800" dirty="0" err="1">
                  <a:solidFill>
                    <a:srgbClr val="0000CC"/>
                  </a:solidFill>
                  <a:latin typeface="Times New Roman" pitchFamily="18" charset="0"/>
                  <a:cs typeface="Times New Roman" pitchFamily="18" charset="0"/>
                </a:rPr>
                <a:t>Muốn</a:t>
              </a:r>
              <a:r>
                <a:rPr lang="en-US" sz="2800" dirty="0">
                  <a:solidFill>
                    <a:srgbClr val="0000CC"/>
                  </a:solidFill>
                  <a:latin typeface="Times New Roman" pitchFamily="18" charset="0"/>
                  <a:cs typeface="Times New Roman" pitchFamily="18" charset="0"/>
                </a:rPr>
                <a:t> con hay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thì</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yêu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lấy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a:t>
              </a:r>
            </a:p>
          </p:txBody>
        </p:sp>
      </p:grpSp>
      <p:grpSp>
        <p:nvGrpSpPr>
          <p:cNvPr id="7" name="Group 6"/>
          <p:cNvGrpSpPr>
            <a:grpSpLocks/>
          </p:cNvGrpSpPr>
          <p:nvPr/>
        </p:nvGrpSpPr>
        <p:grpSpPr bwMode="auto">
          <a:xfrm>
            <a:off x="2286000" y="1828800"/>
            <a:ext cx="7467600" cy="990600"/>
            <a:chOff x="609600" y="762000"/>
            <a:chExt cx="7467600" cy="990600"/>
          </a:xfrm>
        </p:grpSpPr>
        <p:sp>
          <p:nvSpPr>
            <p:cNvPr id="8" name="Oval 7"/>
            <p:cNvSpPr/>
            <p:nvPr/>
          </p:nvSpPr>
          <p:spPr>
            <a:xfrm>
              <a:off x="609600" y="762000"/>
              <a:ext cx="990600" cy="990600"/>
            </a:xfrm>
            <a:prstGeom prst="ellipse">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2</a:t>
              </a:r>
            </a:p>
          </p:txBody>
        </p:sp>
        <p:sp>
          <p:nvSpPr>
            <p:cNvPr id="9" name="Rounded Rectangle 8"/>
            <p:cNvSpPr/>
            <p:nvPr/>
          </p:nvSpPr>
          <p:spPr>
            <a:xfrm>
              <a:off x="1676400" y="762000"/>
              <a:ext cx="6400800" cy="990600"/>
            </a:xfrm>
            <a:prstGeom prst="round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Không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đố</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mày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nên</a:t>
              </a:r>
              <a:endParaRPr lang="en-US" sz="2800" dirty="0">
                <a:solidFill>
                  <a:srgbClr val="0000CC"/>
                </a:solidFill>
                <a:latin typeface="Times New Roman" pitchFamily="18" charset="0"/>
                <a:cs typeface="Times New Roman" pitchFamily="18" charset="0"/>
              </a:endParaRPr>
            </a:p>
          </p:txBody>
        </p:sp>
      </p:grpSp>
      <p:grpSp>
        <p:nvGrpSpPr>
          <p:cNvPr id="10" name="Group 9"/>
          <p:cNvGrpSpPr>
            <a:grpSpLocks/>
          </p:cNvGrpSpPr>
          <p:nvPr/>
        </p:nvGrpSpPr>
        <p:grpSpPr bwMode="auto">
          <a:xfrm>
            <a:off x="2590800" y="3200400"/>
            <a:ext cx="7467600" cy="990600"/>
            <a:chOff x="609600" y="762000"/>
            <a:chExt cx="7467600" cy="990600"/>
          </a:xfrm>
        </p:grpSpPr>
        <p:sp>
          <p:nvSpPr>
            <p:cNvPr id="11" name="Oval 10"/>
            <p:cNvSpPr/>
            <p:nvPr/>
          </p:nvSpPr>
          <p:spPr>
            <a:xfrm>
              <a:off x="609600" y="762000"/>
              <a:ext cx="990600" cy="990600"/>
            </a:xfrm>
            <a:prstGeom prst="ellipse">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C00000"/>
                  </a:solidFill>
                  <a:latin typeface="Times New Roman" pitchFamily="18" charset="0"/>
                  <a:cs typeface="Times New Roman" pitchFamily="18" charset="0"/>
                </a:rPr>
                <a:t>3</a:t>
              </a:r>
            </a:p>
          </p:txBody>
        </p:sp>
        <p:sp>
          <p:nvSpPr>
            <p:cNvPr id="12" name="Rounded Rectangle 11"/>
            <p:cNvSpPr/>
            <p:nvPr/>
          </p:nvSpPr>
          <p:spPr>
            <a:xfrm>
              <a:off x="1676400" y="762000"/>
              <a:ext cx="6400800" cy="990600"/>
            </a:xfrm>
            <a:prstGeom prst="roundRect">
              <a:avLst/>
            </a:prstGeom>
            <a:solidFill>
              <a:schemeClr val="accent5">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Một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nửa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chữ</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cũng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thầy</a:t>
              </a:r>
              <a:endParaRPr lang="en-US" sz="2800" dirty="0">
                <a:solidFill>
                  <a:srgbClr val="0000CC"/>
                </a:solidFill>
                <a:latin typeface="Times New Roman" pitchFamily="18" charset="0"/>
                <a:cs typeface="Times New Roman" pitchFamily="18" charset="0"/>
              </a:endParaRPr>
            </a:p>
          </p:txBody>
        </p:sp>
      </p:grpSp>
      <p:sp>
        <p:nvSpPr>
          <p:cNvPr id="13" name="Down Arrow 12"/>
          <p:cNvSpPr/>
          <p:nvPr/>
        </p:nvSpPr>
        <p:spPr>
          <a:xfrm>
            <a:off x="6019800" y="4267200"/>
            <a:ext cx="533400" cy="762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4038600" y="5105400"/>
            <a:ext cx="4572000" cy="1143000"/>
          </a:xfrm>
          <a:prstGeom prst="roundRect">
            <a:avLst/>
          </a:prstGeom>
          <a:solidFill>
            <a:schemeClr val="bg1"/>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0000CC"/>
                </a:solidFill>
                <a:latin typeface="Times New Roman" pitchFamily="18" charset="0"/>
                <a:cs typeface="Times New Roman" pitchFamily="18" charset="0"/>
              </a:rPr>
              <a:t>TÔN SƯ TRỌNG ĐẠO</a:t>
            </a:r>
          </a:p>
        </p:txBody>
      </p:sp>
    </p:spTree>
    <p:extLst>
      <p:ext uri="{BB962C8B-B14F-4D97-AF65-F5344CB8AC3E}">
        <p14:creationId xmlns:p14="http://schemas.microsoft.com/office/powerpoint/2010/main" val="1486891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 xmlns:a16="http://schemas.microsoft.com/office/drawing/2014/main" id="{78D92630-53DE-4B0C-BFD1-9A9461A8C1E2}"/>
              </a:ext>
            </a:extLst>
          </p:cNvPr>
          <p:cNvSpPr/>
          <p:nvPr/>
        </p:nvSpPr>
        <p:spPr>
          <a:xfrm>
            <a:off x="308147" y="1050727"/>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C98985BE-4AAB-4CBC-BC22-3F351CF79D64}"/>
              </a:ext>
            </a:extLst>
          </p:cNvPr>
          <p:cNvSpPr/>
          <p:nvPr/>
        </p:nvSpPr>
        <p:spPr>
          <a:xfrm>
            <a:off x="1100613" y="1612323"/>
            <a:ext cx="2590774" cy="707886"/>
          </a:xfrm>
          <a:prstGeom prst="rect">
            <a:avLst/>
          </a:prstGeom>
        </p:spPr>
        <p:txBody>
          <a:bodyPr wrap="none">
            <a:spAutoFit/>
          </a:bodyPr>
          <a:lstStyle/>
          <a:p>
            <a:pPr algn="ctr"/>
            <a:r>
              <a:rPr lang="en-US" sz="4000" b="1" smtClean="0">
                <a:solidFill>
                  <a:srgbClr val="FFC000"/>
                </a:solidFill>
                <a:latin typeface="Pattaya" panose="00000500000000000000" pitchFamily="2" charset="-34"/>
                <a:cs typeface="Pattaya" panose="00000500000000000000" pitchFamily="2" charset="-34"/>
              </a:rPr>
              <a:t>Cụ giáo Chu</a:t>
            </a:r>
            <a:endParaRPr lang="vi-VN" sz="40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 xmlns:a16="http://schemas.microsoft.com/office/drawing/2014/main" id="{4742DE59-E295-4A7E-922A-2556A9AF5127}"/>
              </a:ext>
            </a:extLst>
          </p:cNvPr>
          <p:cNvSpPr/>
          <p:nvPr/>
        </p:nvSpPr>
        <p:spPr>
          <a:xfrm>
            <a:off x="922490" y="2200371"/>
            <a:ext cx="3760053" cy="1384995"/>
          </a:xfrm>
          <a:prstGeom prst="rect">
            <a:avLst/>
          </a:prstGeom>
        </p:spPr>
        <p:txBody>
          <a:bodyPr wrap="square">
            <a:spAutoFit/>
          </a:bodyPr>
          <a:lstStyle/>
          <a:p>
            <a:pPr algn="ctr"/>
            <a:r>
              <a:rPr lang="en-US" sz="2800" b="1" smtClean="0">
                <a:solidFill>
                  <a:srgbClr val="000000"/>
                </a:solidFill>
                <a:latin typeface="Calibri" panose="020F0502020204030204" pitchFamily="34" charset="0"/>
                <a:cs typeface="Calibri" panose="020F0502020204030204" pitchFamily="34" charset="0"/>
              </a:rPr>
              <a:t>tức Chu Văn An (1292- 1370), một nhà giáonối tiếng đời Trần.</a:t>
            </a:r>
            <a:endParaRPr lang="vi-VN" sz="2800" b="1" dirty="0">
              <a:solidFill>
                <a:srgbClr val="000000"/>
              </a:solidFill>
              <a:latin typeface="Calibri" panose="020F0502020204030204" pitchFamily="34" charset="0"/>
              <a:cs typeface="Calibri" panose="020F0502020204030204" pitchFamily="34" charset="0"/>
            </a:endParaRPr>
          </a:p>
        </p:txBody>
      </p:sp>
      <p:pic>
        <p:nvPicPr>
          <p:cNvPr id="12" name="Picture 2" descr="Trang phục truyền thống của đàn ông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160" y="0"/>
            <a:ext cx="5748866" cy="671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 xmlns:a16="http://schemas.microsoft.com/office/drawing/2014/main" id="{C98985BE-4AAB-4CBC-BC22-3F351CF79D64}"/>
              </a:ext>
            </a:extLst>
          </p:cNvPr>
          <p:cNvSpPr/>
          <p:nvPr/>
        </p:nvSpPr>
        <p:spPr>
          <a:xfrm>
            <a:off x="1008039" y="3836573"/>
            <a:ext cx="2699778" cy="707886"/>
          </a:xfrm>
          <a:prstGeom prst="rect">
            <a:avLst/>
          </a:prstGeom>
        </p:spPr>
        <p:txBody>
          <a:bodyPr wrap="none">
            <a:spAutoFit/>
          </a:bodyPr>
          <a:lstStyle/>
          <a:p>
            <a:pPr algn="ctr"/>
            <a:r>
              <a:rPr lang="en-US" sz="4000" b="1" smtClean="0">
                <a:solidFill>
                  <a:srgbClr val="FFC000"/>
                </a:solidFill>
                <a:latin typeface="Pattaya" panose="00000500000000000000" pitchFamily="2" charset="-34"/>
                <a:cs typeface="Pattaya" panose="00000500000000000000" pitchFamily="2" charset="-34"/>
              </a:rPr>
              <a:t>Áo dài thâm</a:t>
            </a:r>
            <a:endParaRPr lang="vi-VN" sz="4000" b="1" dirty="0">
              <a:solidFill>
                <a:srgbClr val="FFC000"/>
              </a:solidFill>
              <a:latin typeface="Pattaya" panose="00000500000000000000" pitchFamily="2" charset="-34"/>
              <a:cs typeface="Pattaya" panose="00000500000000000000" pitchFamily="2" charset="-34"/>
            </a:endParaRPr>
          </a:p>
        </p:txBody>
      </p:sp>
      <p:sp>
        <p:nvSpPr>
          <p:cNvPr id="19" name="Rectangle 18">
            <a:extLst>
              <a:ext uri="{FF2B5EF4-FFF2-40B4-BE49-F238E27FC236}">
                <a16:creationId xmlns="" xmlns:a16="http://schemas.microsoft.com/office/drawing/2014/main" id="{4742DE59-E295-4A7E-922A-2556A9AF5127}"/>
              </a:ext>
            </a:extLst>
          </p:cNvPr>
          <p:cNvSpPr/>
          <p:nvPr/>
        </p:nvSpPr>
        <p:spPr>
          <a:xfrm>
            <a:off x="477901" y="4570504"/>
            <a:ext cx="3760053" cy="523220"/>
          </a:xfrm>
          <a:prstGeom prst="rect">
            <a:avLst/>
          </a:prstGeom>
        </p:spPr>
        <p:txBody>
          <a:bodyPr wrap="square">
            <a:spAutoFit/>
          </a:bodyPr>
          <a:lstStyle/>
          <a:p>
            <a:pPr algn="ctr"/>
            <a:r>
              <a:rPr lang="en-US" sz="2800" b="1" smtClean="0">
                <a:solidFill>
                  <a:srgbClr val="000000"/>
                </a:solidFill>
                <a:latin typeface="Calibri" panose="020F0502020204030204" pitchFamily="34" charset="0"/>
                <a:cs typeface="Calibri" panose="020F0502020204030204" pitchFamily="34" charset="0"/>
              </a:rPr>
              <a:t>áo dài màu đen</a:t>
            </a:r>
            <a:endParaRPr lang="vi-VN" sz="28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00707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ox(i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 xmlns:a16="http://schemas.microsoft.com/office/drawing/2014/main" id="{78D92630-53DE-4B0C-BFD1-9A9461A8C1E2}"/>
              </a:ext>
            </a:extLst>
          </p:cNvPr>
          <p:cNvSpPr/>
          <p:nvPr/>
        </p:nvSpPr>
        <p:spPr>
          <a:xfrm>
            <a:off x="56388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C98985BE-4AAB-4CBC-BC22-3F351CF79D64}"/>
              </a:ext>
            </a:extLst>
          </p:cNvPr>
          <p:cNvSpPr/>
          <p:nvPr/>
        </p:nvSpPr>
        <p:spPr>
          <a:xfrm>
            <a:off x="2133462" y="1439124"/>
            <a:ext cx="2218877" cy="769441"/>
          </a:xfrm>
          <a:prstGeom prst="rect">
            <a:avLst/>
          </a:prstGeom>
        </p:spPr>
        <p:txBody>
          <a:bodyPr wrap="none">
            <a:spAutoFit/>
          </a:bodyPr>
          <a:lstStyle/>
          <a:p>
            <a:pPr algn="ctr"/>
            <a:r>
              <a:rPr lang="en-US" sz="4400" b="1" smtClean="0">
                <a:solidFill>
                  <a:srgbClr val="FFC000"/>
                </a:solidFill>
                <a:latin typeface="Pattaya" panose="00000500000000000000" pitchFamily="2" charset="-34"/>
                <a:cs typeface="Pattaya" panose="00000500000000000000" pitchFamily="2" charset="-34"/>
              </a:rPr>
              <a:t>Môn sinh</a:t>
            </a:r>
            <a:endParaRPr lang="vi-VN" sz="44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 xmlns:a16="http://schemas.microsoft.com/office/drawing/2014/main" id="{4742DE59-E295-4A7E-922A-2556A9AF5127}"/>
              </a:ext>
            </a:extLst>
          </p:cNvPr>
          <p:cNvSpPr/>
          <p:nvPr/>
        </p:nvSpPr>
        <p:spPr>
          <a:xfrm>
            <a:off x="874148" y="2140416"/>
            <a:ext cx="4774449" cy="523220"/>
          </a:xfrm>
          <a:prstGeom prst="rect">
            <a:avLst/>
          </a:prstGeom>
        </p:spPr>
        <p:txBody>
          <a:bodyPr wrap="none">
            <a:spAutoFit/>
          </a:bodyPr>
          <a:lstStyle/>
          <a:p>
            <a:pPr algn="ctr"/>
            <a:r>
              <a:rPr lang="en-US" sz="2800" b="1" smtClean="0">
                <a:solidFill>
                  <a:srgbClr val="000000"/>
                </a:solidFill>
                <a:latin typeface="Calibri" panose="020F0502020204030204" pitchFamily="34" charset="0"/>
                <a:cs typeface="Calibri" panose="020F0502020204030204" pitchFamily="34" charset="0"/>
              </a:rPr>
              <a:t>học trò của cùng một thầy giáo</a:t>
            </a:r>
            <a:endParaRPr lang="vi-VN" sz="2800" b="1" dirty="0">
              <a:solidFill>
                <a:srgbClr val="000000"/>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 xmlns:a16="http://schemas.microsoft.com/office/drawing/2014/main" id="{798A0BD9-B462-4131-A6E5-4972605D0E7F}"/>
              </a:ext>
            </a:extLst>
          </p:cNvPr>
          <p:cNvSpPr/>
          <p:nvPr/>
        </p:nvSpPr>
        <p:spPr>
          <a:xfrm>
            <a:off x="8442612" y="1439124"/>
            <a:ext cx="1067921" cy="769441"/>
          </a:xfrm>
          <a:prstGeom prst="rect">
            <a:avLst/>
          </a:prstGeom>
        </p:spPr>
        <p:txBody>
          <a:bodyPr wrap="none">
            <a:spAutoFit/>
          </a:bodyPr>
          <a:lstStyle/>
          <a:p>
            <a:pPr algn="ctr"/>
            <a:r>
              <a:rPr lang="en-US" sz="4400" b="1" smtClean="0">
                <a:solidFill>
                  <a:srgbClr val="FFC000"/>
                </a:solidFill>
                <a:latin typeface="Pattaya" panose="00000500000000000000" pitchFamily="2" charset="-34"/>
                <a:cs typeface="Pattaya" panose="00000500000000000000" pitchFamily="2" charset="-34"/>
              </a:rPr>
              <a:t>Sập</a:t>
            </a:r>
            <a:endParaRPr lang="vi-VN" sz="4400" b="1" dirty="0">
              <a:solidFill>
                <a:srgbClr val="FFC000"/>
              </a:solidFill>
              <a:latin typeface="Pattaya" panose="00000500000000000000" pitchFamily="2" charset="-34"/>
              <a:cs typeface="Pattaya" panose="00000500000000000000" pitchFamily="2" charset="-34"/>
            </a:endParaRPr>
          </a:p>
        </p:txBody>
      </p:sp>
      <p:sp>
        <p:nvSpPr>
          <p:cNvPr id="17" name="Rectangle 16">
            <a:extLst>
              <a:ext uri="{FF2B5EF4-FFF2-40B4-BE49-F238E27FC236}">
                <a16:creationId xmlns="" xmlns:a16="http://schemas.microsoft.com/office/drawing/2014/main" id="{21554B62-DB8C-4BAE-A638-EA2C4EB6C97E}"/>
              </a:ext>
            </a:extLst>
          </p:cNvPr>
          <p:cNvSpPr/>
          <p:nvPr/>
        </p:nvSpPr>
        <p:spPr>
          <a:xfrm>
            <a:off x="6638750" y="2208565"/>
            <a:ext cx="4888232" cy="954107"/>
          </a:xfrm>
          <a:prstGeom prst="rect">
            <a:avLst/>
          </a:prstGeom>
        </p:spPr>
        <p:txBody>
          <a:bodyPr wrap="square">
            <a:spAutoFit/>
          </a:bodyPr>
          <a:lstStyle/>
          <a:p>
            <a:pPr algn="just"/>
            <a:r>
              <a:rPr lang="vi-VN" sz="2800" b="1">
                <a:latin typeface="Calibri" panose="020F0502020204030204" pitchFamily="34" charset="0"/>
                <a:cs typeface="Calibri" panose="020F0502020204030204" pitchFamily="34" charset="0"/>
              </a:rPr>
              <a:t>giường gỗ, mặt liền với chân, xung quanh có </a:t>
            </a:r>
            <a:r>
              <a:rPr lang="vi-VN" sz="2800" b="1" smtClean="0">
                <a:latin typeface="Calibri" panose="020F0502020204030204" pitchFamily="34" charset="0"/>
                <a:cs typeface="Calibri" panose="020F0502020204030204" pitchFamily="34" charset="0"/>
              </a:rPr>
              <a:t>diềm</a:t>
            </a:r>
            <a:endParaRPr lang="vi-VN" sz="4400" b="1" dirty="0">
              <a:solidFill>
                <a:srgbClr val="000000"/>
              </a:solidFill>
              <a:latin typeface="Calibri" panose="020F0502020204030204" pitchFamily="34" charset="0"/>
              <a:cs typeface="Calibri" panose="020F0502020204030204" pitchFamily="34" charset="0"/>
            </a:endParaRPr>
          </a:p>
        </p:txBody>
      </p:sp>
      <p:pic>
        <p:nvPicPr>
          <p:cNvPr id="19" name="Picture 2" descr="Sập gụ là gì? Tại sao sập gụ lại được ưa chuộng sử dụng?"/>
          <p:cNvPicPr>
            <a:picLocks noChangeAspect="1" noChangeArrowheads="1"/>
          </p:cNvPicPr>
          <p:nvPr/>
        </p:nvPicPr>
        <p:blipFill rotWithShape="1">
          <a:blip r:embed="rId3">
            <a:extLst>
              <a:ext uri="{28A0092B-C50C-407E-A947-70E740481C1C}">
                <a14:useLocalDpi xmlns:a14="http://schemas.microsoft.com/office/drawing/2010/main" val="0"/>
              </a:ext>
            </a:extLst>
          </a:blip>
          <a:srcRect t="11680" b="22859"/>
          <a:stretch/>
        </p:blipFill>
        <p:spPr bwMode="auto">
          <a:xfrm>
            <a:off x="6377367" y="3502961"/>
            <a:ext cx="5106546" cy="261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2430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93864830-876B-4EE9-B1B2-E56C9C842265}"/>
              </a:ext>
            </a:extLst>
          </p:cNvPr>
          <p:cNvSpPr/>
          <p:nvPr/>
        </p:nvSpPr>
        <p:spPr>
          <a:xfrm>
            <a:off x="804382" y="379214"/>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10" name="Rectangle: Diagonal Corners Rounded 9">
            <a:extLst>
              <a:ext uri="{FF2B5EF4-FFF2-40B4-BE49-F238E27FC236}">
                <a16:creationId xmlns="" xmlns:a16="http://schemas.microsoft.com/office/drawing/2014/main" id="{78D92630-53DE-4B0C-BFD1-9A9461A8C1E2}"/>
              </a:ext>
            </a:extLst>
          </p:cNvPr>
          <p:cNvSpPr/>
          <p:nvPr/>
        </p:nvSpPr>
        <p:spPr>
          <a:xfrm>
            <a:off x="56388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 xmlns:a16="http://schemas.microsoft.com/office/drawing/2014/main" id="{A3B14B8D-A281-4CD8-A648-610054483A47}"/>
              </a:ext>
            </a:extLst>
          </p:cNvPr>
          <p:cNvSpPr/>
          <p:nvPr/>
        </p:nvSpPr>
        <p:spPr>
          <a:xfrm flipH="1">
            <a:off x="6233160" y="1279386"/>
            <a:ext cx="5394960" cy="5182374"/>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C98985BE-4AAB-4CBC-BC22-3F351CF79D64}"/>
              </a:ext>
            </a:extLst>
          </p:cNvPr>
          <p:cNvSpPr/>
          <p:nvPr/>
        </p:nvSpPr>
        <p:spPr>
          <a:xfrm>
            <a:off x="2825161" y="1439124"/>
            <a:ext cx="835485" cy="646331"/>
          </a:xfrm>
          <a:prstGeom prst="rect">
            <a:avLst/>
          </a:prstGeom>
        </p:spPr>
        <p:txBody>
          <a:bodyPr wrap="none">
            <a:spAutoFit/>
          </a:bodyPr>
          <a:lstStyle/>
          <a:p>
            <a:pPr algn="ctr"/>
            <a:r>
              <a:rPr lang="en-US" sz="3600" b="1" smtClean="0">
                <a:solidFill>
                  <a:srgbClr val="FFC000"/>
                </a:solidFill>
                <a:latin typeface="Pattaya" panose="00000500000000000000" pitchFamily="2" charset="-34"/>
                <a:cs typeface="Pattaya" panose="00000500000000000000" pitchFamily="2" charset="-34"/>
              </a:rPr>
              <a:t>Vái</a:t>
            </a:r>
            <a:endParaRPr lang="vi-VN" sz="3600" b="1" dirty="0">
              <a:solidFill>
                <a:srgbClr val="FFC000"/>
              </a:solidFill>
              <a:latin typeface="Pattaya" panose="00000500000000000000" pitchFamily="2" charset="-34"/>
              <a:cs typeface="Pattaya" panose="00000500000000000000" pitchFamily="2" charset="-34"/>
            </a:endParaRPr>
          </a:p>
        </p:txBody>
      </p:sp>
      <p:sp>
        <p:nvSpPr>
          <p:cNvPr id="15" name="Rectangle 14">
            <a:extLst>
              <a:ext uri="{FF2B5EF4-FFF2-40B4-BE49-F238E27FC236}">
                <a16:creationId xmlns="" xmlns:a16="http://schemas.microsoft.com/office/drawing/2014/main" id="{4742DE59-E295-4A7E-922A-2556A9AF5127}"/>
              </a:ext>
            </a:extLst>
          </p:cNvPr>
          <p:cNvSpPr/>
          <p:nvPr/>
        </p:nvSpPr>
        <p:spPr>
          <a:xfrm>
            <a:off x="1083684" y="2039592"/>
            <a:ext cx="4077392" cy="1384995"/>
          </a:xfrm>
          <a:prstGeom prst="rect">
            <a:avLst/>
          </a:prstGeom>
        </p:spPr>
        <p:txBody>
          <a:bodyPr wrap="square">
            <a:spAutoFit/>
          </a:bodyPr>
          <a:lstStyle/>
          <a:p>
            <a:pPr algn="just"/>
            <a:r>
              <a:rPr lang="vi-VN" sz="2800">
                <a:latin typeface="Calibri" panose="020F0502020204030204" pitchFamily="34" charset="0"/>
                <a:cs typeface="Calibri" panose="020F0502020204030204" pitchFamily="34" charset="0"/>
              </a:rPr>
              <a:t>Chắp tay giơ lên hạ xuống, đồng thời cúi đầu, để tỏ lòng cung </a:t>
            </a:r>
            <a:r>
              <a:rPr lang="vi-VN" sz="2800" smtClean="0">
                <a:latin typeface="Calibri" panose="020F0502020204030204" pitchFamily="34" charset="0"/>
                <a:cs typeface="Calibri" panose="020F0502020204030204" pitchFamily="34" charset="0"/>
              </a:rPr>
              <a:t>kính</a:t>
            </a:r>
            <a:endParaRPr lang="vi-VN" sz="3600" b="1" dirty="0">
              <a:solidFill>
                <a:srgbClr val="000000"/>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 xmlns:a16="http://schemas.microsoft.com/office/drawing/2014/main" id="{C98985BE-4AAB-4CBC-BC22-3F351CF79D64}"/>
              </a:ext>
            </a:extLst>
          </p:cNvPr>
          <p:cNvSpPr/>
          <p:nvPr/>
        </p:nvSpPr>
        <p:spPr>
          <a:xfrm>
            <a:off x="2917333" y="3461264"/>
            <a:ext cx="651140" cy="646331"/>
          </a:xfrm>
          <a:prstGeom prst="rect">
            <a:avLst/>
          </a:prstGeom>
        </p:spPr>
        <p:txBody>
          <a:bodyPr wrap="none">
            <a:spAutoFit/>
          </a:bodyPr>
          <a:lstStyle/>
          <a:p>
            <a:pPr algn="ctr"/>
            <a:r>
              <a:rPr lang="en-US" sz="3600" b="1" smtClean="0">
                <a:solidFill>
                  <a:srgbClr val="FFC000"/>
                </a:solidFill>
                <a:latin typeface="Pattaya" panose="00000500000000000000" pitchFamily="2" charset="-34"/>
                <a:cs typeface="Pattaya" panose="00000500000000000000" pitchFamily="2" charset="-34"/>
              </a:rPr>
              <a:t>Tạ</a:t>
            </a:r>
            <a:endParaRPr lang="vi-VN" sz="3600" b="1" dirty="0">
              <a:solidFill>
                <a:srgbClr val="FFC000"/>
              </a:solidFill>
              <a:latin typeface="Pattaya" panose="00000500000000000000" pitchFamily="2" charset="-34"/>
              <a:cs typeface="Pattaya" panose="00000500000000000000" pitchFamily="2" charset="-34"/>
            </a:endParaRPr>
          </a:p>
        </p:txBody>
      </p:sp>
      <p:sp>
        <p:nvSpPr>
          <p:cNvPr id="18" name="Rectangle 17">
            <a:extLst>
              <a:ext uri="{FF2B5EF4-FFF2-40B4-BE49-F238E27FC236}">
                <a16:creationId xmlns="" xmlns:a16="http://schemas.microsoft.com/office/drawing/2014/main" id="{4742DE59-E295-4A7E-922A-2556A9AF5127}"/>
              </a:ext>
            </a:extLst>
          </p:cNvPr>
          <p:cNvSpPr/>
          <p:nvPr/>
        </p:nvSpPr>
        <p:spPr>
          <a:xfrm>
            <a:off x="1065832" y="4045065"/>
            <a:ext cx="4326774" cy="954107"/>
          </a:xfrm>
          <a:prstGeom prst="rect">
            <a:avLst/>
          </a:prstGeom>
        </p:spPr>
        <p:txBody>
          <a:bodyPr wrap="square">
            <a:spAutoFit/>
          </a:bodyPr>
          <a:lstStyle/>
          <a:p>
            <a:r>
              <a:rPr lang="vi-VN" sz="2800">
                <a:latin typeface="Calibri" panose="020F0502020204030204" pitchFamily="34" charset="0"/>
                <a:cs typeface="Calibri" panose="020F0502020204030204" pitchFamily="34" charset="0"/>
              </a:rPr>
              <a:t>cảm ơn hoặc xin lỗi một cách kính </a:t>
            </a:r>
            <a:r>
              <a:rPr lang="vi-VN" sz="2800" smtClean="0">
                <a:latin typeface="Calibri" panose="020F0502020204030204" pitchFamily="34" charset="0"/>
                <a:cs typeface="Calibri" panose="020F0502020204030204" pitchFamily="34" charset="0"/>
              </a:rPr>
              <a:t>cẩn</a:t>
            </a:r>
            <a:endParaRPr lang="vi-VN" sz="3600" b="1" dirty="0">
              <a:solidFill>
                <a:srgbClr val="000000"/>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 xmlns:a16="http://schemas.microsoft.com/office/drawing/2014/main" id="{C98985BE-4AAB-4CBC-BC22-3F351CF79D64}"/>
              </a:ext>
            </a:extLst>
          </p:cNvPr>
          <p:cNvSpPr/>
          <p:nvPr/>
        </p:nvSpPr>
        <p:spPr>
          <a:xfrm>
            <a:off x="8524324" y="1619233"/>
            <a:ext cx="1191353" cy="646331"/>
          </a:xfrm>
          <a:prstGeom prst="rect">
            <a:avLst/>
          </a:prstGeom>
        </p:spPr>
        <p:txBody>
          <a:bodyPr wrap="none">
            <a:spAutoFit/>
          </a:bodyPr>
          <a:lstStyle/>
          <a:p>
            <a:pPr algn="ctr"/>
            <a:r>
              <a:rPr lang="en-US" sz="3600" b="1" smtClean="0">
                <a:solidFill>
                  <a:srgbClr val="FFC000"/>
                </a:solidFill>
                <a:latin typeface="Pattaya" panose="00000500000000000000" pitchFamily="2" charset="-34"/>
                <a:cs typeface="Pattaya" panose="00000500000000000000" pitchFamily="2" charset="-34"/>
              </a:rPr>
              <a:t>Cụ đồ</a:t>
            </a:r>
            <a:endParaRPr lang="vi-VN" sz="3600" b="1" dirty="0">
              <a:solidFill>
                <a:srgbClr val="FFC000"/>
              </a:solidFill>
              <a:latin typeface="Pattaya" panose="00000500000000000000" pitchFamily="2" charset="-34"/>
              <a:cs typeface="Pattaya" panose="00000500000000000000" pitchFamily="2" charset="-34"/>
            </a:endParaRPr>
          </a:p>
        </p:txBody>
      </p:sp>
      <p:sp>
        <p:nvSpPr>
          <p:cNvPr id="20" name="Rectangle 19">
            <a:extLst>
              <a:ext uri="{FF2B5EF4-FFF2-40B4-BE49-F238E27FC236}">
                <a16:creationId xmlns="" xmlns:a16="http://schemas.microsoft.com/office/drawing/2014/main" id="{4742DE59-E295-4A7E-922A-2556A9AF5127}"/>
              </a:ext>
            </a:extLst>
          </p:cNvPr>
          <p:cNvSpPr/>
          <p:nvPr/>
        </p:nvSpPr>
        <p:spPr>
          <a:xfrm>
            <a:off x="6724211" y="2313739"/>
            <a:ext cx="4567244" cy="523220"/>
          </a:xfrm>
          <a:prstGeom prst="rect">
            <a:avLst/>
          </a:prstGeom>
        </p:spPr>
        <p:txBody>
          <a:bodyPr wrap="square">
            <a:spAutoFit/>
          </a:bodyPr>
          <a:lstStyle/>
          <a:p>
            <a:r>
              <a:rPr lang="vi-VN" sz="2800">
                <a:latin typeface="Calibri" panose="020F0502020204030204" pitchFamily="34" charset="0"/>
                <a:cs typeface="Calibri" panose="020F0502020204030204" pitchFamily="34" charset="0"/>
              </a:rPr>
              <a:t>Người dạy chữ Nho thờ trước</a:t>
            </a:r>
            <a:endParaRPr lang="vi-VN" sz="3600" b="1" dirty="0">
              <a:solidFill>
                <a:srgbClr val="000000"/>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 xmlns:a16="http://schemas.microsoft.com/office/drawing/2014/main" id="{C98985BE-4AAB-4CBC-BC22-3F351CF79D64}"/>
              </a:ext>
            </a:extLst>
          </p:cNvPr>
          <p:cNvSpPr/>
          <p:nvPr/>
        </p:nvSpPr>
        <p:spPr>
          <a:xfrm>
            <a:off x="8148214" y="3599315"/>
            <a:ext cx="1564852" cy="646331"/>
          </a:xfrm>
          <a:prstGeom prst="rect">
            <a:avLst/>
          </a:prstGeom>
        </p:spPr>
        <p:txBody>
          <a:bodyPr wrap="none">
            <a:spAutoFit/>
          </a:bodyPr>
          <a:lstStyle/>
          <a:p>
            <a:pPr algn="ctr"/>
            <a:r>
              <a:rPr lang="en-US" sz="3600" b="1" smtClean="0">
                <a:solidFill>
                  <a:srgbClr val="FFC000"/>
                </a:solidFill>
                <a:latin typeface="Pattaya" panose="00000500000000000000" pitchFamily="2" charset="-34"/>
                <a:cs typeface="Pattaya" panose="00000500000000000000" pitchFamily="2" charset="-34"/>
              </a:rPr>
              <a:t>Vỡ lòng</a:t>
            </a:r>
            <a:endParaRPr lang="vi-VN" sz="3600" b="1" dirty="0">
              <a:solidFill>
                <a:srgbClr val="FFC000"/>
              </a:solidFill>
              <a:latin typeface="Pattaya" panose="00000500000000000000" pitchFamily="2" charset="-34"/>
              <a:cs typeface="Pattaya" panose="00000500000000000000" pitchFamily="2" charset="-34"/>
            </a:endParaRPr>
          </a:p>
        </p:txBody>
      </p:sp>
      <p:sp>
        <p:nvSpPr>
          <p:cNvPr id="22" name="Rectangle 21">
            <a:extLst>
              <a:ext uri="{FF2B5EF4-FFF2-40B4-BE49-F238E27FC236}">
                <a16:creationId xmlns="" xmlns:a16="http://schemas.microsoft.com/office/drawing/2014/main" id="{4742DE59-E295-4A7E-922A-2556A9AF5127}"/>
              </a:ext>
            </a:extLst>
          </p:cNvPr>
          <p:cNvSpPr/>
          <p:nvPr/>
        </p:nvSpPr>
        <p:spPr>
          <a:xfrm>
            <a:off x="6940771" y="4387749"/>
            <a:ext cx="2772295" cy="523220"/>
          </a:xfrm>
          <a:prstGeom prst="rect">
            <a:avLst/>
          </a:prstGeom>
        </p:spPr>
        <p:txBody>
          <a:bodyPr wrap="square">
            <a:spAutoFit/>
          </a:bodyPr>
          <a:lstStyle/>
          <a:p>
            <a:pPr algn="just"/>
            <a:r>
              <a:rPr lang="en-US" sz="2800">
                <a:latin typeface="Calibri" panose="020F0502020204030204" pitchFamily="34" charset="0"/>
                <a:cs typeface="Calibri" panose="020F0502020204030204" pitchFamily="34" charset="0"/>
              </a:rPr>
              <a:t>Bắt đầu học (chữ)</a:t>
            </a:r>
            <a:endParaRPr lang="vi-VN" sz="36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27616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 xmlns:a16="http://schemas.microsoft.com/office/drawing/2014/main" id="{B6FD8E2E-B67B-4671-81AA-947CD24C7652}"/>
              </a:ext>
            </a:extLst>
          </p:cNvPr>
          <p:cNvSpPr/>
          <p:nvPr/>
        </p:nvSpPr>
        <p:spPr>
          <a:xfrm>
            <a:off x="1746909" y="1875365"/>
            <a:ext cx="8980516" cy="1384995"/>
          </a:xfrm>
          <a:prstGeom prst="rect">
            <a:avLst/>
          </a:prstGeom>
        </p:spPr>
        <p:txBody>
          <a:bodyPr wrap="square">
            <a:spAutoFit/>
          </a:bodyPr>
          <a:lstStyle/>
          <a:p>
            <a:pPr>
              <a:spcBef>
                <a:spcPct val="0"/>
              </a:spcBef>
              <a:buFontTx/>
              <a:buNone/>
              <a:defRPr/>
            </a:pPr>
            <a:r>
              <a:rPr lang="en-US" altLang="en-US" sz="2800" b="1">
                <a:solidFill>
                  <a:srgbClr val="0070C0"/>
                </a:solidFill>
                <a:latin typeface="+mj-lt"/>
              </a:rPr>
              <a:t>Các môn sinh đến nhà cụ giáo Chu </a:t>
            </a:r>
            <a:r>
              <a:rPr lang="en-US" altLang="en-US" sz="2800" b="1" smtClean="0">
                <a:solidFill>
                  <a:srgbClr val="0070C0"/>
                </a:solidFill>
                <a:latin typeface="+mj-lt"/>
              </a:rPr>
              <a:t>để </a:t>
            </a:r>
            <a:r>
              <a:rPr lang="en-US" altLang="en-US" sz="2800" b="1">
                <a:solidFill>
                  <a:srgbClr val="0070C0"/>
                </a:solidFill>
                <a:latin typeface="+mj-lt"/>
              </a:rPr>
              <a:t>mừng thọ thầy, thể hiện lòng </a:t>
            </a:r>
            <a:r>
              <a:rPr lang="en-US" altLang="en-US" sz="2800" b="1" smtClean="0">
                <a:solidFill>
                  <a:srgbClr val="0070C0"/>
                </a:solidFill>
                <a:latin typeface="+mj-lt"/>
              </a:rPr>
              <a:t>yêu </a:t>
            </a:r>
            <a:r>
              <a:rPr lang="en-US" altLang="en-US" sz="2800" b="1">
                <a:solidFill>
                  <a:srgbClr val="0070C0"/>
                </a:solidFill>
                <a:latin typeface="+mj-lt"/>
              </a:rPr>
              <a:t>quý và kính trọng người thầy </a:t>
            </a:r>
            <a:r>
              <a:rPr lang="en-US" altLang="en-US" sz="2800" b="1" smtClean="0">
                <a:solidFill>
                  <a:srgbClr val="0070C0"/>
                </a:solidFill>
                <a:latin typeface="+mj-lt"/>
              </a:rPr>
              <a:t>đã </a:t>
            </a:r>
            <a:r>
              <a:rPr lang="en-US" altLang="en-US" sz="2800" b="1">
                <a:solidFill>
                  <a:srgbClr val="0070C0"/>
                </a:solidFill>
                <a:latin typeface="+mj-lt"/>
              </a:rPr>
              <a:t>dạy dỗ, dìu dắt họ trưởng thành</a:t>
            </a:r>
            <a:endParaRPr lang="vi-VN" sz="2800" b="1" dirty="0">
              <a:solidFill>
                <a:srgbClr val="0070C0"/>
              </a:solidFill>
              <a:latin typeface="+mj-lt"/>
              <a:cs typeface="Calibri" panose="020F0502020204030204" pitchFamily="34" charset="0"/>
            </a:endParaRPr>
          </a:p>
        </p:txBody>
      </p:sp>
      <p:grpSp>
        <p:nvGrpSpPr>
          <p:cNvPr id="4" name="Group 3"/>
          <p:cNvGrpSpPr/>
          <p:nvPr/>
        </p:nvGrpSpPr>
        <p:grpSpPr>
          <a:xfrm>
            <a:off x="1733265" y="491445"/>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pPr marL="742950" indent="-742950">
                <a:spcBef>
                  <a:spcPct val="0"/>
                </a:spcBef>
                <a:buFont typeface="+mj-lt"/>
                <a:buAutoNum type="arabicPeriod"/>
                <a:defRPr/>
              </a:pPr>
              <a:r>
                <a:rPr lang="en-US" altLang="en-US" sz="2800" b="1" smtClean="0">
                  <a:latin typeface="+mj-lt"/>
                </a:rPr>
                <a:t>Các </a:t>
              </a:r>
              <a:r>
                <a:rPr lang="en-US" altLang="en-US" sz="2800" b="1">
                  <a:latin typeface="+mj-lt"/>
                </a:rPr>
                <a:t>môn sinh của cụ giáo Chu </a:t>
              </a:r>
              <a:r>
                <a:rPr lang="en-US" altLang="en-US" sz="2800" b="1" smtClean="0">
                  <a:latin typeface="+mj-lt"/>
                </a:rPr>
                <a:t>đến </a:t>
              </a:r>
              <a:r>
                <a:rPr lang="en-US" altLang="en-US" sz="2800" b="1">
                  <a:latin typeface="+mj-lt"/>
                </a:rPr>
                <a:t>nhà thầy để làm gì?</a:t>
              </a:r>
            </a:p>
          </p:txBody>
        </p:sp>
      </p:grpSp>
      <p:sp>
        <p:nvSpPr>
          <p:cNvPr id="8" name="Rectangle 7">
            <a:extLst>
              <a:ext uri="{FF2B5EF4-FFF2-40B4-BE49-F238E27FC236}">
                <a16:creationId xmlns="" xmlns:a16="http://schemas.microsoft.com/office/drawing/2014/main" id="{B6FD8E2E-B67B-4671-81AA-947CD24C7652}"/>
              </a:ext>
            </a:extLst>
          </p:cNvPr>
          <p:cNvSpPr/>
          <p:nvPr/>
        </p:nvSpPr>
        <p:spPr>
          <a:xfrm>
            <a:off x="561832" y="4874115"/>
            <a:ext cx="8980516" cy="523220"/>
          </a:xfrm>
          <a:prstGeom prst="rect">
            <a:avLst/>
          </a:prstGeom>
        </p:spPr>
        <p:txBody>
          <a:bodyPr wrap="square">
            <a:spAutoFit/>
          </a:bodyPr>
          <a:lstStyle/>
          <a:p>
            <a:pPr algn="ctr"/>
            <a:r>
              <a:rPr lang="en-US" altLang="en-US" sz="2800" b="1">
                <a:solidFill>
                  <a:srgbClr val="0070C0"/>
                </a:solidFill>
              </a:rPr>
              <a:t>Thể hiện lòng yêu quý, kính trọng thầy</a:t>
            </a:r>
          </a:p>
        </p:txBody>
      </p:sp>
      <p:grpSp>
        <p:nvGrpSpPr>
          <p:cNvPr id="13" name="Group 12"/>
          <p:cNvGrpSpPr/>
          <p:nvPr/>
        </p:nvGrpSpPr>
        <p:grpSpPr>
          <a:xfrm>
            <a:off x="1733263" y="3548595"/>
            <a:ext cx="8366079" cy="927119"/>
            <a:chOff x="1912960" y="430720"/>
            <a:chExt cx="8366079" cy="927119"/>
          </a:xfrm>
        </p:grpSpPr>
        <p:sp>
          <p:nvSpPr>
            <p:cNvPr id="14" name="Flowchart: Terminator 13"/>
            <p:cNvSpPr/>
            <p:nvPr/>
          </p:nvSpPr>
          <p:spPr>
            <a:xfrm>
              <a:off x="1912960" y="430720"/>
              <a:ext cx="8366079" cy="927119"/>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1EFB4B15-EBBC-42AD-9060-BF9B0DF3931F}"/>
                </a:ext>
              </a:extLst>
            </p:cNvPr>
            <p:cNvSpPr/>
            <p:nvPr/>
          </p:nvSpPr>
          <p:spPr>
            <a:xfrm>
              <a:off x="2622618" y="716394"/>
              <a:ext cx="6946765" cy="523220"/>
            </a:xfrm>
            <a:prstGeom prst="rect">
              <a:avLst/>
            </a:prstGeom>
          </p:spPr>
          <p:txBody>
            <a:bodyPr wrap="square">
              <a:spAutoFit/>
            </a:bodyPr>
            <a:lstStyle/>
            <a:p>
              <a:pPr>
                <a:spcBef>
                  <a:spcPct val="0"/>
                </a:spcBef>
                <a:defRPr/>
              </a:pPr>
              <a:r>
                <a:rPr lang="en-US" altLang="en-US" sz="2800" b="1" smtClean="0">
                  <a:latin typeface="+mj-lt"/>
                </a:rPr>
                <a:t>Việc làm đó thể hiện điều gì?</a:t>
              </a:r>
              <a:endParaRPr lang="en-US" altLang="en-US" sz="2800" b="1">
                <a:latin typeface="+mj-lt"/>
              </a:endParaRPr>
            </a:p>
          </p:txBody>
        </p:sp>
      </p:grpSp>
    </p:spTree>
    <p:extLst>
      <p:ext uri="{BB962C8B-B14F-4D97-AF65-F5344CB8AC3E}">
        <p14:creationId xmlns:p14="http://schemas.microsoft.com/office/powerpoint/2010/main" val="7808262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 xmlns:a16="http://schemas.microsoft.com/office/drawing/2014/main" id="{B6FD8E2E-B67B-4671-81AA-947CD24C7652}"/>
              </a:ext>
            </a:extLst>
          </p:cNvPr>
          <p:cNvSpPr/>
          <p:nvPr/>
        </p:nvSpPr>
        <p:spPr>
          <a:xfrm>
            <a:off x="1869738" y="2265780"/>
            <a:ext cx="8980516" cy="2246769"/>
          </a:xfrm>
          <a:prstGeom prst="rect">
            <a:avLst/>
          </a:prstGeom>
        </p:spPr>
        <p:txBody>
          <a:bodyPr wrap="square">
            <a:spAutoFit/>
          </a:bodyPr>
          <a:lstStyle/>
          <a:p>
            <a:pPr algn="just">
              <a:spcBef>
                <a:spcPct val="50000"/>
              </a:spcBef>
              <a:buFontTx/>
              <a:buNone/>
              <a:defRPr/>
            </a:pPr>
            <a:r>
              <a:rPr lang="en-US" altLang="en-US" sz="2800">
                <a:solidFill>
                  <a:srgbClr val="0000FF"/>
                </a:solidFill>
                <a:latin typeface="+mj-lt"/>
              </a:rPr>
              <a:t>Từ sáng sớm, các môn sinh đã tề tựu trước sân nhà thầy giáo Chu để mừng thọ thầy. Họ dâng biếu thầy những cuốn sách quý. Khi nghe cùng với thầy “tới thăm một người mà thầy mang ơn rất nặng”, họ “đồng thanh dạ ran”, cùng theo sau thầy.</a:t>
            </a:r>
          </a:p>
        </p:txBody>
      </p:sp>
      <p:grpSp>
        <p:nvGrpSpPr>
          <p:cNvPr id="4" name="Group 3"/>
          <p:cNvGrpSpPr/>
          <p:nvPr/>
        </p:nvGrpSpPr>
        <p:grpSpPr>
          <a:xfrm>
            <a:off x="1733265" y="491445"/>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pPr algn="just">
                <a:spcBef>
                  <a:spcPct val="50000"/>
                </a:spcBef>
                <a:buFont typeface="Arial" panose="020B0604020202020204" pitchFamily="34" charset="0"/>
                <a:buNone/>
              </a:pPr>
              <a:r>
                <a:rPr lang="en-US" altLang="en-US" sz="2800" b="1"/>
                <a:t>2. Tìm những chi tiết cho thấy học trò rất tôn kính cụ giáo Chu?</a:t>
              </a:r>
            </a:p>
          </p:txBody>
        </p:sp>
      </p:grpSp>
    </p:spTree>
    <p:extLst>
      <p:ext uri="{BB962C8B-B14F-4D97-AF65-F5344CB8AC3E}">
        <p14:creationId xmlns:p14="http://schemas.microsoft.com/office/powerpoint/2010/main" val="4630384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a:t>
              </a:r>
              <a:r>
                <a:rPr lang="en-US" altLang="en-US" sz="3200" b="1" smtClean="0">
                  <a:solidFill>
                    <a:srgbClr val="FF0000"/>
                  </a:solidFill>
                </a:rPr>
                <a:t> </a:t>
              </a:r>
              <a:r>
                <a:rPr lang="en-US" altLang="en-US" sz="3200" b="1">
                  <a:solidFill>
                    <a:srgbClr val="FF0000"/>
                  </a:solidFill>
                </a:rPr>
                <a:t>chính của đoạn 1 là gì?</a:t>
              </a:r>
            </a:p>
          </p:txBody>
        </p:sp>
      </p:grpSp>
      <p:sp>
        <p:nvSpPr>
          <p:cNvPr id="3" name="Rectangle 2"/>
          <p:cNvSpPr/>
          <p:nvPr/>
        </p:nvSpPr>
        <p:spPr>
          <a:xfrm>
            <a:off x="1867526" y="2334020"/>
            <a:ext cx="8860118" cy="584775"/>
          </a:xfrm>
          <a:prstGeom prst="rect">
            <a:avLst/>
          </a:prstGeom>
        </p:spPr>
        <p:txBody>
          <a:bodyPr wrap="none">
            <a:spAutoFit/>
          </a:bodyPr>
          <a:lstStyle/>
          <a:p>
            <a:r>
              <a:rPr lang="en-US" altLang="en-US" sz="3200" b="1" smtClean="0">
                <a:solidFill>
                  <a:srgbClr val="0000FF"/>
                </a:solidFill>
                <a:latin typeface="Times New Roman" panose="02020603050405020304" pitchFamily="18" charset="0"/>
                <a:cs typeface="Times New Roman" panose="02020603050405020304" pitchFamily="18" charset="0"/>
              </a:rPr>
              <a:t>=&gt; Ý 1</a:t>
            </a:r>
            <a:r>
              <a:rPr lang="en-US" altLang="en-US" sz="3200" b="1">
                <a:solidFill>
                  <a:srgbClr val="0000FF"/>
                </a:solidFill>
                <a:latin typeface="Times New Roman" panose="02020603050405020304" pitchFamily="18" charset="0"/>
                <a:cs typeface="Times New Roman" panose="02020603050405020304" pitchFamily="18" charset="0"/>
              </a:rPr>
              <a:t>: </a:t>
            </a:r>
            <a:r>
              <a:rPr lang="en-US" altLang="en-US" sz="3200">
                <a:solidFill>
                  <a:srgbClr val="0000FF"/>
                </a:solidFill>
                <a:latin typeface="Times New Roman" panose="02020603050405020304" pitchFamily="18" charset="0"/>
                <a:cs typeface="Times New Roman" panose="02020603050405020304" pitchFamily="18" charset="0"/>
              </a:rPr>
              <a:t>Tình cảm của học trò đối với thầy giáo Chu.</a:t>
            </a:r>
            <a:endParaRPr lang="en-US" altLang="en-US" sz="32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8519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 xmlns:a16="http://schemas.microsoft.com/office/drawing/2014/main" id="{B6FD8E2E-B67B-4671-81AA-947CD24C7652}"/>
              </a:ext>
            </a:extLst>
          </p:cNvPr>
          <p:cNvSpPr/>
          <p:nvPr/>
        </p:nvSpPr>
        <p:spPr>
          <a:xfrm>
            <a:off x="1750277" y="1760049"/>
            <a:ext cx="9280478" cy="523220"/>
          </a:xfrm>
          <a:prstGeom prst="rect">
            <a:avLst/>
          </a:prstGeom>
        </p:spPr>
        <p:txBody>
          <a:bodyPr wrap="square">
            <a:spAutoFit/>
          </a:bodyPr>
          <a:lstStyle/>
          <a:p>
            <a:pPr algn="just">
              <a:spcBef>
                <a:spcPct val="50000"/>
              </a:spcBef>
              <a:buFontTx/>
              <a:buNone/>
              <a:defRPr/>
            </a:pPr>
            <a:r>
              <a:rPr lang="en-US" altLang="en-US" sz="2800" b="1">
                <a:solidFill>
                  <a:srgbClr val="0000FF"/>
                </a:solidFill>
                <a:latin typeface="+mj-lt"/>
              </a:rPr>
              <a:t>Thầy giáo Chu rất tôn kính cụ đồ đã dạy thầy từ thuở vỡ lòng. </a:t>
            </a:r>
          </a:p>
        </p:txBody>
      </p:sp>
      <p:grpSp>
        <p:nvGrpSpPr>
          <p:cNvPr id="4" name="Group 3"/>
          <p:cNvGrpSpPr/>
          <p:nvPr/>
        </p:nvGrpSpPr>
        <p:grpSpPr>
          <a:xfrm>
            <a:off x="1708756" y="327054"/>
            <a:ext cx="8980516" cy="1352743"/>
            <a:chOff x="1912961" y="430720"/>
            <a:chExt cx="8366078" cy="1549386"/>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1EFB4B15-EBBC-42AD-9060-BF9B0DF3931F}"/>
                </a:ext>
              </a:extLst>
            </p:cNvPr>
            <p:cNvSpPr/>
            <p:nvPr/>
          </p:nvSpPr>
          <p:spPr>
            <a:xfrm>
              <a:off x="2622617" y="595111"/>
              <a:ext cx="6946765" cy="1384995"/>
            </a:xfrm>
            <a:prstGeom prst="rect">
              <a:avLst/>
            </a:prstGeom>
          </p:spPr>
          <p:txBody>
            <a:bodyPr wrap="square">
              <a:spAutoFit/>
            </a:bodyPr>
            <a:lstStyle/>
            <a:p>
              <a:pPr algn="just">
                <a:spcBef>
                  <a:spcPct val="50000"/>
                </a:spcBef>
              </a:pPr>
              <a:r>
                <a:rPr lang="en-US" altLang="en-US" sz="2800" b="1"/>
                <a:t>3. Tình cảm của cụ giáo Chu đối với người thầy đã dạy cho cụ từ thuở học vỡ lòng như thế nào? </a:t>
              </a:r>
            </a:p>
          </p:txBody>
        </p:sp>
      </p:grpSp>
      <p:sp>
        <p:nvSpPr>
          <p:cNvPr id="11" name="Rectangle 10">
            <a:extLst>
              <a:ext uri="{FF2B5EF4-FFF2-40B4-BE49-F238E27FC236}">
                <a16:creationId xmlns="" xmlns:a16="http://schemas.microsoft.com/office/drawing/2014/main" id="{B6FD8E2E-B67B-4671-81AA-947CD24C7652}"/>
              </a:ext>
            </a:extLst>
          </p:cNvPr>
          <p:cNvSpPr/>
          <p:nvPr/>
        </p:nvSpPr>
        <p:spPr>
          <a:xfrm>
            <a:off x="1708754" y="3662693"/>
            <a:ext cx="8980516" cy="1815882"/>
          </a:xfrm>
          <a:prstGeom prst="rect">
            <a:avLst/>
          </a:prstGeom>
        </p:spPr>
        <p:txBody>
          <a:bodyPr wrap="square">
            <a:spAutoFit/>
          </a:bodyPr>
          <a:lstStyle/>
          <a:p>
            <a:pPr algn="just">
              <a:spcBef>
                <a:spcPct val="50000"/>
              </a:spcBef>
              <a:buFontTx/>
              <a:buNone/>
              <a:defRPr/>
            </a:pPr>
            <a:r>
              <a:rPr lang="en-US" altLang="en-US" sz="2800" b="1">
                <a:solidFill>
                  <a:srgbClr val="0000FF"/>
                </a:solidFill>
                <a:latin typeface="Arial" panose="020B0604020202020204" pitchFamily="34" charset="0"/>
              </a:rPr>
              <a:t>Thầy mời học trò cùng tới thăm một người mà thầy mang ơn rất nặng. Thầy chắp tay cung kính vái cụ đồ. Thầy cung kính thưa với cụ: “Lạy thầy ! Hôm nay con đem tất cả các môn sinh đến tạ ơn thầy”.</a:t>
            </a:r>
          </a:p>
        </p:txBody>
      </p:sp>
      <p:grpSp>
        <p:nvGrpSpPr>
          <p:cNvPr id="16" name="Group 15"/>
          <p:cNvGrpSpPr/>
          <p:nvPr/>
        </p:nvGrpSpPr>
        <p:grpSpPr>
          <a:xfrm>
            <a:off x="1483712" y="2596194"/>
            <a:ext cx="8902236" cy="865662"/>
            <a:chOff x="1912962" y="430720"/>
            <a:chExt cx="7874560" cy="865662"/>
          </a:xfrm>
        </p:grpSpPr>
        <p:sp>
          <p:nvSpPr>
            <p:cNvPr id="17" name="Flowchart: Terminator 16"/>
            <p:cNvSpPr/>
            <p:nvPr/>
          </p:nvSpPr>
          <p:spPr>
            <a:xfrm>
              <a:off x="1912962" y="430720"/>
              <a:ext cx="7874560" cy="865662"/>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EFB4B15-EBBC-42AD-9060-BF9B0DF3931F}"/>
                </a:ext>
              </a:extLst>
            </p:cNvPr>
            <p:cNvSpPr/>
            <p:nvPr/>
          </p:nvSpPr>
          <p:spPr>
            <a:xfrm>
              <a:off x="2622617" y="595111"/>
              <a:ext cx="6946765" cy="523220"/>
            </a:xfrm>
            <a:prstGeom prst="rect">
              <a:avLst/>
            </a:prstGeom>
          </p:spPr>
          <p:txBody>
            <a:bodyPr wrap="square">
              <a:spAutoFit/>
            </a:bodyPr>
            <a:lstStyle/>
            <a:p>
              <a:r>
                <a:rPr lang="en-US" altLang="en-US" sz="2800" b="1" smtClean="0"/>
                <a:t>Tìm </a:t>
              </a:r>
              <a:r>
                <a:rPr lang="en-US" altLang="en-US" sz="2800" b="1"/>
                <a:t>chi tiết thể hiện tình cảm ấy?</a:t>
              </a:r>
            </a:p>
          </p:txBody>
        </p:sp>
      </p:grpSp>
    </p:spTree>
    <p:extLst>
      <p:ext uri="{BB962C8B-B14F-4D97-AF65-F5344CB8AC3E}">
        <p14:creationId xmlns:p14="http://schemas.microsoft.com/office/powerpoint/2010/main" val="2154647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a:t>
              </a:r>
              <a:r>
                <a:rPr lang="en-US" altLang="en-US" sz="3200" b="1" smtClean="0">
                  <a:solidFill>
                    <a:srgbClr val="FF0000"/>
                  </a:solidFill>
                </a:rPr>
                <a:t> </a:t>
              </a:r>
              <a:r>
                <a:rPr lang="en-US" altLang="en-US" sz="3200" b="1">
                  <a:solidFill>
                    <a:srgbClr val="FF0000"/>
                  </a:solidFill>
                </a:rPr>
                <a:t>chính của đoạn </a:t>
              </a:r>
              <a:r>
                <a:rPr lang="en-US" altLang="en-US" sz="3200" b="1" smtClean="0">
                  <a:solidFill>
                    <a:srgbClr val="FF0000"/>
                  </a:solidFill>
                </a:rPr>
                <a:t>2 </a:t>
              </a:r>
              <a:r>
                <a:rPr lang="en-US" altLang="en-US" sz="3200" b="1">
                  <a:solidFill>
                    <a:srgbClr val="FF0000"/>
                  </a:solidFill>
                </a:rPr>
                <a:t>là gì?</a:t>
              </a:r>
            </a:p>
          </p:txBody>
        </p:sp>
      </p:grpSp>
      <p:sp>
        <p:nvSpPr>
          <p:cNvPr id="3" name="Rectangle 2"/>
          <p:cNvSpPr/>
          <p:nvPr/>
        </p:nvSpPr>
        <p:spPr>
          <a:xfrm>
            <a:off x="1867526" y="2334020"/>
            <a:ext cx="9735101" cy="584775"/>
          </a:xfrm>
          <a:prstGeom prst="rect">
            <a:avLst/>
          </a:prstGeom>
        </p:spPr>
        <p:txBody>
          <a:bodyPr wrap="none">
            <a:spAutoFit/>
          </a:bodyPr>
          <a:lstStyle/>
          <a:p>
            <a:r>
              <a:rPr lang="en-US" altLang="en-US" sz="3200" smtClean="0">
                <a:solidFill>
                  <a:srgbClr val="0000FF"/>
                </a:solidFill>
                <a:latin typeface="Times New Roman" panose="02020603050405020304" pitchFamily="18" charset="0"/>
                <a:cs typeface="Times New Roman" panose="02020603050405020304" pitchFamily="18" charset="0"/>
              </a:rPr>
              <a:t>=&gt; Ý 2: </a:t>
            </a:r>
            <a:r>
              <a:rPr lang="en-US" altLang="en-US" sz="3200">
                <a:solidFill>
                  <a:srgbClr val="0000FF"/>
                </a:solidFill>
              </a:rPr>
              <a:t>Tình cảm của cụ giáo Chu đối với người thầy cũ</a:t>
            </a:r>
            <a:r>
              <a:rPr lang="en-US" altLang="en-US" sz="3200" smtClean="0">
                <a:solidFill>
                  <a:srgbClr val="0000FF"/>
                </a:solidFill>
                <a:latin typeface="Times New Roman" panose="02020603050405020304" pitchFamily="18" charset="0"/>
                <a:cs typeface="Times New Roman" panose="02020603050405020304" pitchFamily="18" charset="0"/>
              </a:rPr>
              <a:t>.</a:t>
            </a:r>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8926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 xmlns:a16="http://schemas.microsoft.com/office/drawing/2014/main" id="{B6FD8E2E-B67B-4671-81AA-947CD24C7652}"/>
              </a:ext>
            </a:extLst>
          </p:cNvPr>
          <p:cNvSpPr/>
          <p:nvPr/>
        </p:nvSpPr>
        <p:spPr>
          <a:xfrm>
            <a:off x="1869738" y="2265780"/>
            <a:ext cx="8980516" cy="954107"/>
          </a:xfrm>
          <a:prstGeom prst="rect">
            <a:avLst/>
          </a:prstGeom>
        </p:spPr>
        <p:txBody>
          <a:bodyPr wrap="square">
            <a:spAutoFit/>
          </a:bodyPr>
          <a:lstStyle/>
          <a:p>
            <a:pPr algn="just">
              <a:spcBef>
                <a:spcPct val="50000"/>
              </a:spcBef>
              <a:buFontTx/>
              <a:buNone/>
              <a:defRPr/>
            </a:pPr>
            <a:r>
              <a:rPr lang="en-US" altLang="en-US" sz="2800">
                <a:solidFill>
                  <a:srgbClr val="0000FF"/>
                </a:solidFill>
                <a:latin typeface="+mj-lt"/>
              </a:rPr>
              <a:t>Các học trò của thầy Chu đã học thêm bài học về nghĩa thầy trò</a:t>
            </a:r>
          </a:p>
        </p:txBody>
      </p:sp>
      <p:grpSp>
        <p:nvGrpSpPr>
          <p:cNvPr id="4" name="Group 3"/>
          <p:cNvGrpSpPr/>
          <p:nvPr/>
        </p:nvGrpSpPr>
        <p:grpSpPr>
          <a:xfrm>
            <a:off x="1542197" y="627922"/>
            <a:ext cx="8366078" cy="1282890"/>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1EFB4B15-EBBC-42AD-9060-BF9B0DF3931F}"/>
                </a:ext>
              </a:extLst>
            </p:cNvPr>
            <p:cNvSpPr/>
            <p:nvPr/>
          </p:nvSpPr>
          <p:spPr>
            <a:xfrm>
              <a:off x="2622617" y="595111"/>
              <a:ext cx="6946765" cy="954107"/>
            </a:xfrm>
            <a:prstGeom prst="rect">
              <a:avLst/>
            </a:prstGeom>
          </p:spPr>
          <p:txBody>
            <a:bodyPr wrap="square">
              <a:spAutoFit/>
            </a:bodyPr>
            <a:lstStyle/>
            <a:p>
              <a:r>
                <a:rPr lang="en-US" altLang="en-US" sz="2800" b="1" i="1"/>
                <a:t>Qua ngày mừng thọ thầy giáo Chu, các học trò đã học được điều gì?</a:t>
              </a:r>
            </a:p>
          </p:txBody>
        </p:sp>
      </p:grpSp>
    </p:spTree>
    <p:extLst>
      <p:ext uri="{BB962C8B-B14F-4D97-AF65-F5344CB8AC3E}">
        <p14:creationId xmlns:p14="http://schemas.microsoft.com/office/powerpoint/2010/main" val="19749755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 xmlns:a16="http://schemas.microsoft.com/office/drawing/2014/main" id="{1EFB4B15-EBBC-42AD-9060-BF9B0DF3931F}"/>
              </a:ext>
            </a:extLst>
          </p:cNvPr>
          <p:cNvSpPr/>
          <p:nvPr/>
        </p:nvSpPr>
        <p:spPr>
          <a:xfrm>
            <a:off x="2251853" y="792313"/>
            <a:ext cx="7943025" cy="3539430"/>
          </a:xfrm>
          <a:prstGeom prst="rect">
            <a:avLst/>
          </a:prstGeom>
        </p:spPr>
        <p:txBody>
          <a:bodyPr wrap="square">
            <a:spAutoFit/>
          </a:bodyPr>
          <a:lstStyle/>
          <a:p>
            <a:r>
              <a:rPr lang="es-ES" altLang="en-US" sz="2800" b="1" i="1" smtClean="0">
                <a:latin typeface="Times New Roman" panose="02020603050405020304" pitchFamily="18" charset="0"/>
                <a:cs typeface="Times New Roman" panose="02020603050405020304" pitchFamily="18" charset="0"/>
              </a:rPr>
              <a:t>Những thành </a:t>
            </a:r>
            <a:r>
              <a:rPr lang="es-ES" altLang="en-US" sz="2800" b="1" i="1">
                <a:latin typeface="Times New Roman" panose="02020603050405020304" pitchFamily="18" charset="0"/>
                <a:cs typeface="Times New Roman" panose="02020603050405020304" pitchFamily="18" charset="0"/>
              </a:rPr>
              <a:t>ngữ, tục </a:t>
            </a:r>
            <a:r>
              <a:rPr lang="es-ES" altLang="en-US" sz="2800" b="1" i="1" smtClean="0">
                <a:latin typeface="Times New Roman" panose="02020603050405020304" pitchFamily="18" charset="0"/>
                <a:cs typeface="Times New Roman" panose="02020603050405020304" pitchFamily="18" charset="0"/>
              </a:rPr>
              <a:t>ngữ nào dưới đây nói </a:t>
            </a:r>
            <a:r>
              <a:rPr lang="es-ES" altLang="en-US" sz="2800" b="1" i="1">
                <a:latin typeface="Times New Roman" panose="02020603050405020304" pitchFamily="18" charset="0"/>
                <a:cs typeface="Times New Roman" panose="02020603050405020304" pitchFamily="18" charset="0"/>
              </a:rPr>
              <a:t>lên bài học mà các môn sinh nhận được trong ngày mừng thọ </a:t>
            </a:r>
            <a:r>
              <a:rPr lang="es-ES" altLang="en-US" sz="2800" b="1" i="1" smtClean="0">
                <a:latin typeface="Times New Roman" panose="02020603050405020304" pitchFamily="18" charset="0"/>
                <a:cs typeface="Times New Roman" panose="02020603050405020304" pitchFamily="18" charset="0"/>
              </a:rPr>
              <a:t>cụ </a:t>
            </a:r>
            <a:r>
              <a:rPr lang="es-ES" altLang="en-US" sz="2800" b="1" i="1">
                <a:latin typeface="Times New Roman" panose="02020603050405020304" pitchFamily="18" charset="0"/>
                <a:cs typeface="Times New Roman" panose="02020603050405020304" pitchFamily="18" charset="0"/>
              </a:rPr>
              <a:t>giáo Chu?</a:t>
            </a:r>
            <a:endParaRPr lang="en-US" altLang="en-US" sz="2800" b="1" i="1"/>
          </a:p>
          <a:p>
            <a:r>
              <a:rPr lang="es-ES" altLang="en-US" sz="2800">
                <a:latin typeface="Times New Roman" panose="02020603050405020304" pitchFamily="18" charset="0"/>
                <a:cs typeface="Times New Roman" panose="02020603050405020304" pitchFamily="18" charset="0"/>
              </a:rPr>
              <a:t>    A. Tiên học lễ, hậu học văn.</a:t>
            </a:r>
            <a:endParaRPr lang="en-US" altLang="en-US" sz="2800"/>
          </a:p>
          <a:p>
            <a:r>
              <a:rPr lang="es-ES" altLang="en-US" sz="2800">
                <a:latin typeface="Times New Roman" panose="02020603050405020304" pitchFamily="18" charset="0"/>
                <a:cs typeface="Times New Roman" panose="02020603050405020304" pitchFamily="18" charset="0"/>
              </a:rPr>
              <a:t>    B. Uống nước, nhớ nguồn.</a:t>
            </a:r>
            <a:endParaRPr lang="en-US" altLang="en-US" sz="2800"/>
          </a:p>
          <a:p>
            <a:r>
              <a:rPr lang="es-ES" altLang="en-US" sz="2800">
                <a:latin typeface="Times New Roman" panose="02020603050405020304" pitchFamily="18" charset="0"/>
                <a:cs typeface="Times New Roman" panose="02020603050405020304" pitchFamily="18" charset="0"/>
              </a:rPr>
              <a:t>    C. Tôn sư trong đạo </a:t>
            </a:r>
            <a:endParaRPr lang="en-US" altLang="en-US" sz="2800"/>
          </a:p>
          <a:p>
            <a:r>
              <a:rPr lang="es-ES" altLang="en-US" sz="2800">
                <a:latin typeface="Times New Roman" panose="02020603050405020304" pitchFamily="18" charset="0"/>
                <a:cs typeface="Times New Roman" panose="02020603050405020304" pitchFamily="18" charset="0"/>
              </a:rPr>
              <a:t>    D.Nhất tự vi sư , bán tự vị sư</a:t>
            </a:r>
            <a:r>
              <a:rPr lang="es-ES" altLang="en-US" sz="2800" smtClean="0">
                <a:latin typeface="Times New Roman" panose="02020603050405020304" pitchFamily="18" charset="0"/>
                <a:cs typeface="Times New Roman" panose="02020603050405020304" pitchFamily="18" charset="0"/>
              </a:rPr>
              <a:t>. (Một chữ là thầy, nửa chữ cũng là thầy)</a:t>
            </a:r>
            <a:endParaRPr lang="es-ES" altLang="en-US" sz="2800"/>
          </a:p>
        </p:txBody>
      </p:sp>
      <p:sp>
        <p:nvSpPr>
          <p:cNvPr id="7" name="Oval 6"/>
          <p:cNvSpPr/>
          <p:nvPr/>
        </p:nvSpPr>
        <p:spPr>
          <a:xfrm>
            <a:off x="2623781" y="3429000"/>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2623781" y="2562028"/>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623781" y="3019567"/>
            <a:ext cx="392373"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9802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ay 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20" y="1017243"/>
            <a:ext cx="8174180" cy="5793771"/>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20836" y="124691"/>
            <a:ext cx="4696691" cy="892552"/>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NGHĨA THẦY TRÒ</a:t>
            </a:r>
          </a:p>
          <a:p>
            <a:pPr algn="ctr"/>
            <a:r>
              <a:rPr lang="en-US" sz="2400" b="1" i="1" smtClean="0">
                <a:solidFill>
                  <a:srgbClr val="FF0000"/>
                </a:solidFill>
                <a:latin typeface="Times New Roman" panose="02020603050405020304" pitchFamily="18" charset="0"/>
                <a:cs typeface="Times New Roman" panose="02020603050405020304" pitchFamily="18" charset="0"/>
              </a:rPr>
              <a:t>Theo Hà Ân</a:t>
            </a:r>
            <a:endParaRPr lang="en-US" sz="2400" b="1"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209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out)">
                                      <p:cBhvr>
                                        <p:cTn id="7" dur="2000"/>
                                        <p:tgtEl>
                                          <p:spTgt spid="614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 xmlns:a16="http://schemas.microsoft.com/office/drawing/2014/main" id="{A7AE4AF1-1AAD-4FC8-8936-703C2AA0D7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665026" y="185287"/>
            <a:ext cx="8366078" cy="1282890"/>
            <a:chOff x="1912960" y="616007"/>
            <a:chExt cx="8366078" cy="1282890"/>
          </a:xfrm>
        </p:grpSpPr>
        <p:sp>
          <p:nvSpPr>
            <p:cNvPr id="2" name="Flowchart: Terminator 1"/>
            <p:cNvSpPr/>
            <p:nvPr/>
          </p:nvSpPr>
          <p:spPr>
            <a:xfrm>
              <a:off x="1912960" y="616007"/>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1EFB4B15-EBBC-42AD-9060-BF9B0DF3931F}"/>
                </a:ext>
              </a:extLst>
            </p:cNvPr>
            <p:cNvSpPr/>
            <p:nvPr/>
          </p:nvSpPr>
          <p:spPr>
            <a:xfrm>
              <a:off x="2622617" y="767369"/>
              <a:ext cx="6946765" cy="954107"/>
            </a:xfrm>
            <a:prstGeom prst="rect">
              <a:avLst/>
            </a:prstGeom>
          </p:spPr>
          <p:txBody>
            <a:bodyPr wrap="square">
              <a:spAutoFit/>
            </a:bodyPr>
            <a:lstStyle/>
            <a:p>
              <a:pPr>
                <a:spcBef>
                  <a:spcPct val="50000"/>
                </a:spcBef>
              </a:pPr>
              <a:r>
                <a:rPr lang="en-US" altLang="en-US" sz="2800" b="1" i="1"/>
                <a:t>Em biết thêm thành ngữ, tục ngữ, ca dao hay khẩu hiệu nào có nội dung tương tự? </a:t>
              </a:r>
            </a:p>
          </p:txBody>
        </p:sp>
      </p:grpSp>
      <p:sp>
        <p:nvSpPr>
          <p:cNvPr id="7" name="Rectangle 5"/>
          <p:cNvSpPr>
            <a:spLocks noChangeArrowheads="1"/>
          </p:cNvSpPr>
          <p:nvPr/>
        </p:nvSpPr>
        <p:spPr bwMode="auto">
          <a:xfrm>
            <a:off x="2577721" y="1610436"/>
            <a:ext cx="8572500" cy="445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7915" tIns="48957" rIns="97915" bIns="48957">
            <a:spAutoFit/>
          </a:bodyPr>
          <a:lstStyle>
            <a:lvl1pPr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Không thầy đố mày làm nên.</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Muốn sang thì bắc cầu kiều,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Muốn con hay chữ phải yêu lấy thầy.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Kính thầy yêu bạn.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 Ngày nào em bé cỏn con</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Bây giờ em đã lớn khôn thế này</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	Cơm cha, áo mẹ, chữ thầy; </a:t>
            </a:r>
          </a:p>
          <a:p>
            <a:pPr algn="just">
              <a:spcBef>
                <a:spcPct val="30000"/>
              </a:spcBef>
            </a:pPr>
            <a:r>
              <a:rPr lang="en-US" altLang="en-US" sz="2800">
                <a:solidFill>
                  <a:srgbClr val="0000FF"/>
                </a:solidFill>
                <a:latin typeface="Times New Roman" panose="02020603050405020304" pitchFamily="18" charset="0"/>
                <a:cs typeface="Times New Roman" panose="02020603050405020304" pitchFamily="18" charset="0"/>
              </a:rPr>
              <a:t>Nghĩ sao cho bỏ những ngày ước ao…</a:t>
            </a:r>
          </a:p>
        </p:txBody>
      </p:sp>
    </p:spTree>
    <p:extLst>
      <p:ext uri="{BB962C8B-B14F-4D97-AF65-F5344CB8AC3E}">
        <p14:creationId xmlns:p14="http://schemas.microsoft.com/office/powerpoint/2010/main" val="17986473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67526" y="818866"/>
            <a:ext cx="7861111" cy="1119242"/>
            <a:chOff x="1912961" y="430720"/>
            <a:chExt cx="8366078" cy="1282890"/>
          </a:xfrm>
        </p:grpSpPr>
        <p:sp>
          <p:nvSpPr>
            <p:cNvPr id="2" name="Flowchart: Terminator 1"/>
            <p:cNvSpPr/>
            <p:nvPr/>
          </p:nvSpPr>
          <p:spPr>
            <a:xfrm>
              <a:off x="1912961" y="430720"/>
              <a:ext cx="8366078" cy="128289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1EFB4B15-EBBC-42AD-9060-BF9B0DF3931F}"/>
                </a:ext>
              </a:extLst>
            </p:cNvPr>
            <p:cNvSpPr/>
            <p:nvPr/>
          </p:nvSpPr>
          <p:spPr>
            <a:xfrm>
              <a:off x="2802313" y="810554"/>
              <a:ext cx="6946765" cy="670277"/>
            </a:xfrm>
            <a:prstGeom prst="rect">
              <a:avLst/>
            </a:prstGeom>
          </p:spPr>
          <p:txBody>
            <a:bodyPr wrap="square">
              <a:spAutoFit/>
            </a:bodyPr>
            <a:lstStyle/>
            <a:p>
              <a:r>
                <a:rPr lang="en-US" altLang="en-US" sz="3200" b="1">
                  <a:solidFill>
                    <a:srgbClr val="FF0000"/>
                  </a:solidFill>
                </a:rPr>
                <a:t>Ý</a:t>
              </a:r>
              <a:r>
                <a:rPr lang="en-US" altLang="en-US" sz="3200" b="1" smtClean="0">
                  <a:solidFill>
                    <a:srgbClr val="FF0000"/>
                  </a:solidFill>
                </a:rPr>
                <a:t> </a:t>
              </a:r>
              <a:r>
                <a:rPr lang="en-US" altLang="en-US" sz="3200" b="1">
                  <a:solidFill>
                    <a:srgbClr val="FF0000"/>
                  </a:solidFill>
                </a:rPr>
                <a:t>chính của đoạn </a:t>
              </a:r>
              <a:r>
                <a:rPr lang="en-US" altLang="en-US" sz="3200" b="1" smtClean="0">
                  <a:solidFill>
                    <a:srgbClr val="FF0000"/>
                  </a:solidFill>
                </a:rPr>
                <a:t>3 </a:t>
              </a:r>
              <a:r>
                <a:rPr lang="en-US" altLang="en-US" sz="3200" b="1">
                  <a:solidFill>
                    <a:srgbClr val="FF0000"/>
                  </a:solidFill>
                </a:rPr>
                <a:t>là gì?</a:t>
              </a:r>
            </a:p>
          </p:txBody>
        </p:sp>
      </p:grpSp>
      <p:sp>
        <p:nvSpPr>
          <p:cNvPr id="3" name="Rectangle 2"/>
          <p:cNvSpPr/>
          <p:nvPr/>
        </p:nvSpPr>
        <p:spPr>
          <a:xfrm>
            <a:off x="1867526" y="2334020"/>
            <a:ext cx="9332363" cy="584775"/>
          </a:xfrm>
          <a:prstGeom prst="rect">
            <a:avLst/>
          </a:prstGeom>
        </p:spPr>
        <p:txBody>
          <a:bodyPr wrap="none">
            <a:spAutoFit/>
          </a:bodyPr>
          <a:lstStyle/>
          <a:p>
            <a:r>
              <a:rPr lang="en-US" altLang="en-US" sz="3200" smtClean="0">
                <a:solidFill>
                  <a:srgbClr val="0000FF"/>
                </a:solidFill>
                <a:latin typeface="Times New Roman" panose="02020603050405020304" pitchFamily="18" charset="0"/>
                <a:cs typeface="Times New Roman" panose="02020603050405020304" pitchFamily="18" charset="0"/>
              </a:rPr>
              <a:t>=&gt; Ý 3: </a:t>
            </a:r>
            <a:r>
              <a:rPr lang="en-US" altLang="en-US" sz="3200">
                <a:solidFill>
                  <a:srgbClr val="0000CC"/>
                </a:solidFill>
              </a:rPr>
              <a:t>Bài học môn sinh nhận được về nghĩa thầy </a:t>
            </a:r>
            <a:r>
              <a:rPr lang="en-US" altLang="en-US" sz="3200" smtClean="0">
                <a:solidFill>
                  <a:srgbClr val="0000CC"/>
                </a:solidFill>
              </a:rPr>
              <a:t>trò</a:t>
            </a:r>
            <a:r>
              <a:rPr lang="en-US" altLang="en-US" sz="3200" smtClean="0">
                <a:solidFill>
                  <a:srgbClr val="0000FF"/>
                </a:solidFill>
                <a:latin typeface="Times New Roman" panose="02020603050405020304" pitchFamily="18" charset="0"/>
                <a:cs typeface="Times New Roman" panose="02020603050405020304" pitchFamily="18" charset="0"/>
              </a:rPr>
              <a:t>.</a:t>
            </a:r>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8882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toon meadow landscape. Summer green fields view, spring lawn hill a By  WinWin_artlab | TheHungryJPEG.com">
            <a:extLst>
              <a:ext uri="{FF2B5EF4-FFF2-40B4-BE49-F238E27FC236}">
                <a16:creationId xmlns="" xmlns:a16="http://schemas.microsoft.com/office/drawing/2014/main" id="{A7AE4AF1-1AAD-4FC8-8936-703C2AA0D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 xmlns:a16="http://schemas.microsoft.com/office/drawing/2014/main" id="{35D57E5C-1C9C-4D9A-9CC2-FD73B5DA5A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61004" y="883055"/>
            <a:ext cx="8094475" cy="4114800"/>
          </a:xfrm>
          <a:prstGeom prst="rect">
            <a:avLst/>
          </a:prstGeom>
        </p:spPr>
      </p:pic>
      <p:sp>
        <p:nvSpPr>
          <p:cNvPr id="20" name="Rectangle 19">
            <a:extLst>
              <a:ext uri="{FF2B5EF4-FFF2-40B4-BE49-F238E27FC236}">
                <a16:creationId xmlns="" xmlns:a16="http://schemas.microsoft.com/office/drawing/2014/main" id="{F3039542-05BA-4291-AA49-F73C610153B6}"/>
              </a:ext>
            </a:extLst>
          </p:cNvPr>
          <p:cNvSpPr/>
          <p:nvPr/>
        </p:nvSpPr>
        <p:spPr>
          <a:xfrm>
            <a:off x="4604998" y="1012398"/>
            <a:ext cx="2355132" cy="769441"/>
          </a:xfrm>
          <a:prstGeom prst="rect">
            <a:avLst/>
          </a:prstGeom>
        </p:spPr>
        <p:txBody>
          <a:bodyPr wrap="none">
            <a:spAutoFit/>
          </a:bodyPr>
          <a:lstStyle/>
          <a:p>
            <a:pPr algn="ctr"/>
            <a:r>
              <a:rPr lang="vi-VN" sz="4400" b="1" dirty="0">
                <a:solidFill>
                  <a:srgbClr val="000000"/>
                </a:solidFill>
                <a:latin typeface="Pattaya" panose="00000500000000000000" pitchFamily="2" charset="-34"/>
                <a:cs typeface="Pattaya" panose="00000500000000000000" pitchFamily="2" charset="-34"/>
              </a:rPr>
              <a:t>Nội dung </a:t>
            </a:r>
          </a:p>
        </p:txBody>
      </p:sp>
      <p:sp>
        <p:nvSpPr>
          <p:cNvPr id="23" name="Rectangle 22">
            <a:extLst>
              <a:ext uri="{FF2B5EF4-FFF2-40B4-BE49-F238E27FC236}">
                <a16:creationId xmlns="" xmlns:a16="http://schemas.microsoft.com/office/drawing/2014/main" id="{9D6EB2B0-A9BB-42D5-9CA3-257B601833B5}"/>
              </a:ext>
            </a:extLst>
          </p:cNvPr>
          <p:cNvSpPr/>
          <p:nvPr/>
        </p:nvSpPr>
        <p:spPr>
          <a:xfrm>
            <a:off x="1569493" y="1726515"/>
            <a:ext cx="8570794" cy="2800767"/>
          </a:xfrm>
          <a:prstGeom prst="rect">
            <a:avLst/>
          </a:prstGeom>
        </p:spPr>
        <p:txBody>
          <a:bodyPr wrap="square">
            <a:spAutoFit/>
          </a:bodyPr>
          <a:lstStyle/>
          <a:p>
            <a:pPr algn="just">
              <a:spcBef>
                <a:spcPct val="50000"/>
              </a:spcBef>
            </a:pPr>
            <a:r>
              <a:rPr lang="en-US" altLang="en-US" sz="4400" b="1" dirty="0" err="1">
                <a:solidFill>
                  <a:srgbClr val="0000CC"/>
                </a:solidFill>
                <a:latin typeface="Times New Roman" panose="02020603050405020304" pitchFamily="18" charset="0"/>
                <a:cs typeface="Times New Roman" panose="02020603050405020304" pitchFamily="18" charset="0"/>
              </a:rPr>
              <a:t>Ca</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ngợi</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truyền</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thống</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tôn</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sư</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trọng</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đạo</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của</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nhân</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dân</a:t>
            </a:r>
            <a:r>
              <a:rPr lang="en-US" altLang="en-US" sz="4400" b="1" dirty="0">
                <a:solidFill>
                  <a:srgbClr val="0000CC"/>
                </a:solidFill>
                <a:latin typeface="Times New Roman" panose="02020603050405020304" pitchFamily="18" charset="0"/>
                <a:cs typeface="Times New Roman" panose="02020603050405020304" pitchFamily="18" charset="0"/>
              </a:rPr>
              <a:t> ta, </a:t>
            </a:r>
            <a:r>
              <a:rPr lang="en-US" altLang="en-US" sz="4400" b="1" dirty="0" err="1">
                <a:solidFill>
                  <a:srgbClr val="0000CC"/>
                </a:solidFill>
                <a:latin typeface="Times New Roman" panose="02020603050405020304" pitchFamily="18" charset="0"/>
                <a:cs typeface="Times New Roman" panose="02020603050405020304" pitchFamily="18" charset="0"/>
              </a:rPr>
              <a:t>nhắc</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nhở</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mọi</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người</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cần</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giữ</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gìn</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và</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phát</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huy</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truyền</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thống</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tốt</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đẹp</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đó</a:t>
            </a:r>
            <a:r>
              <a:rPr lang="en-US" altLang="en-US" sz="44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01307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Vẽ Tay Màu Xanh Lá Cây Trẻ Em Ngày Thiết Kế Nền, Ngày Trẻ Em, Xe đạp, Cây  Hình nền Vector để tải xuống miễn phí">
            <a:extLst>
              <a:ext uri="{FF2B5EF4-FFF2-40B4-BE49-F238E27FC236}">
                <a16:creationId xmlns="" xmlns:a16="http://schemas.microsoft.com/office/drawing/2014/main" id="{5835F813-BC2B-4175-9535-DA5FD96F47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317EAC4D-D211-4D27-BD08-A2B4EBBD67D0}"/>
              </a:ext>
            </a:extLst>
          </p:cNvPr>
          <p:cNvGrpSpPr/>
          <p:nvPr/>
        </p:nvGrpSpPr>
        <p:grpSpPr>
          <a:xfrm>
            <a:off x="-4079673" y="765728"/>
            <a:ext cx="3944177" cy="1208432"/>
            <a:chOff x="-4079673" y="765728"/>
            <a:chExt cx="3944177" cy="1208432"/>
          </a:xfrm>
        </p:grpSpPr>
        <p:pic>
          <p:nvPicPr>
            <p:cNvPr id="11" name="Picture 6" descr="Blue Cloud, PNG, 2001x1187px, Blue, Aqua, Arc, Artworks, Azure Download Free">
              <a:extLst>
                <a:ext uri="{FF2B5EF4-FFF2-40B4-BE49-F238E27FC236}">
                  <a16:creationId xmlns="" xmlns:a16="http://schemas.microsoft.com/office/drawing/2014/main" id="{7BB16F82-0FCB-4CA6-8807-20616E26BD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79673" y="765728"/>
              <a:ext cx="3944177" cy="12084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 xmlns:a16="http://schemas.microsoft.com/office/drawing/2014/main" id="{05A2052A-8832-4EF1-AE0E-2CFD2CAF4CFB}"/>
                </a:ext>
              </a:extLst>
            </p:cNvPr>
            <p:cNvSpPr/>
            <p:nvPr/>
          </p:nvSpPr>
          <p:spPr>
            <a:xfrm>
              <a:off x="-2954072" y="990670"/>
              <a:ext cx="2159567" cy="707886"/>
            </a:xfrm>
            <a:prstGeom prst="rect">
              <a:avLst/>
            </a:prstGeom>
          </p:spPr>
          <p:txBody>
            <a:bodyPr wrap="none">
              <a:spAutoFit/>
            </a:bodyPr>
            <a:lstStyle/>
            <a:p>
              <a:pPr algn="ctr"/>
              <a:r>
                <a:rPr lang="vi-VN" sz="4000" dirty="0">
                  <a:solidFill>
                    <a:srgbClr val="002060"/>
                  </a:solidFill>
                  <a:latin typeface="Pattaya" panose="00000500000000000000" pitchFamily="2" charset="-34"/>
                  <a:cs typeface="Pattaya" panose="00000500000000000000" pitchFamily="2" charset="-34"/>
                </a:rPr>
                <a:t>Giọng đọc</a:t>
              </a:r>
              <a:endParaRPr lang="en-US" sz="4000" dirty="0">
                <a:solidFill>
                  <a:srgbClr val="002060"/>
                </a:solidFill>
                <a:latin typeface="Pattaya" panose="00000500000000000000" pitchFamily="2" charset="-34"/>
                <a:cs typeface="Pattaya" panose="00000500000000000000" pitchFamily="2" charset="-34"/>
              </a:endParaRPr>
            </a:p>
          </p:txBody>
        </p:sp>
      </p:grpSp>
      <p:sp>
        <p:nvSpPr>
          <p:cNvPr id="6" name="Rectangle: Rounded Corners 5">
            <a:extLst>
              <a:ext uri="{FF2B5EF4-FFF2-40B4-BE49-F238E27FC236}">
                <a16:creationId xmlns="" xmlns:a16="http://schemas.microsoft.com/office/drawing/2014/main" id="{2B944631-8B38-475F-AB25-027AE790F377}"/>
              </a:ext>
            </a:extLst>
          </p:cNvPr>
          <p:cNvSpPr/>
          <p:nvPr/>
        </p:nvSpPr>
        <p:spPr>
          <a:xfrm>
            <a:off x="3560630" y="1698556"/>
            <a:ext cx="7210183" cy="309372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spcBef>
                <a:spcPct val="50000"/>
              </a:spcBef>
            </a:pPr>
            <a:r>
              <a:rPr lang="en-GB" altLang="en-US" sz="3200" b="1" i="1" smtClean="0">
                <a:solidFill>
                  <a:srgbClr val="0000CC"/>
                </a:solidFill>
              </a:rPr>
              <a:t> Đọc </a:t>
            </a:r>
            <a:r>
              <a:rPr lang="en-GB" altLang="en-US" sz="3200" b="1" i="1">
                <a:solidFill>
                  <a:srgbClr val="0000CC"/>
                </a:solidFill>
              </a:rPr>
              <a:t>bài văn với giọng nhẹ nhàng, lời của thầy giáo Chu nói với học trò thì ôn tồn, thân mật, nói với cụ già thì kính cẩn</a:t>
            </a:r>
            <a:r>
              <a:rPr lang="en-GB" altLang="en-US" sz="3200" b="1" i="1" smtClean="0">
                <a:solidFill>
                  <a:srgbClr val="0000CC"/>
                </a:solidFill>
              </a:rPr>
              <a:t>.</a:t>
            </a:r>
            <a:endParaRPr lang="en-GB" altLang="en-US" sz="3200" b="1" i="1">
              <a:solidFill>
                <a:srgbClr val="0000CC"/>
              </a:solidFill>
            </a:endParaRPr>
          </a:p>
        </p:txBody>
      </p:sp>
    </p:spTree>
    <p:extLst>
      <p:ext uri="{BB962C8B-B14F-4D97-AF65-F5344CB8AC3E}">
        <p14:creationId xmlns:p14="http://schemas.microsoft.com/office/powerpoint/2010/main" val="1659635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54167E-6 1.48148E-6 L 0.70534 0.07245 " pathEditMode="relative" rAng="0" ptsTypes="AA">
                                      <p:cBhvr>
                                        <p:cTn id="6" dur="2000" fill="hold"/>
                                        <p:tgtEl>
                                          <p:spTgt spid="7"/>
                                        </p:tgtEl>
                                        <p:attrNameLst>
                                          <p:attrName>ppt_x</p:attrName>
                                          <p:attrName>ppt_y</p:attrName>
                                        </p:attrNameLst>
                                      </p:cBhvr>
                                      <p:rCtr x="35260" y="3611"/>
                                    </p:animMotion>
                                  </p:childTnLst>
                                </p:cTn>
                              </p:par>
                              <p:par>
                                <p:cTn id="7" presetID="10" presetClass="entr" presetSubtype="0" fill="hold" grpId="0" nodeType="withEffect">
                                  <p:stCondLst>
                                    <p:cond delay="20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4082825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Cartoon meadow landscape. Summer green fields view, spring lawn hill a By  WinWin_artlab | TheHungryJPEG.com">
            <a:extLst>
              <a:ext uri="{FF2B5EF4-FFF2-40B4-BE49-F238E27FC236}">
                <a16:creationId xmlns=""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Rounded Corners 1">
            <a:extLst>
              <a:ext uri="{FF2B5EF4-FFF2-40B4-BE49-F238E27FC236}">
                <a16:creationId xmlns="" xmlns:a16="http://schemas.microsoft.com/office/drawing/2014/main" id="{563288EE-B693-4D6E-A9CC-513CEF9A1EC7}"/>
              </a:ext>
            </a:extLst>
          </p:cNvPr>
          <p:cNvSpPr/>
          <p:nvPr/>
        </p:nvSpPr>
        <p:spPr>
          <a:xfrm>
            <a:off x="556591" y="490330"/>
            <a:ext cx="11078818" cy="612383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891" name="Text Box 3"/>
          <p:cNvSpPr txBox="1">
            <a:spLocks noChangeArrowheads="1"/>
          </p:cNvSpPr>
          <p:nvPr/>
        </p:nvSpPr>
        <p:spPr bwMode="auto">
          <a:xfrm>
            <a:off x="1741489" y="1576388"/>
            <a:ext cx="877887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indent="263525"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000">
                <a:latin typeface="Times New Roman" panose="02020603050405020304" pitchFamily="18" charset="0"/>
              </a:rPr>
              <a:t>Từ sáng sớm, các môn sinh đã tề tựu</a:t>
            </a:r>
            <a:r>
              <a:rPr lang="en-US" altLang="en-US" sz="3000" i="1">
                <a:latin typeface="Times New Roman" panose="02020603050405020304" pitchFamily="18" charset="0"/>
              </a:rPr>
              <a:t>  </a:t>
            </a:r>
            <a:r>
              <a:rPr lang="en-US" altLang="en-US" sz="3000">
                <a:latin typeface="Times New Roman" panose="02020603050405020304" pitchFamily="18" charset="0"/>
              </a:rPr>
              <a:t>trước sân nhà cụ giáo Chu  để mừng thọ thầy. Cụ giáo đội khăn ngay</a:t>
            </a:r>
            <a:r>
              <a:rPr lang="en-US" altLang="en-US" sz="3000" b="1">
                <a:latin typeface="Times New Roman" panose="02020603050405020304" pitchFamily="18" charset="0"/>
              </a:rPr>
              <a:t> </a:t>
            </a:r>
            <a:r>
              <a:rPr lang="en-US" altLang="en-US" sz="3000">
                <a:latin typeface="Times New Roman" panose="02020603050405020304" pitchFamily="18" charset="0"/>
              </a:rPr>
              <a:t>ngắn , mặc áo dài thâm  ngồi trên sập. Mấy học trò cũ từ xa về  dâng biếu thầy những cuốn sách quý. Cụ giáo hỏi thăm công việc của từng người, bảo ban các học trò nhỏ, rồi nói:                          </a:t>
            </a:r>
          </a:p>
          <a:p>
            <a:pPr>
              <a:spcBef>
                <a:spcPct val="50000"/>
              </a:spcBef>
            </a:pPr>
            <a:r>
              <a:rPr lang="en-US" altLang="en-US" sz="3000">
                <a:latin typeface="Times New Roman" panose="02020603050405020304" pitchFamily="18" charset="0"/>
              </a:rPr>
              <a:t> - Thầy cảm ơn các anh.  Bây giờ, nhân có đông đủ môn sinh, thầy muốn mời tất cả các anh  theo thầy đến thăm một người  mà thầy mang ơn rất nặng.                                                               Các môn sinh đồng thanh dạ ran.</a:t>
            </a:r>
          </a:p>
        </p:txBody>
      </p:sp>
      <p:sp>
        <p:nvSpPr>
          <p:cNvPr id="26634" name="Line 10"/>
          <p:cNvSpPr>
            <a:spLocks noChangeShapeType="1"/>
          </p:cNvSpPr>
          <p:nvPr/>
        </p:nvSpPr>
        <p:spPr bwMode="auto">
          <a:xfrm>
            <a:off x="6881813" y="2071688"/>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11"/>
          <p:cNvSpPr>
            <a:spLocks noChangeShapeType="1"/>
          </p:cNvSpPr>
          <p:nvPr/>
        </p:nvSpPr>
        <p:spPr bwMode="auto">
          <a:xfrm flipV="1">
            <a:off x="3903260" y="2546350"/>
            <a:ext cx="1381529"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Line 12"/>
          <p:cNvSpPr>
            <a:spLocks noChangeShapeType="1"/>
          </p:cNvSpPr>
          <p:nvPr/>
        </p:nvSpPr>
        <p:spPr bwMode="auto">
          <a:xfrm flipV="1">
            <a:off x="8953500" y="2546349"/>
            <a:ext cx="668172"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Line 13"/>
          <p:cNvSpPr>
            <a:spLocks noChangeShapeType="1"/>
          </p:cNvSpPr>
          <p:nvPr/>
        </p:nvSpPr>
        <p:spPr bwMode="auto">
          <a:xfrm>
            <a:off x="5595938" y="2956234"/>
            <a:ext cx="6096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4"/>
          <p:cNvSpPr>
            <a:spLocks noChangeShapeType="1"/>
          </p:cNvSpPr>
          <p:nvPr/>
        </p:nvSpPr>
        <p:spPr bwMode="auto">
          <a:xfrm>
            <a:off x="3309938" y="3429000"/>
            <a:ext cx="131286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Line 15"/>
          <p:cNvSpPr>
            <a:spLocks noChangeShapeType="1"/>
          </p:cNvSpPr>
          <p:nvPr/>
        </p:nvSpPr>
        <p:spPr bwMode="auto">
          <a:xfrm flipV="1">
            <a:off x="7410733" y="3887501"/>
            <a:ext cx="1091821"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Line 16"/>
          <p:cNvSpPr>
            <a:spLocks noChangeShapeType="1"/>
          </p:cNvSpPr>
          <p:nvPr/>
        </p:nvSpPr>
        <p:spPr bwMode="auto">
          <a:xfrm>
            <a:off x="1881188" y="3884921"/>
            <a:ext cx="121761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1" name="Line 17"/>
          <p:cNvSpPr>
            <a:spLocks noChangeShapeType="1"/>
          </p:cNvSpPr>
          <p:nvPr/>
        </p:nvSpPr>
        <p:spPr bwMode="auto">
          <a:xfrm flipV="1">
            <a:off x="3309938" y="5022375"/>
            <a:ext cx="1043698" cy="1364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2" name="Line 18"/>
          <p:cNvSpPr>
            <a:spLocks noChangeShapeType="1"/>
          </p:cNvSpPr>
          <p:nvPr/>
        </p:nvSpPr>
        <p:spPr bwMode="auto">
          <a:xfrm>
            <a:off x="5143216" y="5475288"/>
            <a:ext cx="1498884"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3" name="Line 19"/>
          <p:cNvSpPr>
            <a:spLocks noChangeShapeType="1"/>
          </p:cNvSpPr>
          <p:nvPr/>
        </p:nvSpPr>
        <p:spPr bwMode="auto">
          <a:xfrm>
            <a:off x="5703094" y="5965619"/>
            <a:ext cx="267663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4" name="Line 20"/>
          <p:cNvSpPr>
            <a:spLocks noChangeShapeType="1"/>
          </p:cNvSpPr>
          <p:nvPr/>
        </p:nvSpPr>
        <p:spPr bwMode="auto">
          <a:xfrm flipV="1">
            <a:off x="4094328" y="6385234"/>
            <a:ext cx="264766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0"/>
          <p:cNvSpPr>
            <a:spLocks noChangeShapeType="1"/>
          </p:cNvSpPr>
          <p:nvPr/>
        </p:nvSpPr>
        <p:spPr bwMode="auto">
          <a:xfrm>
            <a:off x="1809750" y="2956234"/>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0"/>
          <p:cNvSpPr>
            <a:spLocks noChangeShapeType="1"/>
          </p:cNvSpPr>
          <p:nvPr/>
        </p:nvSpPr>
        <p:spPr bwMode="auto">
          <a:xfrm>
            <a:off x="1809750" y="5929313"/>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0" name="Text Box 3"/>
          <p:cNvSpPr txBox="1">
            <a:spLocks noChangeArrowheads="1"/>
          </p:cNvSpPr>
          <p:nvPr/>
        </p:nvSpPr>
        <p:spPr bwMode="auto">
          <a:xfrm>
            <a:off x="1688308" y="453807"/>
            <a:ext cx="8672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vi-VN"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Nghĩa </a:t>
            </a:r>
            <a:r>
              <a:rPr lang="en-US" altLang="vi-VN" sz="3600" b="1">
                <a:solidFill>
                  <a:srgbClr val="FF0000"/>
                </a:solidFill>
                <a:latin typeface="Cambria" panose="02040503050406030204" pitchFamily="18" charset="0"/>
                <a:ea typeface="Cambria" panose="02040503050406030204" pitchFamily="18" charset="0"/>
                <a:cs typeface="Times New Roman" panose="02020603050405020304" pitchFamily="18" charset="0"/>
              </a:rPr>
              <a:t>thầy trò</a:t>
            </a:r>
          </a:p>
        </p:txBody>
      </p:sp>
    </p:spTree>
    <p:extLst>
      <p:ext uri="{BB962C8B-B14F-4D97-AF65-F5344CB8AC3E}">
        <p14:creationId xmlns:p14="http://schemas.microsoft.com/office/powerpoint/2010/main" val="3957207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6634"/>
                                        </p:tgtEl>
                                        <p:attrNameLst>
                                          <p:attrName>style.visibility</p:attrName>
                                        </p:attrNameLst>
                                      </p:cBhvr>
                                      <p:to>
                                        <p:strVal val="visible"/>
                                      </p:to>
                                    </p:set>
                                    <p:anim calcmode="lin" valueType="num">
                                      <p:cBhvr additive="base">
                                        <p:cTn id="7" dur="500" fill="hold"/>
                                        <p:tgtEl>
                                          <p:spTgt spid="26634"/>
                                        </p:tgtEl>
                                        <p:attrNameLst>
                                          <p:attrName>ppt_x</p:attrName>
                                        </p:attrNameLst>
                                      </p:cBhvr>
                                      <p:tavLst>
                                        <p:tav tm="0">
                                          <p:val>
                                            <p:strVal val="#ppt_x"/>
                                          </p:val>
                                        </p:tav>
                                        <p:tav tm="100000">
                                          <p:val>
                                            <p:strVal val="#ppt_x"/>
                                          </p:val>
                                        </p:tav>
                                      </p:tavLst>
                                    </p:anim>
                                    <p:anim calcmode="lin" valueType="num">
                                      <p:cBhvr additive="base">
                                        <p:cTn id="8" dur="500" fill="hold"/>
                                        <p:tgtEl>
                                          <p:spTgt spid="266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35"/>
                                        </p:tgtEl>
                                        <p:attrNameLst>
                                          <p:attrName>style.visibility</p:attrName>
                                        </p:attrNameLst>
                                      </p:cBhvr>
                                      <p:to>
                                        <p:strVal val="visible"/>
                                      </p:to>
                                    </p:set>
                                    <p:anim calcmode="lin" valueType="num">
                                      <p:cBhvr additive="base">
                                        <p:cTn id="11" dur="500" fill="hold"/>
                                        <p:tgtEl>
                                          <p:spTgt spid="26635"/>
                                        </p:tgtEl>
                                        <p:attrNameLst>
                                          <p:attrName>ppt_x</p:attrName>
                                        </p:attrNameLst>
                                      </p:cBhvr>
                                      <p:tavLst>
                                        <p:tav tm="0">
                                          <p:val>
                                            <p:strVal val="#ppt_x"/>
                                          </p:val>
                                        </p:tav>
                                        <p:tav tm="100000">
                                          <p:val>
                                            <p:strVal val="#ppt_x"/>
                                          </p:val>
                                        </p:tav>
                                      </p:tavLst>
                                    </p:anim>
                                    <p:anim calcmode="lin" valueType="num">
                                      <p:cBhvr additive="base">
                                        <p:cTn id="12" dur="500" fill="hold"/>
                                        <p:tgtEl>
                                          <p:spTgt spid="266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36"/>
                                        </p:tgtEl>
                                        <p:attrNameLst>
                                          <p:attrName>style.visibility</p:attrName>
                                        </p:attrNameLst>
                                      </p:cBhvr>
                                      <p:to>
                                        <p:strVal val="visible"/>
                                      </p:to>
                                    </p:set>
                                    <p:anim calcmode="lin" valueType="num">
                                      <p:cBhvr additive="base">
                                        <p:cTn id="15" dur="500" fill="hold"/>
                                        <p:tgtEl>
                                          <p:spTgt spid="26636"/>
                                        </p:tgtEl>
                                        <p:attrNameLst>
                                          <p:attrName>ppt_x</p:attrName>
                                        </p:attrNameLst>
                                      </p:cBhvr>
                                      <p:tavLst>
                                        <p:tav tm="0">
                                          <p:val>
                                            <p:strVal val="#ppt_x"/>
                                          </p:val>
                                        </p:tav>
                                        <p:tav tm="100000">
                                          <p:val>
                                            <p:strVal val="#ppt_x"/>
                                          </p:val>
                                        </p:tav>
                                      </p:tavLst>
                                    </p:anim>
                                    <p:anim calcmode="lin" valueType="num">
                                      <p:cBhvr additive="base">
                                        <p:cTn id="16" dur="500" fill="hold"/>
                                        <p:tgtEl>
                                          <p:spTgt spid="266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637"/>
                                        </p:tgtEl>
                                        <p:attrNameLst>
                                          <p:attrName>style.visibility</p:attrName>
                                        </p:attrNameLst>
                                      </p:cBhvr>
                                      <p:to>
                                        <p:strVal val="visible"/>
                                      </p:to>
                                    </p:set>
                                    <p:anim calcmode="lin" valueType="num">
                                      <p:cBhvr additive="base">
                                        <p:cTn id="23" dur="500" fill="hold"/>
                                        <p:tgtEl>
                                          <p:spTgt spid="26637"/>
                                        </p:tgtEl>
                                        <p:attrNameLst>
                                          <p:attrName>ppt_x</p:attrName>
                                        </p:attrNameLst>
                                      </p:cBhvr>
                                      <p:tavLst>
                                        <p:tav tm="0">
                                          <p:val>
                                            <p:strVal val="#ppt_x"/>
                                          </p:val>
                                        </p:tav>
                                        <p:tav tm="100000">
                                          <p:val>
                                            <p:strVal val="#ppt_x"/>
                                          </p:val>
                                        </p:tav>
                                      </p:tavLst>
                                    </p:anim>
                                    <p:anim calcmode="lin" valueType="num">
                                      <p:cBhvr additive="base">
                                        <p:cTn id="24" dur="500" fill="hold"/>
                                        <p:tgtEl>
                                          <p:spTgt spid="2663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638"/>
                                        </p:tgtEl>
                                        <p:attrNameLst>
                                          <p:attrName>style.visibility</p:attrName>
                                        </p:attrNameLst>
                                      </p:cBhvr>
                                      <p:to>
                                        <p:strVal val="visible"/>
                                      </p:to>
                                    </p:set>
                                    <p:anim calcmode="lin" valueType="num">
                                      <p:cBhvr additive="base">
                                        <p:cTn id="27" dur="500" fill="hold"/>
                                        <p:tgtEl>
                                          <p:spTgt spid="26638"/>
                                        </p:tgtEl>
                                        <p:attrNameLst>
                                          <p:attrName>ppt_x</p:attrName>
                                        </p:attrNameLst>
                                      </p:cBhvr>
                                      <p:tavLst>
                                        <p:tav tm="0">
                                          <p:val>
                                            <p:strVal val="#ppt_x"/>
                                          </p:val>
                                        </p:tav>
                                        <p:tav tm="100000">
                                          <p:val>
                                            <p:strVal val="#ppt_x"/>
                                          </p:val>
                                        </p:tav>
                                      </p:tavLst>
                                    </p:anim>
                                    <p:anim calcmode="lin" valueType="num">
                                      <p:cBhvr additive="base">
                                        <p:cTn id="28" dur="500" fill="hold"/>
                                        <p:tgtEl>
                                          <p:spTgt spid="2663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640"/>
                                        </p:tgtEl>
                                        <p:attrNameLst>
                                          <p:attrName>style.visibility</p:attrName>
                                        </p:attrNameLst>
                                      </p:cBhvr>
                                      <p:to>
                                        <p:strVal val="visible"/>
                                      </p:to>
                                    </p:set>
                                    <p:anim calcmode="lin" valueType="num">
                                      <p:cBhvr additive="base">
                                        <p:cTn id="31" dur="500" fill="hold"/>
                                        <p:tgtEl>
                                          <p:spTgt spid="26640"/>
                                        </p:tgtEl>
                                        <p:attrNameLst>
                                          <p:attrName>ppt_x</p:attrName>
                                        </p:attrNameLst>
                                      </p:cBhvr>
                                      <p:tavLst>
                                        <p:tav tm="0">
                                          <p:val>
                                            <p:strVal val="#ppt_x"/>
                                          </p:val>
                                        </p:tav>
                                        <p:tav tm="100000">
                                          <p:val>
                                            <p:strVal val="#ppt_x"/>
                                          </p:val>
                                        </p:tav>
                                      </p:tavLst>
                                    </p:anim>
                                    <p:anim calcmode="lin" valueType="num">
                                      <p:cBhvr additive="base">
                                        <p:cTn id="32" dur="500" fill="hold"/>
                                        <p:tgtEl>
                                          <p:spTgt spid="2664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639"/>
                                        </p:tgtEl>
                                        <p:attrNameLst>
                                          <p:attrName>style.visibility</p:attrName>
                                        </p:attrNameLst>
                                      </p:cBhvr>
                                      <p:to>
                                        <p:strVal val="visible"/>
                                      </p:to>
                                    </p:set>
                                    <p:anim calcmode="lin" valueType="num">
                                      <p:cBhvr additive="base">
                                        <p:cTn id="35" dur="500" fill="hold"/>
                                        <p:tgtEl>
                                          <p:spTgt spid="26639"/>
                                        </p:tgtEl>
                                        <p:attrNameLst>
                                          <p:attrName>ppt_x</p:attrName>
                                        </p:attrNameLst>
                                      </p:cBhvr>
                                      <p:tavLst>
                                        <p:tav tm="0">
                                          <p:val>
                                            <p:strVal val="#ppt_x"/>
                                          </p:val>
                                        </p:tav>
                                        <p:tav tm="100000">
                                          <p:val>
                                            <p:strVal val="#ppt_x"/>
                                          </p:val>
                                        </p:tav>
                                      </p:tavLst>
                                    </p:anim>
                                    <p:anim calcmode="lin" valueType="num">
                                      <p:cBhvr additive="base">
                                        <p:cTn id="36" dur="500" fill="hold"/>
                                        <p:tgtEl>
                                          <p:spTgt spid="2663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641"/>
                                        </p:tgtEl>
                                        <p:attrNameLst>
                                          <p:attrName>style.visibility</p:attrName>
                                        </p:attrNameLst>
                                      </p:cBhvr>
                                      <p:to>
                                        <p:strVal val="visible"/>
                                      </p:to>
                                    </p:set>
                                    <p:anim calcmode="lin" valueType="num">
                                      <p:cBhvr additive="base">
                                        <p:cTn id="39" dur="500" fill="hold"/>
                                        <p:tgtEl>
                                          <p:spTgt spid="26641"/>
                                        </p:tgtEl>
                                        <p:attrNameLst>
                                          <p:attrName>ppt_x</p:attrName>
                                        </p:attrNameLst>
                                      </p:cBhvr>
                                      <p:tavLst>
                                        <p:tav tm="0">
                                          <p:val>
                                            <p:strVal val="#ppt_x"/>
                                          </p:val>
                                        </p:tav>
                                        <p:tav tm="100000">
                                          <p:val>
                                            <p:strVal val="#ppt_x"/>
                                          </p:val>
                                        </p:tav>
                                      </p:tavLst>
                                    </p:anim>
                                    <p:anim calcmode="lin" valueType="num">
                                      <p:cBhvr additive="base">
                                        <p:cTn id="40" dur="500" fill="hold"/>
                                        <p:tgtEl>
                                          <p:spTgt spid="2664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642"/>
                                        </p:tgtEl>
                                        <p:attrNameLst>
                                          <p:attrName>style.visibility</p:attrName>
                                        </p:attrNameLst>
                                      </p:cBhvr>
                                      <p:to>
                                        <p:strVal val="visible"/>
                                      </p:to>
                                    </p:set>
                                    <p:anim calcmode="lin" valueType="num">
                                      <p:cBhvr additive="base">
                                        <p:cTn id="43" dur="500" fill="hold"/>
                                        <p:tgtEl>
                                          <p:spTgt spid="26642"/>
                                        </p:tgtEl>
                                        <p:attrNameLst>
                                          <p:attrName>ppt_x</p:attrName>
                                        </p:attrNameLst>
                                      </p:cBhvr>
                                      <p:tavLst>
                                        <p:tav tm="0">
                                          <p:val>
                                            <p:strVal val="#ppt_x"/>
                                          </p:val>
                                        </p:tav>
                                        <p:tav tm="100000">
                                          <p:val>
                                            <p:strVal val="#ppt_x"/>
                                          </p:val>
                                        </p:tav>
                                      </p:tavLst>
                                    </p:anim>
                                    <p:anim calcmode="lin" valueType="num">
                                      <p:cBhvr additive="base">
                                        <p:cTn id="44" dur="500" fill="hold"/>
                                        <p:tgtEl>
                                          <p:spTgt spid="2664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643"/>
                                        </p:tgtEl>
                                        <p:attrNameLst>
                                          <p:attrName>style.visibility</p:attrName>
                                        </p:attrNameLst>
                                      </p:cBhvr>
                                      <p:to>
                                        <p:strVal val="visible"/>
                                      </p:to>
                                    </p:set>
                                    <p:anim calcmode="lin" valueType="num">
                                      <p:cBhvr additive="base">
                                        <p:cTn id="47" dur="500" fill="hold"/>
                                        <p:tgtEl>
                                          <p:spTgt spid="26643"/>
                                        </p:tgtEl>
                                        <p:attrNameLst>
                                          <p:attrName>ppt_x</p:attrName>
                                        </p:attrNameLst>
                                      </p:cBhvr>
                                      <p:tavLst>
                                        <p:tav tm="0">
                                          <p:val>
                                            <p:strVal val="#ppt_x"/>
                                          </p:val>
                                        </p:tav>
                                        <p:tav tm="100000">
                                          <p:val>
                                            <p:strVal val="#ppt_x"/>
                                          </p:val>
                                        </p:tav>
                                      </p:tavLst>
                                    </p:anim>
                                    <p:anim calcmode="lin" valueType="num">
                                      <p:cBhvr additive="base">
                                        <p:cTn id="48" dur="500" fill="hold"/>
                                        <p:tgtEl>
                                          <p:spTgt spid="2664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6644"/>
                                        </p:tgtEl>
                                        <p:attrNameLst>
                                          <p:attrName>style.visibility</p:attrName>
                                        </p:attrNameLst>
                                      </p:cBhvr>
                                      <p:to>
                                        <p:strVal val="visible"/>
                                      </p:to>
                                    </p:set>
                                    <p:anim calcmode="lin" valueType="num">
                                      <p:cBhvr additive="base">
                                        <p:cTn id="55" dur="500" fill="hold"/>
                                        <p:tgtEl>
                                          <p:spTgt spid="26644"/>
                                        </p:tgtEl>
                                        <p:attrNameLst>
                                          <p:attrName>ppt_x</p:attrName>
                                        </p:attrNameLst>
                                      </p:cBhvr>
                                      <p:tavLst>
                                        <p:tav tm="0">
                                          <p:val>
                                            <p:strVal val="#ppt_x"/>
                                          </p:val>
                                        </p:tav>
                                        <p:tav tm="100000">
                                          <p:val>
                                            <p:strVal val="#ppt_x"/>
                                          </p:val>
                                        </p:tav>
                                      </p:tavLst>
                                    </p:anim>
                                    <p:anim calcmode="lin" valueType="num">
                                      <p:cBhvr additive="base">
                                        <p:cTn id="56" dur="500" fill="hold"/>
                                        <p:tgtEl>
                                          <p:spTgt spid="266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Vẽ Tay Màu Xanh Lá Cây Trẻ Em Ngày Thiết Kế Nền, Ngày Trẻ Em, Xe đạp, Cây  Hình nền Vector để tải xuống miễn phí">
            <a:extLst>
              <a:ext uri="{FF2B5EF4-FFF2-40B4-BE49-F238E27FC236}">
                <a16:creationId xmlns="" xmlns:a16="http://schemas.microsoft.com/office/drawing/2014/main" id="{79A159E7-24A5-45B3-96D9-9D6F23EB9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Terminator 1">
            <a:extLst>
              <a:ext uri="{FF2B5EF4-FFF2-40B4-BE49-F238E27FC236}">
                <a16:creationId xmlns="" xmlns:a16="http://schemas.microsoft.com/office/drawing/2014/main" id="{7F8F3850-059A-425D-A833-AFD488FF7AF3}"/>
              </a:ext>
            </a:extLst>
          </p:cNvPr>
          <p:cNvSpPr/>
          <p:nvPr/>
        </p:nvSpPr>
        <p:spPr>
          <a:xfrm>
            <a:off x="3986741" y="303587"/>
            <a:ext cx="5082871" cy="736856"/>
          </a:xfrm>
          <a:prstGeom prst="flowChartTerminator">
            <a:avLst/>
          </a:prstGeom>
          <a:solidFill>
            <a:srgbClr val="EFF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a:solidFill>
                  <a:srgbClr val="002060"/>
                </a:solidFill>
                <a:latin typeface="Pattaya" panose="00000500000000000000" pitchFamily="2" charset="-34"/>
                <a:cs typeface="Pattaya" panose="00000500000000000000" pitchFamily="2" charset="-34"/>
              </a:rPr>
              <a:t>Đánh giá mục </a:t>
            </a:r>
            <a:r>
              <a:rPr lang="vi-VN" sz="4400" dirty="0">
                <a:solidFill>
                  <a:srgbClr val="002060"/>
                </a:solidFill>
                <a:latin typeface="Pattaya" panose="00000500000000000000" pitchFamily="2" charset="-34"/>
                <a:cs typeface="Pattaya" panose="00000500000000000000" pitchFamily="2" charset="-34"/>
              </a:rPr>
              <a:t>tiêu</a:t>
            </a:r>
            <a:endParaRPr lang="en-US" sz="4400" dirty="0">
              <a:solidFill>
                <a:srgbClr val="002060"/>
              </a:solidFill>
              <a:latin typeface="Pattaya" panose="00000500000000000000" pitchFamily="2" charset="-34"/>
              <a:cs typeface="Pattaya" panose="00000500000000000000" pitchFamily="2" charset="-34"/>
            </a:endParaRPr>
          </a:p>
        </p:txBody>
      </p:sp>
      <p:pic>
        <p:nvPicPr>
          <p:cNvPr id="4" name="Picture 3">
            <a:extLst>
              <a:ext uri="{FF2B5EF4-FFF2-40B4-BE49-F238E27FC236}">
                <a16:creationId xmlns="" xmlns:a16="http://schemas.microsoft.com/office/drawing/2014/main" id="{276838E4-FD12-4DC7-83E6-9519EFDB727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600" b="93800" l="6390" r="62620">
                        <a14:foregroundMark x1="60224" y1="35000" x2="62620" y2="58600"/>
                        <a14:foregroundMark x1="28275" y1="46400" x2="28275" y2="49200"/>
                        <a14:foregroundMark x1="21086" y1="73400" x2="30511" y2="71400"/>
                        <a14:foregroundMark x1="30511" y1="71400" x2="38658" y2="76600"/>
                        <a14:foregroundMark x1="38658" y1="76600" x2="45847" y2="71200"/>
                        <a14:foregroundMark x1="45847" y1="71200" x2="47764" y2="68800"/>
                        <a14:foregroundMark x1="44409" y1="67800" x2="39776" y2="77400"/>
                        <a14:foregroundMark x1="39776" y1="77400" x2="39776" y2="77400"/>
                        <a14:foregroundMark x1="9585" y1="86800" x2="29712" y2="89400"/>
                        <a14:foregroundMark x1="29712" y1="89400" x2="41853" y2="88000"/>
                        <a14:foregroundMark x1="20447" y1="93800" x2="28435" y2="92000"/>
                        <a14:foregroundMark x1="46166" y1="83800" x2="56070" y2="83400"/>
                        <a14:foregroundMark x1="56070" y1="83400" x2="61342" y2="83400"/>
                        <a14:foregroundMark x1="39297" y1="9600" x2="39297" y2="9600"/>
                        <a14:foregroundMark x1="10863" y1="58400" x2="17412" y2="64400"/>
                      </a14:backgroundRemoval>
                    </a14:imgEffect>
                  </a14:imgLayer>
                </a14:imgProps>
              </a:ext>
              <a:ext uri="{28A0092B-C50C-407E-A947-70E740481C1C}">
                <a14:useLocalDpi xmlns:a14="http://schemas.microsoft.com/office/drawing/2010/main" val="0"/>
              </a:ext>
            </a:extLst>
          </a:blip>
          <a:srcRect r="34887"/>
          <a:stretch/>
        </p:blipFill>
        <p:spPr>
          <a:xfrm>
            <a:off x="4664042" y="3688612"/>
            <a:ext cx="2521920" cy="3093554"/>
          </a:xfrm>
          <a:prstGeom prst="rect">
            <a:avLst/>
          </a:prstGeom>
        </p:spPr>
      </p:pic>
      <p:grpSp>
        <p:nvGrpSpPr>
          <p:cNvPr id="6" name="Group 5">
            <a:extLst>
              <a:ext uri="{FF2B5EF4-FFF2-40B4-BE49-F238E27FC236}">
                <a16:creationId xmlns="" xmlns:a16="http://schemas.microsoft.com/office/drawing/2014/main" id="{91D45D70-BF16-405B-871F-CA45656E5F3B}"/>
              </a:ext>
            </a:extLst>
          </p:cNvPr>
          <p:cNvGrpSpPr/>
          <p:nvPr/>
        </p:nvGrpSpPr>
        <p:grpSpPr>
          <a:xfrm>
            <a:off x="1874322" y="1133827"/>
            <a:ext cx="4224839" cy="2617947"/>
            <a:chOff x="1874322" y="1133827"/>
            <a:chExt cx="4224839" cy="2617947"/>
          </a:xfrm>
        </p:grpSpPr>
        <p:pic>
          <p:nvPicPr>
            <p:cNvPr id="2062" name="Picture 14" descr="Cute happy smiling book Royalty Free Vector Image">
              <a:extLst>
                <a:ext uri="{FF2B5EF4-FFF2-40B4-BE49-F238E27FC236}">
                  <a16:creationId xmlns="" xmlns:a16="http://schemas.microsoft.com/office/drawing/2014/main" id="{6364D39F-5D7D-48D7-B085-7C6C6343E12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3323734" y="1133827"/>
              <a:ext cx="1510333" cy="1631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62B4FDD4-2861-4472-9607-00D2E10B1D1A}"/>
                </a:ext>
              </a:extLst>
            </p:cNvPr>
            <p:cNvSpPr txBox="1"/>
            <p:nvPr/>
          </p:nvSpPr>
          <p:spPr>
            <a:xfrm>
              <a:off x="1874322" y="2423751"/>
              <a:ext cx="4224839"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3600" b="1" dirty="0">
                  <a:solidFill>
                    <a:srgbClr val="002060"/>
                  </a:solidFill>
                  <a:latin typeface="Pattaya" panose="00000500000000000000" pitchFamily="2" charset="-34"/>
                  <a:cs typeface="Pattaya" panose="00000500000000000000" pitchFamily="2" charset="-34"/>
                </a:rPr>
                <a:t>Đọc đúng, trôi chảy; đọc diễn cảm bài đọc.</a:t>
              </a:r>
              <a:endParaRPr lang="en-US" sz="3600" b="1"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 xmlns:a16="http://schemas.microsoft.com/office/drawing/2014/main" id="{92B1A1A1-7C5A-49B9-81A6-CEBE72369757}"/>
              </a:ext>
            </a:extLst>
          </p:cNvPr>
          <p:cNvGrpSpPr/>
          <p:nvPr/>
        </p:nvGrpSpPr>
        <p:grpSpPr>
          <a:xfrm>
            <a:off x="6383983" y="1387193"/>
            <a:ext cx="4880158" cy="2364581"/>
            <a:chOff x="6383983" y="1387193"/>
            <a:chExt cx="4880158" cy="2364581"/>
          </a:xfrm>
        </p:grpSpPr>
        <p:pic>
          <p:nvPicPr>
            <p:cNvPr id="2068" name="Picture 20" descr="Premium Vector | Cute happy smiling book. cartoon character.">
              <a:extLst>
                <a:ext uri="{FF2B5EF4-FFF2-40B4-BE49-F238E27FC236}">
                  <a16:creationId xmlns="" xmlns:a16="http://schemas.microsoft.com/office/drawing/2014/main" id="{E260FF72-7C5D-4074-85C9-C35CA4562753}"/>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0400" b="78800" l="10064" r="47125">
                          <a14:foregroundMark x1="23802" y1="50400" x2="23802" y2="50400"/>
                          <a14:foregroundMark x1="23802" y1="54200" x2="38658" y2="57800"/>
                          <a14:foregroundMark x1="13259" y1="30800" x2="23003" y2="30600"/>
                          <a14:foregroundMark x1="23003" y1="30600" x2="31789" y2="30600"/>
                          <a14:foregroundMark x1="31789" y1="30600" x2="40096" y2="30400"/>
                          <a14:foregroundMark x1="40096" y1="30400" x2="40256" y2="30400"/>
                          <a14:foregroundMark x1="40895" y1="30400" x2="42492" y2="34800"/>
                          <a14:foregroundMark x1="41853" y1="30800" x2="43930" y2="36400"/>
                          <a14:foregroundMark x1="20927" y1="52200" x2="25399" y2="61000"/>
                          <a14:foregroundMark x1="25399" y1="61000" x2="27476" y2="60000"/>
                          <a14:foregroundMark x1="24601" y1="50600" x2="33067" y2="53200"/>
                          <a14:foregroundMark x1="33067" y1="53200" x2="34505" y2="53200"/>
                          <a14:foregroundMark x1="34505" y1="53200" x2="42652" y2="53600"/>
                          <a14:foregroundMark x1="42652" y1="53600" x2="35942" y2="57600"/>
                          <a14:foregroundMark x1="35144" y1="50000" x2="42332" y2="54600"/>
                          <a14:foregroundMark x1="42332" y1="54600" x2="44249" y2="54200"/>
                          <a14:foregroundMark x1="43770" y1="55000" x2="35304" y2="59200"/>
                          <a14:foregroundMark x1="35304" y1="59200" x2="34505" y2="59000"/>
                          <a14:foregroundMark x1="34505" y1="59000" x2="42652" y2="58800"/>
                          <a14:foregroundMark x1="42652" y1="58800" x2="43770" y2="57600"/>
                          <a14:foregroundMark x1="30032" y1="57800" x2="22204" y2="62200"/>
                          <a14:foregroundMark x1="22204" y1="62200" x2="21086" y2="54800"/>
                          <a14:foregroundMark x1="35942" y1="60600" x2="41853" y2="61200"/>
                          <a14:foregroundMark x1="31150" y1="56000" x2="32428" y2="58600"/>
                          <a14:foregroundMark x1="10064" y1="56000" x2="10064" y2="56000"/>
                          <a14:foregroundMark x1="10064" y1="56000" x2="10863" y2="56800"/>
                          <a14:foregroundMark x1="47125" y1="71000" x2="47125" y2="70400"/>
                          <a14:foregroundMark x1="42492" y1="52600" x2="39297" y2="50600"/>
                          <a14:foregroundMark x1="27316" y1="77800" x2="27955" y2="77800"/>
                          <a14:foregroundMark x1="34505" y1="78800" x2="34505" y2="78800"/>
                          <a14:foregroundMark x1="34505" y1="78800" x2="34505" y2="78800"/>
                          <a14:foregroundMark x1="34505" y1="78200" x2="33706" y2="78200"/>
                          <a14:foregroundMark x1="46166" y1="66200" x2="46166" y2="66200"/>
                        </a14:backgroundRemoval>
                      </a14:imgEffect>
                    </a14:imgLayer>
                  </a14:imgProps>
                </a:ext>
                <a:ext uri="{28A0092B-C50C-407E-A947-70E740481C1C}">
                  <a14:useLocalDpi xmlns:a14="http://schemas.microsoft.com/office/drawing/2010/main" val="0"/>
                </a:ext>
              </a:extLst>
            </a:blip>
            <a:srcRect l="5994" t="25026" r="50000" b="16539"/>
            <a:stretch/>
          </p:blipFill>
          <p:spPr bwMode="auto">
            <a:xfrm>
              <a:off x="8317104" y="1387193"/>
              <a:ext cx="1060173" cy="11244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 xmlns:a16="http://schemas.microsoft.com/office/drawing/2014/main" id="{DC03A7B5-C74A-467F-AFE6-F6541FC41C13}"/>
                </a:ext>
              </a:extLst>
            </p:cNvPr>
            <p:cNvSpPr/>
            <p:nvPr/>
          </p:nvSpPr>
          <p:spPr>
            <a:xfrm>
              <a:off x="6383983" y="2423751"/>
              <a:ext cx="4880158"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600" b="1" dirty="0">
                  <a:solidFill>
                    <a:srgbClr val="002060"/>
                  </a:solidFill>
                  <a:latin typeface="Pattaya" panose="00000500000000000000" pitchFamily="2" charset="-34"/>
                  <a:cs typeface="Pattaya" panose="00000500000000000000" pitchFamily="2" charset="-34"/>
                </a:rPr>
                <a:t>Trình bày được nội dung, ý nghĩa bài đọc.</a:t>
              </a:r>
              <a:endParaRPr lang="en-US" sz="3600" b="1" dirty="0">
                <a:solidFill>
                  <a:srgbClr val="002060"/>
                </a:solidFill>
                <a:latin typeface="Pattaya" panose="00000500000000000000" pitchFamily="2" charset="-34"/>
                <a:cs typeface="Pattaya" panose="00000500000000000000" pitchFamily="2" charset="-34"/>
              </a:endParaRPr>
            </a:p>
          </p:txBody>
        </p:sp>
      </p:grpSp>
      <p:pic>
        <p:nvPicPr>
          <p:cNvPr id="11" name="Picture 2" descr="Huy hiệu Huy hiệu Vector Huy chương Giải thưởng hoặc trang trí - băng png  tải về - Miễn phí trong suốt Logo png Tải về.">
            <a:extLst>
              <a:ext uri="{FF2B5EF4-FFF2-40B4-BE49-F238E27FC236}">
                <a16:creationId xmlns="" xmlns:a16="http://schemas.microsoft.com/office/drawing/2014/main" id="{08AE0017-1B1B-4122-8C61-07B9CD189CC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5000" b="97308" l="10000" r="90000">
                        <a14:foregroundMark x1="39889" y1="7500" x2="46000" y2="5000"/>
                        <a14:foregroundMark x1="46000" y1="5000" x2="58667" y2="6538"/>
                        <a14:foregroundMark x1="42667" y1="96154" x2="42667" y2="89423"/>
                        <a14:foregroundMark x1="57111" y1="97308" x2="57111" y2="97308"/>
                        <a14:foregroundMark x1="57111" y1="97308" x2="57111" y2="97308"/>
                      </a14:backgroundRemoval>
                    </a14:imgEffect>
                  </a14:imgLayer>
                </a14:imgProps>
              </a:ext>
              <a:ext uri="{28A0092B-C50C-407E-A947-70E740481C1C}">
                <a14:useLocalDpi xmlns:a14="http://schemas.microsoft.com/office/drawing/2010/main" val="0"/>
              </a:ext>
            </a:extLst>
          </a:blip>
          <a:srcRect l="23294" r="25111"/>
          <a:stretch/>
        </p:blipFill>
        <p:spPr bwMode="auto">
          <a:xfrm>
            <a:off x="1469447" y="3428999"/>
            <a:ext cx="809749" cy="9067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uy hiệu Huy hiệu Vector Huy chương Giải thưởng hoặc trang trí - băng png  tải về - Miễn phí trong suốt Logo png Tải về.">
            <a:extLst>
              <a:ext uri="{FF2B5EF4-FFF2-40B4-BE49-F238E27FC236}">
                <a16:creationId xmlns="" xmlns:a16="http://schemas.microsoft.com/office/drawing/2014/main" id="{0729E57E-73D0-4447-B1A3-DB980BDCB06E}"/>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5000" b="97308" l="10000" r="90000">
                        <a14:foregroundMark x1="39889" y1="7500" x2="46000" y2="5000"/>
                        <a14:foregroundMark x1="46000" y1="5000" x2="58667" y2="6538"/>
                        <a14:foregroundMark x1="42667" y1="96154" x2="42667" y2="89423"/>
                        <a14:foregroundMark x1="57111" y1="97308" x2="57111" y2="97308"/>
                        <a14:foregroundMark x1="57111" y1="97308" x2="57111" y2="97308"/>
                      </a14:backgroundRemoval>
                    </a14:imgEffect>
                  </a14:imgLayer>
                </a14:imgProps>
              </a:ext>
              <a:ext uri="{28A0092B-C50C-407E-A947-70E740481C1C}">
                <a14:useLocalDpi xmlns:a14="http://schemas.microsoft.com/office/drawing/2010/main" val="0"/>
              </a:ext>
            </a:extLst>
          </a:blip>
          <a:srcRect l="23294" r="25111"/>
          <a:stretch/>
        </p:blipFill>
        <p:spPr bwMode="auto">
          <a:xfrm>
            <a:off x="10763203" y="3428998"/>
            <a:ext cx="809749" cy="90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899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كرتون بسيط خلفية الإعلان الغابات الكبيرة, بساطة, كرتون, خيال صورة الخلفية  للتحميل مجانا">
            <a:extLst>
              <a:ext uri="{FF2B5EF4-FFF2-40B4-BE49-F238E27FC236}">
                <a16:creationId xmlns="" xmlns:a16="http://schemas.microsoft.com/office/drawing/2014/main" id="{7310D8CC-8F68-4564-981E-A3978C85F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2"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82056" y="1372570"/>
            <a:ext cx="8006686" cy="1200329"/>
          </a:xfrm>
          <a:prstGeom prst="rect">
            <a:avLst/>
          </a:prstGeom>
        </p:spPr>
        <p:txBody>
          <a:bodyPr wrap="square">
            <a:spAutoFit/>
          </a:bodyPr>
          <a:lstStyle/>
          <a:p>
            <a:r>
              <a:rPr lang="en-US" altLang="en-US" sz="3600" b="1" i="1">
                <a:solidFill>
                  <a:srgbClr val="FF0000"/>
                </a:solidFill>
                <a:latin typeface="Times New Roman" panose="02020603050405020304" pitchFamily="18" charset="0"/>
              </a:rPr>
              <a:t>Là một  học </a:t>
            </a:r>
            <a:r>
              <a:rPr lang="en-US" altLang="en-US" sz="3600" b="1" i="1" smtClean="0">
                <a:solidFill>
                  <a:srgbClr val="FF0000"/>
                </a:solidFill>
                <a:latin typeface="Times New Roman" panose="02020603050405020304" pitchFamily="18" charset="0"/>
              </a:rPr>
              <a:t>sinh, </a:t>
            </a:r>
            <a:r>
              <a:rPr lang="en-US" altLang="en-US" sz="3600" b="1" i="1">
                <a:solidFill>
                  <a:srgbClr val="FF0000"/>
                </a:solidFill>
                <a:latin typeface="Times New Roman" panose="02020603050405020304" pitchFamily="18" charset="0"/>
              </a:rPr>
              <a:t>em </a:t>
            </a:r>
            <a:r>
              <a:rPr lang="en-US" altLang="en-US" sz="3600" b="1" i="1" smtClean="0">
                <a:solidFill>
                  <a:srgbClr val="FF0000"/>
                </a:solidFill>
                <a:latin typeface="Times New Roman" panose="02020603050405020304" pitchFamily="18" charset="0"/>
              </a:rPr>
              <a:t>cần có </a:t>
            </a:r>
            <a:r>
              <a:rPr lang="en-US" altLang="en-US" sz="3600" b="1" i="1">
                <a:solidFill>
                  <a:srgbClr val="FF0000"/>
                </a:solidFill>
                <a:latin typeface="Times New Roman" panose="02020603050405020304" pitchFamily="18" charset="0"/>
              </a:rPr>
              <a:t>thái độ như thế nào </a:t>
            </a:r>
            <a:r>
              <a:rPr lang="en-US" altLang="en-US" sz="3600" b="1" i="1" smtClean="0">
                <a:solidFill>
                  <a:srgbClr val="FF0000"/>
                </a:solidFill>
                <a:latin typeface="Times New Roman" panose="02020603050405020304" pitchFamily="18" charset="0"/>
              </a:rPr>
              <a:t>đối </a:t>
            </a:r>
            <a:r>
              <a:rPr lang="en-US" altLang="en-US" sz="3600" b="1" i="1">
                <a:solidFill>
                  <a:srgbClr val="FF0000"/>
                </a:solidFill>
                <a:latin typeface="Times New Roman" panose="02020603050405020304" pitchFamily="18" charset="0"/>
              </a:rPr>
              <a:t>với thầy cô giáo ?</a:t>
            </a:r>
            <a:endParaRPr lang="en-US" sz="3600" i="1">
              <a:solidFill>
                <a:srgbClr val="FF0000"/>
              </a:solidFill>
            </a:endParaRPr>
          </a:p>
        </p:txBody>
      </p:sp>
    </p:spTree>
    <p:extLst>
      <p:ext uri="{BB962C8B-B14F-4D97-AF65-F5344CB8AC3E}">
        <p14:creationId xmlns:p14="http://schemas.microsoft.com/office/powerpoint/2010/main" val="1905059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1990512" y="398800"/>
            <a:ext cx="4773088" cy="6060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4243" name="Google Shape;4243;p57"/>
          <p:cNvGrpSpPr/>
          <p:nvPr/>
        </p:nvGrpSpPr>
        <p:grpSpPr>
          <a:xfrm rot="-1311732">
            <a:off x="1444151" y="417551"/>
            <a:ext cx="1909635" cy="534248"/>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4318" name="Google Shape;4318;p57"/>
          <p:cNvGrpSpPr/>
          <p:nvPr/>
        </p:nvGrpSpPr>
        <p:grpSpPr>
          <a:xfrm rot="-1097944">
            <a:off x="6208043" y="5925164"/>
            <a:ext cx="677781" cy="650944"/>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121900" tIns="121900" rIns="121900" bIns="121900" anchor="ctr" anchorCtr="0">
              <a:noAutofit/>
            </a:bodyPr>
            <a:lstStyle/>
            <a:p>
              <a:endParaRPr sz="2400"/>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pic>
        <p:nvPicPr>
          <p:cNvPr id="4323" name="Google Shape;4323;p57"/>
          <p:cNvPicPr preferRelativeResize="0"/>
          <p:nvPr/>
        </p:nvPicPr>
        <p:blipFill rotWithShape="1">
          <a:blip r:embed="rId3">
            <a:alphaModFix/>
          </a:blip>
          <a:srcRect l="9229" r="16696"/>
          <a:stretch/>
        </p:blipFill>
        <p:spPr>
          <a:xfrm rot="21269411">
            <a:off x="6975540" y="1233369"/>
            <a:ext cx="3296005" cy="3800216"/>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9121803" y="1123418"/>
            <a:ext cx="1666636" cy="534540"/>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109" name="Text Box 11"/>
          <p:cNvSpPr txBox="1">
            <a:spLocks noChangeArrowheads="1"/>
          </p:cNvSpPr>
          <p:nvPr/>
        </p:nvSpPr>
        <p:spPr bwMode="auto">
          <a:xfrm>
            <a:off x="2361483" y="1802273"/>
            <a:ext cx="4031093" cy="325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914377" fontAlgn="base">
              <a:spcBef>
                <a:spcPct val="50000"/>
              </a:spcBef>
              <a:spcAft>
                <a:spcPct val="0"/>
              </a:spcAft>
              <a:buFontTx/>
              <a:buChar char="-"/>
            </a:pPr>
            <a:r>
              <a:rPr lang="en-US" altLang="vi-VN" sz="3733" b="1" i="1">
                <a:solidFill>
                  <a:srgbClr val="0B19C8"/>
                </a:solidFill>
              </a:rPr>
              <a:t> Đọc lại bài và trả lời câu hỏi.</a:t>
            </a:r>
          </a:p>
          <a:p>
            <a:pPr defTabSz="914377" fontAlgn="base">
              <a:spcBef>
                <a:spcPct val="50000"/>
              </a:spcBef>
              <a:spcAft>
                <a:spcPct val="0"/>
              </a:spcAft>
              <a:buFontTx/>
              <a:buChar char="-"/>
            </a:pPr>
            <a:r>
              <a:rPr lang="en-US" altLang="vi-VN" sz="3733" b="1" i="1">
                <a:solidFill>
                  <a:srgbClr val="0B19C8"/>
                </a:solidFill>
              </a:rPr>
              <a:t> Chuẩn bị bài </a:t>
            </a:r>
            <a:r>
              <a:rPr lang="en-US" altLang="vi-VN" sz="3733" b="1" i="1" smtClean="0">
                <a:solidFill>
                  <a:srgbClr val="0B19C8"/>
                </a:solidFill>
              </a:rPr>
              <a:t>“Hội thổi cơm thi ở Đồng Vân”</a:t>
            </a:r>
            <a:endParaRPr lang="en-US" altLang="vi-VN" sz="3733" b="1" i="1">
              <a:solidFill>
                <a:srgbClr val="0B19C8"/>
              </a:solidFill>
            </a:endParaRPr>
          </a:p>
        </p:txBody>
      </p:sp>
    </p:spTree>
    <p:extLst>
      <p:ext uri="{BB962C8B-B14F-4D97-AF65-F5344CB8AC3E}">
        <p14:creationId xmlns:p14="http://schemas.microsoft.com/office/powerpoint/2010/main" val="3584029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Vẽ Tay Màu Xanh Lá Cây Trẻ Em Ngày Thiết Kế Nền, Ngày Trẻ Em, Xe đạp, Cây  Hình nền Vector để tải xuống miễn phí">
            <a:extLst>
              <a:ext uri="{FF2B5EF4-FFF2-40B4-BE49-F238E27FC236}">
                <a16:creationId xmlns="" xmlns:a16="http://schemas.microsoft.com/office/drawing/2014/main" id="{79A159E7-24A5-45B3-96D9-9D6F23EB9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Terminator 1">
            <a:extLst>
              <a:ext uri="{FF2B5EF4-FFF2-40B4-BE49-F238E27FC236}">
                <a16:creationId xmlns="" xmlns:a16="http://schemas.microsoft.com/office/drawing/2014/main" id="{7F8F3850-059A-425D-A833-AFD488FF7AF3}"/>
              </a:ext>
            </a:extLst>
          </p:cNvPr>
          <p:cNvSpPr/>
          <p:nvPr/>
        </p:nvSpPr>
        <p:spPr>
          <a:xfrm>
            <a:off x="4320208" y="284224"/>
            <a:ext cx="3551583" cy="736856"/>
          </a:xfrm>
          <a:prstGeom prst="flowChartTerminator">
            <a:avLst/>
          </a:prstGeom>
          <a:solidFill>
            <a:srgbClr val="EFF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002060"/>
                </a:solidFill>
                <a:latin typeface="Pattaya" panose="00000500000000000000" pitchFamily="2" charset="-34"/>
                <a:cs typeface="Pattaya" panose="00000500000000000000" pitchFamily="2" charset="-34"/>
              </a:rPr>
              <a:t>Mục tiêu</a:t>
            </a:r>
            <a:endParaRPr lang="en-US" sz="4400" dirty="0">
              <a:solidFill>
                <a:srgbClr val="002060"/>
              </a:solidFill>
              <a:latin typeface="Pattaya" panose="00000500000000000000" pitchFamily="2" charset="-34"/>
              <a:cs typeface="Pattaya" panose="00000500000000000000" pitchFamily="2" charset="-34"/>
            </a:endParaRPr>
          </a:p>
        </p:txBody>
      </p:sp>
      <p:pic>
        <p:nvPicPr>
          <p:cNvPr id="4" name="Picture 3">
            <a:extLst>
              <a:ext uri="{FF2B5EF4-FFF2-40B4-BE49-F238E27FC236}">
                <a16:creationId xmlns="" xmlns:a16="http://schemas.microsoft.com/office/drawing/2014/main" id="{276838E4-FD12-4DC7-83E6-9519EFDB727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600" b="93800" l="6390" r="62620">
                        <a14:foregroundMark x1="60224" y1="35000" x2="62620" y2="58600"/>
                        <a14:foregroundMark x1="28275" y1="46400" x2="28275" y2="49200"/>
                        <a14:foregroundMark x1="21086" y1="73400" x2="30511" y2="71400"/>
                        <a14:foregroundMark x1="30511" y1="71400" x2="38658" y2="76600"/>
                        <a14:foregroundMark x1="38658" y1="76600" x2="45847" y2="71200"/>
                        <a14:foregroundMark x1="45847" y1="71200" x2="47764" y2="68800"/>
                        <a14:foregroundMark x1="44409" y1="67800" x2="39776" y2="77400"/>
                        <a14:foregroundMark x1="39776" y1="77400" x2="39776" y2="77400"/>
                        <a14:foregroundMark x1="9585" y1="86800" x2="29712" y2="89400"/>
                        <a14:foregroundMark x1="29712" y1="89400" x2="41853" y2="88000"/>
                        <a14:foregroundMark x1="20447" y1="93800" x2="28435" y2="92000"/>
                        <a14:foregroundMark x1="46166" y1="83800" x2="56070" y2="83400"/>
                        <a14:foregroundMark x1="56070" y1="83400" x2="61342" y2="83400"/>
                        <a14:foregroundMark x1="39297" y1="9600" x2="39297" y2="9600"/>
                        <a14:foregroundMark x1="10863" y1="58400" x2="17412" y2="64400"/>
                      </a14:backgroundRemoval>
                    </a14:imgEffect>
                  </a14:imgLayer>
                </a14:imgProps>
              </a:ext>
              <a:ext uri="{28A0092B-C50C-407E-A947-70E740481C1C}">
                <a14:useLocalDpi xmlns:a14="http://schemas.microsoft.com/office/drawing/2010/main" val="0"/>
              </a:ext>
            </a:extLst>
          </a:blip>
          <a:srcRect r="34887"/>
          <a:stretch/>
        </p:blipFill>
        <p:spPr>
          <a:xfrm>
            <a:off x="4664042" y="3688612"/>
            <a:ext cx="2521920" cy="3093554"/>
          </a:xfrm>
          <a:prstGeom prst="rect">
            <a:avLst/>
          </a:prstGeom>
        </p:spPr>
      </p:pic>
      <p:grpSp>
        <p:nvGrpSpPr>
          <p:cNvPr id="6" name="Group 5">
            <a:extLst>
              <a:ext uri="{FF2B5EF4-FFF2-40B4-BE49-F238E27FC236}">
                <a16:creationId xmlns="" xmlns:a16="http://schemas.microsoft.com/office/drawing/2014/main" id="{91D45D70-BF16-405B-871F-CA45656E5F3B}"/>
              </a:ext>
            </a:extLst>
          </p:cNvPr>
          <p:cNvGrpSpPr/>
          <p:nvPr/>
        </p:nvGrpSpPr>
        <p:grpSpPr>
          <a:xfrm>
            <a:off x="1874322" y="1133827"/>
            <a:ext cx="4224839" cy="2617947"/>
            <a:chOff x="1874322" y="1133827"/>
            <a:chExt cx="4224839" cy="2617947"/>
          </a:xfrm>
        </p:grpSpPr>
        <p:pic>
          <p:nvPicPr>
            <p:cNvPr id="2062" name="Picture 14" descr="Cute happy smiling book Royalty Free Vector Image">
              <a:extLst>
                <a:ext uri="{FF2B5EF4-FFF2-40B4-BE49-F238E27FC236}">
                  <a16:creationId xmlns="" xmlns:a16="http://schemas.microsoft.com/office/drawing/2014/main" id="{6364D39F-5D7D-48D7-B085-7C6C6343E12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3323734" y="1133827"/>
              <a:ext cx="1510333" cy="1631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62B4FDD4-2861-4472-9607-00D2E10B1D1A}"/>
                </a:ext>
              </a:extLst>
            </p:cNvPr>
            <p:cNvSpPr txBox="1"/>
            <p:nvPr/>
          </p:nvSpPr>
          <p:spPr>
            <a:xfrm>
              <a:off x="1874322" y="2423751"/>
              <a:ext cx="4224839"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3600" b="1" dirty="0">
                  <a:solidFill>
                    <a:srgbClr val="002060"/>
                  </a:solidFill>
                  <a:latin typeface="Pattaya" panose="00000500000000000000" pitchFamily="2" charset="-34"/>
                  <a:cs typeface="Pattaya" panose="00000500000000000000" pitchFamily="2" charset="-34"/>
                </a:rPr>
                <a:t>Đọc đúng, trôi chảy; đọc diễn cảm bài đọc.</a:t>
              </a:r>
              <a:endParaRPr lang="en-US" sz="3600" b="1"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 xmlns:a16="http://schemas.microsoft.com/office/drawing/2014/main" id="{92B1A1A1-7C5A-49B9-81A6-CEBE72369757}"/>
              </a:ext>
            </a:extLst>
          </p:cNvPr>
          <p:cNvGrpSpPr/>
          <p:nvPr/>
        </p:nvGrpSpPr>
        <p:grpSpPr>
          <a:xfrm>
            <a:off x="6383983" y="1387193"/>
            <a:ext cx="4880158" cy="2364581"/>
            <a:chOff x="6383983" y="1387193"/>
            <a:chExt cx="4880158" cy="2364581"/>
          </a:xfrm>
        </p:grpSpPr>
        <p:pic>
          <p:nvPicPr>
            <p:cNvPr id="2068" name="Picture 20" descr="Premium Vector | Cute happy smiling book. cartoon character.">
              <a:extLst>
                <a:ext uri="{FF2B5EF4-FFF2-40B4-BE49-F238E27FC236}">
                  <a16:creationId xmlns="" xmlns:a16="http://schemas.microsoft.com/office/drawing/2014/main" id="{E260FF72-7C5D-4074-85C9-C35CA4562753}"/>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0400" b="78800" l="10064" r="47125">
                          <a14:foregroundMark x1="23802" y1="50400" x2="23802" y2="50400"/>
                          <a14:foregroundMark x1="23802" y1="54200" x2="38658" y2="57800"/>
                          <a14:foregroundMark x1="13259" y1="30800" x2="23003" y2="30600"/>
                          <a14:foregroundMark x1="23003" y1="30600" x2="31789" y2="30600"/>
                          <a14:foregroundMark x1="31789" y1="30600" x2="40096" y2="30400"/>
                          <a14:foregroundMark x1="40096" y1="30400" x2="40256" y2="30400"/>
                          <a14:foregroundMark x1="40895" y1="30400" x2="42492" y2="34800"/>
                          <a14:foregroundMark x1="41853" y1="30800" x2="43930" y2="36400"/>
                          <a14:foregroundMark x1="20927" y1="52200" x2="25399" y2="61000"/>
                          <a14:foregroundMark x1="25399" y1="61000" x2="27476" y2="60000"/>
                          <a14:foregroundMark x1="24601" y1="50600" x2="33067" y2="53200"/>
                          <a14:foregroundMark x1="33067" y1="53200" x2="34505" y2="53200"/>
                          <a14:foregroundMark x1="34505" y1="53200" x2="42652" y2="53600"/>
                          <a14:foregroundMark x1="42652" y1="53600" x2="35942" y2="57600"/>
                          <a14:foregroundMark x1="35144" y1="50000" x2="42332" y2="54600"/>
                          <a14:foregroundMark x1="42332" y1="54600" x2="44249" y2="54200"/>
                          <a14:foregroundMark x1="43770" y1="55000" x2="35304" y2="59200"/>
                          <a14:foregroundMark x1="35304" y1="59200" x2="34505" y2="59000"/>
                          <a14:foregroundMark x1="34505" y1="59000" x2="42652" y2="58800"/>
                          <a14:foregroundMark x1="42652" y1="58800" x2="43770" y2="57600"/>
                          <a14:foregroundMark x1="30032" y1="57800" x2="22204" y2="62200"/>
                          <a14:foregroundMark x1="22204" y1="62200" x2="21086" y2="54800"/>
                          <a14:foregroundMark x1="35942" y1="60600" x2="41853" y2="61200"/>
                          <a14:foregroundMark x1="31150" y1="56000" x2="32428" y2="58600"/>
                          <a14:foregroundMark x1="10064" y1="56000" x2="10064" y2="56000"/>
                          <a14:foregroundMark x1="10064" y1="56000" x2="10863" y2="56800"/>
                          <a14:foregroundMark x1="47125" y1="71000" x2="47125" y2="70400"/>
                          <a14:foregroundMark x1="42492" y1="52600" x2="39297" y2="50600"/>
                          <a14:foregroundMark x1="27316" y1="77800" x2="27955" y2="77800"/>
                          <a14:foregroundMark x1="34505" y1="78800" x2="34505" y2="78800"/>
                          <a14:foregroundMark x1="34505" y1="78800" x2="34505" y2="78800"/>
                          <a14:foregroundMark x1="34505" y1="78200" x2="33706" y2="78200"/>
                          <a14:foregroundMark x1="46166" y1="66200" x2="46166" y2="66200"/>
                        </a14:backgroundRemoval>
                      </a14:imgEffect>
                    </a14:imgLayer>
                  </a14:imgProps>
                </a:ext>
                <a:ext uri="{28A0092B-C50C-407E-A947-70E740481C1C}">
                  <a14:useLocalDpi xmlns:a14="http://schemas.microsoft.com/office/drawing/2010/main" val="0"/>
                </a:ext>
              </a:extLst>
            </a:blip>
            <a:srcRect l="5994" t="25026" r="50000" b="16539"/>
            <a:stretch/>
          </p:blipFill>
          <p:spPr bwMode="auto">
            <a:xfrm>
              <a:off x="8317104" y="1387193"/>
              <a:ext cx="1060173" cy="11244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 xmlns:a16="http://schemas.microsoft.com/office/drawing/2014/main" id="{DC03A7B5-C74A-467F-AFE6-F6541FC41C13}"/>
                </a:ext>
              </a:extLst>
            </p:cNvPr>
            <p:cNvSpPr/>
            <p:nvPr/>
          </p:nvSpPr>
          <p:spPr>
            <a:xfrm>
              <a:off x="6383983" y="2423751"/>
              <a:ext cx="4880158"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600" b="1" dirty="0">
                  <a:solidFill>
                    <a:srgbClr val="002060"/>
                  </a:solidFill>
                  <a:latin typeface="Pattaya" panose="00000500000000000000" pitchFamily="2" charset="-34"/>
                  <a:cs typeface="Pattaya" panose="00000500000000000000" pitchFamily="2" charset="-34"/>
                </a:rPr>
                <a:t>Trình bày được nội dung, ý nghĩa bài đọc.</a:t>
              </a:r>
              <a:endParaRPr lang="en-US" sz="3600" b="1"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1570957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pic>
        <p:nvPicPr>
          <p:cNvPr id="10243" name="Content Placeholder 4" descr="chu_van_a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381000"/>
            <a:ext cx="4495800" cy="5715000"/>
          </a:xfrm>
        </p:spPr>
      </p:pic>
      <p:sp>
        <p:nvSpPr>
          <p:cNvPr id="10244" name="AutoShape 2" descr="CHU VĂN AN – NGƯỜI THẦY CHUẨN MỰC MUÔN ĐỜI CỦA VIỆT NAM"/>
          <p:cNvSpPr>
            <a:spLocks noChangeAspect="1" noChangeArrowheads="1"/>
          </p:cNvSpPr>
          <p:nvPr/>
        </p:nvSpPr>
        <p:spPr bwMode="auto">
          <a:xfrm>
            <a:off x="1679576" y="-136525"/>
            <a:ext cx="2968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 name="Rounded Rectangle 5"/>
          <p:cNvSpPr/>
          <p:nvPr/>
        </p:nvSpPr>
        <p:spPr>
          <a:xfrm>
            <a:off x="6096000" y="381000"/>
            <a:ext cx="4572000" cy="6324600"/>
          </a:xfrm>
          <a:prstGeom prst="roundRect">
            <a:avLst/>
          </a:prstGeom>
          <a:solidFill>
            <a:schemeClr val="bg1"/>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solidFill>
                <a:srgbClr val="C00000"/>
              </a:solidFill>
              <a:latin typeface="Cambria" panose="02040503050406030204" pitchFamily="18" charset="0"/>
              <a:ea typeface="Cambria" panose="02040503050406030204" pitchFamily="18" charset="0"/>
              <a:cs typeface="Times New Roman" pitchFamily="18" charset="0"/>
            </a:endParaRPr>
          </a:p>
          <a:p>
            <a:pPr algn="just">
              <a:defRPr/>
            </a:pPr>
            <a:r>
              <a:rPr lang="en-US" sz="2800">
                <a:solidFill>
                  <a:srgbClr val="C00000"/>
                </a:solidFill>
                <a:latin typeface="Cambria" panose="02040503050406030204" pitchFamily="18" charset="0"/>
                <a:ea typeface="Cambria" panose="02040503050406030204" pitchFamily="18" charset="0"/>
                <a:cs typeface="Times New Roman" pitchFamily="18" charset="0"/>
              </a:rPr>
              <a:t>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An ( 1292-1370)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một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nhà</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giáo</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thầy</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thuốc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quan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viên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Đại</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cuối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thời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Trần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Sau</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khi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mất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được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vua</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Trần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truy</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phong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tước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Trinh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nên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đời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sau</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quen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gọi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An hay Chu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Văn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Trinh.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được</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Đại</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Sử</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Ký</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Toàn</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Thư</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đánh</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giá</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dirty="0" err="1">
                <a:solidFill>
                  <a:srgbClr val="C00000"/>
                </a:solidFill>
                <a:latin typeface="Cambria" panose="02040503050406030204" pitchFamily="18" charset="0"/>
                <a:ea typeface="Cambria" panose="02040503050406030204" pitchFamily="18" charset="0"/>
                <a:cs typeface="Times New Roman" pitchFamily="18" charset="0"/>
              </a:rPr>
              <a:t>là</a:t>
            </a:r>
            <a:r>
              <a:rPr lang="en-US" sz="2800"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ông</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tổ</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của</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các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nhà</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nho</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nước</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C00000"/>
                </a:solidFill>
                <a:latin typeface="Cambria" panose="02040503050406030204" pitchFamily="18" charset="0"/>
                <a:ea typeface="Cambria" panose="02040503050406030204" pitchFamily="18" charset="0"/>
                <a:cs typeface="Times New Roman" pitchFamily="18" charset="0"/>
              </a:rPr>
              <a:t>Việt</a:t>
            </a:r>
            <a:r>
              <a:rPr lang="en-US" sz="2800" b="1" i="1" dirty="0">
                <a:solidFill>
                  <a:srgbClr val="C00000"/>
                </a:solidFill>
                <a:latin typeface="Cambria" panose="02040503050406030204" pitchFamily="18" charset="0"/>
                <a:ea typeface="Cambria" panose="02040503050406030204" pitchFamily="18" charset="0"/>
                <a:cs typeface="Times New Roman" pitchFamily="18" charset="0"/>
              </a:rPr>
              <a:t>.</a:t>
            </a:r>
          </a:p>
          <a:p>
            <a:pPr algn="just">
              <a:defRPr/>
            </a:pPr>
            <a:endParaRPr lang="en-US" sz="2400" dirty="0">
              <a:solidFill>
                <a:srgbClr val="C00000"/>
              </a:solidFill>
              <a:latin typeface="Times New Roman" pitchFamily="18" charset="0"/>
              <a:cs typeface="Times New Roman" pitchFamily="18" charset="0"/>
            </a:endParaRPr>
          </a:p>
        </p:txBody>
      </p:sp>
      <p:sp>
        <p:nvSpPr>
          <p:cNvPr id="7" name="Rectangle 6"/>
          <p:cNvSpPr/>
          <p:nvPr/>
        </p:nvSpPr>
        <p:spPr>
          <a:xfrm>
            <a:off x="1981200" y="6096000"/>
            <a:ext cx="335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C00000"/>
                </a:solidFill>
                <a:latin typeface="Times New Roman" pitchFamily="18" charset="0"/>
                <a:cs typeface="Times New Roman" pitchFamily="18" charset="0"/>
              </a:rPr>
              <a:t>( 1292 – 1370)</a:t>
            </a:r>
          </a:p>
        </p:txBody>
      </p:sp>
    </p:spTree>
    <p:extLst>
      <p:ext uri="{BB962C8B-B14F-4D97-AF65-F5344CB8AC3E}">
        <p14:creationId xmlns:p14="http://schemas.microsoft.com/office/powerpoint/2010/main" val="3516577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1217290629_Chuvan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4314"/>
            <a:ext cx="4768850" cy="5818187"/>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3595689" y="6205538"/>
            <a:ext cx="576738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defTabSz="979488">
              <a:defRPr sz="2000">
                <a:solidFill>
                  <a:schemeClr val="tx1"/>
                </a:solidFill>
                <a:latin typeface="Arial" panose="020B0604020202020204" pitchFamily="34" charset="0"/>
                <a:cs typeface="Arial" panose="020B0604020202020204" pitchFamily="34" charset="0"/>
              </a:defRPr>
            </a:lvl1pPr>
            <a:lvl2pPr marL="742950" indent="-285750" defTabSz="979488">
              <a:defRPr sz="2000">
                <a:solidFill>
                  <a:schemeClr val="tx1"/>
                </a:solidFill>
                <a:latin typeface="Arial" panose="020B0604020202020204" pitchFamily="34" charset="0"/>
                <a:cs typeface="Arial" panose="020B0604020202020204" pitchFamily="34" charset="0"/>
              </a:defRPr>
            </a:lvl2pPr>
            <a:lvl3pPr marL="1143000" indent="-228600" defTabSz="979488">
              <a:defRPr sz="2000">
                <a:solidFill>
                  <a:schemeClr val="tx1"/>
                </a:solidFill>
                <a:latin typeface="Arial" panose="020B0604020202020204" pitchFamily="34" charset="0"/>
                <a:cs typeface="Arial" panose="020B0604020202020204" pitchFamily="34" charset="0"/>
              </a:defRPr>
            </a:lvl3pPr>
            <a:lvl4pPr marL="1600200" indent="-228600" defTabSz="979488">
              <a:defRPr sz="2000">
                <a:solidFill>
                  <a:schemeClr val="tx1"/>
                </a:solidFill>
                <a:latin typeface="Arial" panose="020B0604020202020204" pitchFamily="34" charset="0"/>
                <a:cs typeface="Arial" panose="020B0604020202020204" pitchFamily="34" charset="0"/>
              </a:defRPr>
            </a:lvl4pPr>
            <a:lvl5pPr marL="2057400" indent="-228600" defTabSz="979488">
              <a:defRPr sz="2000">
                <a:solidFill>
                  <a:schemeClr val="tx1"/>
                </a:solidFill>
                <a:latin typeface="Arial" panose="020B0604020202020204" pitchFamily="34" charset="0"/>
                <a:cs typeface="Arial" panose="020B0604020202020204" pitchFamily="34" charset="0"/>
              </a:defRPr>
            </a:lvl5pPr>
            <a:lvl6pPr marL="25146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794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b="1">
                <a:solidFill>
                  <a:schemeClr val="tx2"/>
                </a:solidFill>
                <a:latin typeface="Times New Roman" panose="02020603050405020304" pitchFamily="18" charset="0"/>
              </a:rPr>
              <a:t>Cụ giáo Chu (1292 – 1370)</a:t>
            </a:r>
          </a:p>
        </p:txBody>
      </p:sp>
    </p:spTree>
    <p:extLst>
      <p:ext uri="{BB962C8B-B14F-4D97-AF65-F5344CB8AC3E}">
        <p14:creationId xmlns:p14="http://schemas.microsoft.com/office/powerpoint/2010/main" val="2992580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Effect transition="in" filter="fade">
                                      <p:cBhvr>
                                        <p:cTn id="14" dur="2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كرتون بسيط خلفية الإعلان الغابات الكبيرة, بساطة, كرتون, خيال صورة الخلفية  للتحميل مجانا">
            <a:extLst>
              <a:ext uri="{FF2B5EF4-FFF2-40B4-BE49-F238E27FC236}">
                <a16:creationId xmlns="" xmlns:a16="http://schemas.microsoft.com/office/drawing/2014/main" id="{F57B7D84-D649-43DE-A2DA-09D878262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 xmlns:a16="http://schemas.microsoft.com/office/drawing/2014/main" id="{544D17F5-C583-413B-B74D-D474EB36D9D8}"/>
              </a:ext>
            </a:extLst>
          </p:cNvPr>
          <p:cNvGrpSpPr/>
          <p:nvPr/>
        </p:nvGrpSpPr>
        <p:grpSpPr>
          <a:xfrm>
            <a:off x="-4079673" y="-39756"/>
            <a:ext cx="3944177" cy="2013916"/>
            <a:chOff x="-4079673" y="-39756"/>
            <a:chExt cx="3944177" cy="2013916"/>
          </a:xfrm>
        </p:grpSpPr>
        <p:grpSp>
          <p:nvGrpSpPr>
            <p:cNvPr id="2" name="Group 1">
              <a:extLst>
                <a:ext uri="{FF2B5EF4-FFF2-40B4-BE49-F238E27FC236}">
                  <a16:creationId xmlns="" xmlns:a16="http://schemas.microsoft.com/office/drawing/2014/main" id="{C7E57527-A1F3-43A9-A5BA-9F4D15CD4114}"/>
                </a:ext>
              </a:extLst>
            </p:cNvPr>
            <p:cNvGrpSpPr/>
            <p:nvPr/>
          </p:nvGrpSpPr>
          <p:grpSpPr>
            <a:xfrm>
              <a:off x="-4079673" y="-39756"/>
              <a:ext cx="3944177" cy="2013916"/>
              <a:chOff x="4054998" y="-39756"/>
              <a:chExt cx="3944177" cy="2013916"/>
            </a:xfrm>
          </p:grpSpPr>
          <p:pic>
            <p:nvPicPr>
              <p:cNvPr id="4100" name="Picture 4" descr="Cut sun emoji clip art PNG - Similar PNG">
                <a:extLst>
                  <a:ext uri="{FF2B5EF4-FFF2-40B4-BE49-F238E27FC236}">
                    <a16:creationId xmlns="" xmlns:a16="http://schemas.microsoft.com/office/drawing/2014/main" id="{8F399CFE-8405-4E3F-98A1-A82E65DA5BC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667" b="95667" l="3000" r="96667">
                            <a14:foregroundMark x1="9000" y1="30333" x2="14833" y2="31500"/>
                            <a14:foregroundMark x1="33500" y1="5333" x2="38167" y2="10667"/>
                            <a14:foregroundMark x1="62500" y1="3667" x2="62500" y2="3667"/>
                            <a14:foregroundMark x1="92167" y1="35667" x2="88000" y2="37500"/>
                            <a14:foregroundMark x1="94000" y1="56167" x2="96667" y2="58167"/>
                            <a14:foregroundMark x1="63833" y1="93167" x2="64333" y2="89667"/>
                            <a14:foregroundMark x1="38333" y1="95667" x2="40500" y2="93667"/>
                            <a14:foregroundMark x1="3000" y1="50500" x2="9833" y2="49333"/>
                          </a14:backgroundRemoval>
                        </a14:imgEffect>
                      </a14:imgLayer>
                    </a14:imgProps>
                  </a:ext>
                  <a:ext uri="{28A0092B-C50C-407E-A947-70E740481C1C}">
                    <a14:useLocalDpi xmlns:a14="http://schemas.microsoft.com/office/drawing/2010/main" val="0"/>
                  </a:ext>
                </a:extLst>
              </a:blip>
              <a:srcRect/>
              <a:stretch>
                <a:fillRect/>
              </a:stretch>
            </p:blipFill>
            <p:spPr bwMode="auto">
              <a:xfrm>
                <a:off x="4564379" y="-39756"/>
                <a:ext cx="1462708" cy="14627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lue Cloud, PNG, 2001x1187px, Blue, Aqua, Arc, Artworks, Azure Download Free">
                <a:extLst>
                  <a:ext uri="{FF2B5EF4-FFF2-40B4-BE49-F238E27FC236}">
                    <a16:creationId xmlns="" xmlns:a16="http://schemas.microsoft.com/office/drawing/2014/main" id="{C6D1EA73-B046-4484-A06E-1E4B791707E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54998" y="765728"/>
                <a:ext cx="3944177" cy="120843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 xmlns:a16="http://schemas.microsoft.com/office/drawing/2014/main" id="{240F8465-9D39-42C4-A271-A99F10B73DE2}"/>
                </a:ext>
              </a:extLst>
            </p:cNvPr>
            <p:cNvSpPr/>
            <p:nvPr/>
          </p:nvSpPr>
          <p:spPr>
            <a:xfrm>
              <a:off x="-2993347" y="990670"/>
              <a:ext cx="2238113" cy="707886"/>
            </a:xfrm>
            <a:prstGeom prst="rect">
              <a:avLst/>
            </a:prstGeom>
          </p:spPr>
          <p:txBody>
            <a:bodyPr wrap="none">
              <a:spAutoFit/>
            </a:bodyPr>
            <a:lstStyle/>
            <a:p>
              <a:pPr algn="ctr"/>
              <a:r>
                <a:rPr lang="vi-VN" sz="4000" dirty="0">
                  <a:solidFill>
                    <a:srgbClr val="002060"/>
                  </a:solidFill>
                  <a:latin typeface="Pattaya" panose="00000500000000000000" pitchFamily="2" charset="-34"/>
                  <a:cs typeface="Pattaya" panose="00000500000000000000" pitchFamily="2" charset="-34"/>
                </a:rPr>
                <a:t>Chia đoạn</a:t>
              </a:r>
              <a:endParaRPr lang="en-US" sz="4000" dirty="0">
                <a:solidFill>
                  <a:srgbClr val="002060"/>
                </a:solidFill>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 xmlns:a16="http://schemas.microsoft.com/office/drawing/2014/main" id="{77F4219B-1697-4A7B-BA33-BEA1935EF77E}"/>
              </a:ext>
            </a:extLst>
          </p:cNvPr>
          <p:cNvGrpSpPr/>
          <p:nvPr/>
        </p:nvGrpSpPr>
        <p:grpSpPr>
          <a:xfrm>
            <a:off x="2319137" y="1974160"/>
            <a:ext cx="6347191" cy="1015242"/>
            <a:chOff x="2319137" y="1974160"/>
            <a:chExt cx="6347191" cy="1015242"/>
          </a:xfrm>
        </p:grpSpPr>
        <p:sp>
          <p:nvSpPr>
            <p:cNvPr id="5" name="Flowchart: Alternate Process 4">
              <a:extLst>
                <a:ext uri="{FF2B5EF4-FFF2-40B4-BE49-F238E27FC236}">
                  <a16:creationId xmlns="" xmlns:a16="http://schemas.microsoft.com/office/drawing/2014/main" id="{B815623D-BDEF-41E9-9181-76FED9CB92D2}"/>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6" name="Picture 10" descr="Premium Vector | Cartoon number collection with colorful style">
              <a:extLst>
                <a:ext uri="{FF2B5EF4-FFF2-40B4-BE49-F238E27FC236}">
                  <a16:creationId xmlns="" xmlns:a16="http://schemas.microsoft.com/office/drawing/2014/main" id="{3AFD65C9-7F89-413A-946A-9E011126D87A}"/>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2319137" y="1974160"/>
              <a:ext cx="546893" cy="10152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77EB887F-1CB8-4C7B-99A3-F8F2FC14518B}"/>
                </a:ext>
              </a:extLst>
            </p:cNvPr>
            <p:cNvSpPr/>
            <p:nvPr/>
          </p:nvSpPr>
          <p:spPr>
            <a:xfrm>
              <a:off x="3092184" y="2227259"/>
              <a:ext cx="5553956" cy="584775"/>
            </a:xfrm>
            <a:prstGeom prst="rect">
              <a:avLst/>
            </a:prstGeom>
          </p:spPr>
          <p:txBody>
            <a:bodyPr wrap="none">
              <a:spAutoFit/>
            </a:bodyPr>
            <a:lstStyle/>
            <a:p>
              <a:r>
                <a:rPr lang="en-US" sz="3200">
                  <a:solidFill>
                    <a:srgbClr val="002060"/>
                  </a:solidFill>
                  <a:latin typeface="Calibri" panose="020F0502020204030204" pitchFamily="34" charset="0"/>
                  <a:cs typeface="Calibri" panose="020F0502020204030204" pitchFamily="34" charset="0"/>
                </a:rPr>
                <a:t>T</a:t>
              </a:r>
              <a:r>
                <a:rPr lang="en-US" sz="3200" smtClean="0">
                  <a:solidFill>
                    <a:srgbClr val="002060"/>
                  </a:solidFill>
                  <a:latin typeface="Calibri" panose="020F0502020204030204" pitchFamily="34" charset="0"/>
                  <a:cs typeface="Calibri" panose="020F0502020204030204" pitchFamily="34" charset="0"/>
                </a:rPr>
                <a:t>ừ đầu đến “mang ơn rất nặng”</a:t>
              </a:r>
              <a:r>
                <a:rPr lang="vi-VN" sz="3200" smtClean="0">
                  <a:solidFill>
                    <a:srgbClr val="002060"/>
                  </a:solidFill>
                  <a:latin typeface="Calibri" panose="020F0502020204030204" pitchFamily="34" charset="0"/>
                  <a:cs typeface="Calibri" panose="020F0502020204030204" pitchFamily="34" charset="0"/>
                </a:rPr>
                <a:t>.</a:t>
              </a:r>
              <a:endParaRPr lang="en-US" sz="3200" dirty="0">
                <a:solidFill>
                  <a:srgbClr val="002060"/>
                </a:solidFill>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 xmlns:a16="http://schemas.microsoft.com/office/drawing/2014/main" id="{B7486C99-9157-44CC-8183-7D8C2B59037E}"/>
              </a:ext>
            </a:extLst>
          </p:cNvPr>
          <p:cNvGrpSpPr/>
          <p:nvPr/>
        </p:nvGrpSpPr>
        <p:grpSpPr>
          <a:xfrm>
            <a:off x="2319137" y="2986190"/>
            <a:ext cx="6347191" cy="907582"/>
            <a:chOff x="2319136" y="3041909"/>
            <a:chExt cx="6347191" cy="907582"/>
          </a:xfrm>
        </p:grpSpPr>
        <p:grpSp>
          <p:nvGrpSpPr>
            <p:cNvPr id="17" name="Group 16">
              <a:extLst>
                <a:ext uri="{FF2B5EF4-FFF2-40B4-BE49-F238E27FC236}">
                  <a16:creationId xmlns="" xmlns:a16="http://schemas.microsoft.com/office/drawing/2014/main" id="{7A395311-5EFA-4B13-BE61-D325C8844888}"/>
                </a:ext>
              </a:extLst>
            </p:cNvPr>
            <p:cNvGrpSpPr/>
            <p:nvPr/>
          </p:nvGrpSpPr>
          <p:grpSpPr>
            <a:xfrm>
              <a:off x="2319136" y="3069162"/>
              <a:ext cx="6347191" cy="764275"/>
              <a:chOff x="2319137" y="2101755"/>
              <a:chExt cx="6347191" cy="764275"/>
            </a:xfrm>
          </p:grpSpPr>
          <p:sp>
            <p:nvSpPr>
              <p:cNvPr id="18" name="Flowchart: Alternate Process 17">
                <a:extLst>
                  <a:ext uri="{FF2B5EF4-FFF2-40B4-BE49-F238E27FC236}">
                    <a16:creationId xmlns="" xmlns:a16="http://schemas.microsoft.com/office/drawing/2014/main" id="{D8DC35A2-7E40-4BB5-8447-2F5CF345AE07}"/>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45AEDBBF-C26D-42F9-8622-C161EEDA1023}"/>
                  </a:ext>
                </a:extLst>
              </p:cNvPr>
              <p:cNvSpPr/>
              <p:nvPr/>
            </p:nvSpPr>
            <p:spPr>
              <a:xfrm>
                <a:off x="3016559" y="2221915"/>
                <a:ext cx="5330690" cy="584775"/>
              </a:xfrm>
              <a:prstGeom prst="rect">
                <a:avLst/>
              </a:prstGeom>
            </p:spPr>
            <p:txBody>
              <a:bodyPr wrap="none">
                <a:spAutoFit/>
              </a:bodyPr>
              <a:lstStyle/>
              <a:p>
                <a:pPr algn="ctr"/>
                <a:r>
                  <a:rPr lang="en-US" sz="3200" smtClean="0">
                    <a:solidFill>
                      <a:srgbClr val="002060"/>
                    </a:solidFill>
                    <a:latin typeface="Calibri" panose="020F0502020204030204" pitchFamily="34" charset="0"/>
                    <a:cs typeface="Calibri" panose="020F0502020204030204" pitchFamily="34" charset="0"/>
                  </a:rPr>
                  <a:t>Các môn sinh</a:t>
                </a:r>
                <a:r>
                  <a:rPr lang="vi-VN" sz="3200" smtClean="0">
                    <a:solidFill>
                      <a:srgbClr val="002060"/>
                    </a:solidFill>
                    <a:latin typeface="Calibri" panose="020F0502020204030204" pitchFamily="34" charset="0"/>
                    <a:cs typeface="Calibri" panose="020F0502020204030204" pitchFamily="34" charset="0"/>
                  </a:rPr>
                  <a:t>... </a:t>
                </a:r>
                <a:r>
                  <a:rPr lang="en-US" sz="3200" smtClean="0">
                    <a:solidFill>
                      <a:srgbClr val="002060"/>
                    </a:solidFill>
                    <a:latin typeface="Calibri" panose="020F0502020204030204" pitchFamily="34" charset="0"/>
                    <a:cs typeface="Calibri" panose="020F0502020204030204" pitchFamily="34" charset="0"/>
                  </a:rPr>
                  <a:t>đến tạ ơn thầy</a:t>
                </a:r>
                <a:r>
                  <a:rPr lang="vi-VN" sz="3200" smtClean="0">
                    <a:solidFill>
                      <a:srgbClr val="002060"/>
                    </a:solidFill>
                    <a:latin typeface="Calibri" panose="020F0502020204030204" pitchFamily="34" charset="0"/>
                    <a:cs typeface="Calibri" panose="020F0502020204030204" pitchFamily="34" charset="0"/>
                  </a:rPr>
                  <a:t>.</a:t>
                </a:r>
                <a:endParaRPr lang="en-US" sz="3200" dirty="0">
                  <a:solidFill>
                    <a:srgbClr val="002060"/>
                  </a:solidFill>
                  <a:latin typeface="Calibri" panose="020F0502020204030204" pitchFamily="34" charset="0"/>
                  <a:cs typeface="Calibri" panose="020F0502020204030204" pitchFamily="34" charset="0"/>
                </a:endParaRPr>
              </a:p>
            </p:txBody>
          </p:sp>
        </p:grpSp>
        <p:pic>
          <p:nvPicPr>
            <p:cNvPr id="4108" name="Picture 12" descr="Premium Vector | Cartoon number collection with colorful style">
              <a:extLst>
                <a:ext uri="{FF2B5EF4-FFF2-40B4-BE49-F238E27FC236}">
                  <a16:creationId xmlns="" xmlns:a16="http://schemas.microsoft.com/office/drawing/2014/main" id="{C5EC8B7E-87D6-4A39-A3A7-7959C9F3E731}"/>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2319136" y="3041909"/>
              <a:ext cx="588701" cy="9075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 xmlns:a16="http://schemas.microsoft.com/office/drawing/2014/main" id="{8A543DB3-9244-4279-8039-08FACDECFBC1}"/>
              </a:ext>
            </a:extLst>
          </p:cNvPr>
          <p:cNvGrpSpPr/>
          <p:nvPr/>
        </p:nvGrpSpPr>
        <p:grpSpPr>
          <a:xfrm>
            <a:off x="2319137" y="3889270"/>
            <a:ext cx="6347191" cy="906595"/>
            <a:chOff x="2319136" y="3894257"/>
            <a:chExt cx="6347191" cy="906595"/>
          </a:xfrm>
        </p:grpSpPr>
        <p:grpSp>
          <p:nvGrpSpPr>
            <p:cNvPr id="29" name="Group 28">
              <a:extLst>
                <a:ext uri="{FF2B5EF4-FFF2-40B4-BE49-F238E27FC236}">
                  <a16:creationId xmlns="" xmlns:a16="http://schemas.microsoft.com/office/drawing/2014/main" id="{5D937890-44AE-436E-B6AB-7D8E7477E10B}"/>
                </a:ext>
              </a:extLst>
            </p:cNvPr>
            <p:cNvGrpSpPr/>
            <p:nvPr/>
          </p:nvGrpSpPr>
          <p:grpSpPr>
            <a:xfrm>
              <a:off x="2319136" y="3951197"/>
              <a:ext cx="6347191" cy="764275"/>
              <a:chOff x="2319137" y="2101755"/>
              <a:chExt cx="6347191" cy="764275"/>
            </a:xfrm>
          </p:grpSpPr>
          <p:sp>
            <p:nvSpPr>
              <p:cNvPr id="31" name="Flowchart: Alternate Process 30">
                <a:extLst>
                  <a:ext uri="{FF2B5EF4-FFF2-40B4-BE49-F238E27FC236}">
                    <a16:creationId xmlns="" xmlns:a16="http://schemas.microsoft.com/office/drawing/2014/main" id="{80023A34-5275-476D-A08E-E60ECCE22FA7}"/>
                  </a:ext>
                </a:extLst>
              </p:cNvPr>
              <p:cNvSpPr/>
              <p:nvPr/>
            </p:nvSpPr>
            <p:spPr>
              <a:xfrm>
                <a:off x="2319137" y="2101755"/>
                <a:ext cx="6347191" cy="76427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B1E6860C-BE38-4220-BB90-E3AB22E6CF6A}"/>
                  </a:ext>
                </a:extLst>
              </p:cNvPr>
              <p:cNvSpPr/>
              <p:nvPr/>
            </p:nvSpPr>
            <p:spPr>
              <a:xfrm>
                <a:off x="3077400" y="2191504"/>
                <a:ext cx="2245936" cy="584775"/>
              </a:xfrm>
              <a:prstGeom prst="rect">
                <a:avLst/>
              </a:prstGeom>
            </p:spPr>
            <p:txBody>
              <a:bodyPr wrap="none">
                <a:spAutoFit/>
              </a:bodyPr>
              <a:lstStyle/>
              <a:p>
                <a:pPr algn="ctr"/>
                <a:r>
                  <a:rPr lang="en-US" sz="3200" smtClean="0">
                    <a:solidFill>
                      <a:srgbClr val="002060"/>
                    </a:solidFill>
                    <a:latin typeface="Calibri" panose="020F0502020204030204" pitchFamily="34" charset="0"/>
                    <a:cs typeface="Calibri" panose="020F0502020204030204" pitchFamily="34" charset="0"/>
                  </a:rPr>
                  <a:t>Đoạn còn lại</a:t>
                </a:r>
                <a:endParaRPr lang="en-US" sz="3200" dirty="0">
                  <a:solidFill>
                    <a:srgbClr val="002060"/>
                  </a:solidFill>
                  <a:latin typeface="Calibri" panose="020F0502020204030204" pitchFamily="34" charset="0"/>
                  <a:cs typeface="Calibri" panose="020F0502020204030204" pitchFamily="34" charset="0"/>
                </a:endParaRPr>
              </a:p>
            </p:txBody>
          </p:sp>
        </p:grpSp>
        <p:pic>
          <p:nvPicPr>
            <p:cNvPr id="30" name="Picture 14" descr="Premium Vector | Cartoon number collection with colorful style">
              <a:extLst>
                <a:ext uri="{FF2B5EF4-FFF2-40B4-BE49-F238E27FC236}">
                  <a16:creationId xmlns="" xmlns:a16="http://schemas.microsoft.com/office/drawing/2014/main" id="{76F9680C-A18A-40B0-B8EC-30BF184236B3}"/>
                </a:ext>
              </a:extLst>
            </p:cNvPr>
            <p:cNvPicPr>
              <a:picLocks noChangeAspect="1" noChangeArrowheads="1"/>
            </p:cNvPicPr>
            <p:nvPr/>
          </p:nvPicPr>
          <p:blipFill rotWithShape="1">
            <a:blip r:embed="rId10">
              <a:extLst>
                <a:ext uri="{BEBA8EAE-BF5A-486C-A8C5-ECC9F3942E4B}">
                  <a14:imgProps xmlns:a14="http://schemas.microsoft.com/office/drawing/2010/main">
                    <a14:imgLayer r:embed="rId8">
                      <a14:imgEffect>
                        <a14:backgroundRemoval t="17390" b="45623" l="41535" r="57475"/>
                      </a14:imgEffect>
                    </a14:imgLayer>
                  </a14:imgProps>
                </a:ext>
                <a:ext uri="{28A0092B-C50C-407E-A947-70E740481C1C}">
                  <a14:useLocalDpi xmlns:a14="http://schemas.microsoft.com/office/drawing/2010/main" val="0"/>
                </a:ext>
              </a:extLst>
            </a:blip>
            <a:srcRect l="39543" t="13861" r="40533" b="50848"/>
            <a:stretch/>
          </p:blipFill>
          <p:spPr bwMode="auto">
            <a:xfrm>
              <a:off x="2407234" y="3894257"/>
              <a:ext cx="511831" cy="9065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59737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54167E-6 -2.22222E-6 L 0.60599 0.00347 " pathEditMode="relative" rAng="0" ptsTypes="AA">
                                      <p:cBhvr>
                                        <p:cTn id="6" dur="2000" fill="hold"/>
                                        <p:tgtEl>
                                          <p:spTgt spid="4"/>
                                        </p:tgtEl>
                                        <p:attrNameLst>
                                          <p:attrName>ppt_x</p:attrName>
                                          <p:attrName>ppt_y</p:attrName>
                                        </p:attrNameLst>
                                      </p:cBhvr>
                                      <p:rCtr x="30299" y="16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 xmlns:a16="http://schemas.microsoft.com/office/drawing/2014/main" id="{563288EE-B693-4D6E-A9CC-513CEF9A1EC7}"/>
              </a:ext>
            </a:extLst>
          </p:cNvPr>
          <p:cNvSpPr/>
          <p:nvPr/>
        </p:nvSpPr>
        <p:spPr>
          <a:xfrm>
            <a:off x="335280" y="243840"/>
            <a:ext cx="11521439" cy="637032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 xmlns:a16="http://schemas.microsoft.com/office/drawing/2014/main" id="{EC5FCDFF-B199-44B7-BE0B-F5A0767CBD4B}"/>
              </a:ext>
            </a:extLst>
          </p:cNvPr>
          <p:cNvSpPr/>
          <p:nvPr/>
        </p:nvSpPr>
        <p:spPr>
          <a:xfrm>
            <a:off x="1300487" y="487025"/>
            <a:ext cx="9591023" cy="6370975"/>
          </a:xfrm>
          <a:prstGeom prst="rect">
            <a:avLst/>
          </a:prstGeom>
        </p:spPr>
        <p:txBody>
          <a:bodyPr wrap="square">
            <a:spAutoFit/>
          </a:bodyPr>
          <a:lstStyle/>
          <a:p>
            <a:pPr algn="ctr"/>
            <a:r>
              <a:rPr lang="en-US" sz="2800" b="1" smtClean="0">
                <a:solidFill>
                  <a:srgbClr val="000000"/>
                </a:solidFill>
                <a:latin typeface="Times New Roman" panose="02020603050405020304" pitchFamily="18" charset="0"/>
                <a:cs typeface="Times New Roman" panose="02020603050405020304" pitchFamily="18" charset="0"/>
              </a:rPr>
              <a:t>Nghĩa thầy trò</a:t>
            </a:r>
            <a:endParaRPr lang="vi-VN" sz="2800" dirty="0">
              <a:solidFill>
                <a:srgbClr val="003399"/>
              </a:solidFill>
              <a:latin typeface="Times New Roman" panose="02020603050405020304" pitchFamily="18" charset="0"/>
              <a:cs typeface="Times New Roman" panose="02020603050405020304" pitchFamily="18" charset="0"/>
            </a:endParaRPr>
          </a:p>
          <a:p>
            <a:r>
              <a:rPr lang="vi-VN" sz="2400">
                <a:solidFill>
                  <a:srgbClr val="000000"/>
                </a:solidFill>
                <a:latin typeface="Times New Roman" panose="02020603050405020304" pitchFamily="18" charset="0"/>
                <a:cs typeface="Times New Roman" panose="02020603050405020304" pitchFamily="18" charset="0"/>
              </a:rPr>
              <a:t> </a:t>
            </a:r>
            <a:r>
              <a:rPr lang="en-US" sz="2400" smtClean="0">
                <a:solidFill>
                  <a:srgbClr val="000000"/>
                </a:solidFill>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Từ </a:t>
            </a:r>
            <a:r>
              <a:rPr lang="vi-VN" sz="2400">
                <a:latin typeface="Times New Roman" panose="02020603050405020304" pitchFamily="18" charset="0"/>
                <a:cs typeface="Times New Roman" panose="02020603050405020304" pitchFamily="18" charset="0"/>
              </a:rPr>
              <a:t>sáng sớm, các môn sinh đã tề tựu trước sân nhà cụ giáo Chu để mừng thọ thầy. Cụ giáo đội khăn ngay ngắn, mặc áo dài thâm ngồi trên sập. Mấy học trò cũ từ xa về dâng biếu thầy những cuốn sách </a:t>
            </a:r>
            <a:r>
              <a:rPr lang="vi-VN" sz="2400" smtClean="0">
                <a:latin typeface="Times New Roman" panose="02020603050405020304" pitchFamily="18" charset="0"/>
                <a:cs typeface="Times New Roman" panose="02020603050405020304" pitchFamily="18" charset="0"/>
              </a:rPr>
              <a:t>qu</a:t>
            </a:r>
            <a:r>
              <a:rPr lang="en-US" sz="2400">
                <a:latin typeface="Times New Roman" panose="02020603050405020304" pitchFamily="18" charset="0"/>
                <a:cs typeface="Times New Roman" panose="02020603050405020304" pitchFamily="18" charset="0"/>
              </a:rPr>
              <a:t>ý</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Cụ giáo hỏi thăm công việc của từng người, bảo ban các học trò nhỏ, rồi nói:</a:t>
            </a:r>
          </a:p>
          <a:p>
            <a:r>
              <a:rPr lang="vi-VN"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 - Thầy cảm ơn các anh. Bây giờ, nhân có đông đủ môn sinh, thầy muốn mời tất cả các anh theo thầy tới thăm một người mà thầy mang ơn rất nặng.</a:t>
            </a:r>
          </a:p>
          <a:p>
            <a:r>
              <a:rPr lang="vi-VN"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Các </a:t>
            </a:r>
            <a:r>
              <a:rPr lang="vi-VN" sz="2400">
                <a:latin typeface="Times New Roman" panose="02020603050405020304" pitchFamily="18" charset="0"/>
                <a:cs typeface="Times New Roman" panose="02020603050405020304" pitchFamily="18" charset="0"/>
              </a:rPr>
              <a:t>môn sinh đồng thanh dạ ran. Thế là cụ giáo Chu đi trước, học trò theo sau. Các anh có tuổi đi sau thầy, người ít tuổi hơn nhường bước, cuối cùng là mấy chú tóc để trái đào. Cụ giáo Chu dẫn học trò đi về cuối làng, sang tận thôn Đoài, đến một ngôi nhà tranh đơn sơ mà sáng sủa, ấm cúng. Ở hiên trước, một cụ già trên tám mươi tuổi râu tóc bạc phơ đang ngồi sưởi nắng. Cụ giáo Chu bước vào sân, chắp tay cung kính vái và nói ta:</a:t>
            </a:r>
          </a:p>
          <a:p>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Lạy thầy! Hôm nay con đem tất cả môn sinh đến tạ ơn thầy.</a:t>
            </a:r>
          </a:p>
          <a:p>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endParaRPr lang="vi-VN" sz="2400" dirty="0">
              <a:solidFill>
                <a:srgbClr val="003399"/>
              </a:solidFill>
              <a:latin typeface="Times New Roman" panose="02020603050405020304" pitchFamily="18" charset="0"/>
              <a:cs typeface="Times New Roman" panose="02020603050405020304" pitchFamily="18" charset="0"/>
            </a:endParaRPr>
          </a:p>
        </p:txBody>
      </p:sp>
      <p:pic>
        <p:nvPicPr>
          <p:cNvPr id="6" name="Picture 10" descr="Premium Vector | Cartoon number collection with colorful style">
            <a:extLst>
              <a:ext uri="{FF2B5EF4-FFF2-40B4-BE49-F238E27FC236}">
                <a16:creationId xmlns="" xmlns:a16="http://schemas.microsoft.com/office/drawing/2014/main" id="{089A7D43-C8EF-46A9-A013-93EEECDBD1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1300487" y="717406"/>
            <a:ext cx="370701" cy="6881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Premium Vector | Cartoon number collection with colorful style">
            <a:extLst>
              <a:ext uri="{FF2B5EF4-FFF2-40B4-BE49-F238E27FC236}">
                <a16:creationId xmlns="" xmlns:a16="http://schemas.microsoft.com/office/drawing/2014/main" id="{E70251A8-C4EA-43D1-A91D-8842F495799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1434450" y="3085820"/>
            <a:ext cx="365316" cy="5866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E0650C9E-CD4B-465E-8B2C-9B22229F118A}"/>
              </a:ext>
            </a:extLst>
          </p:cNvPr>
          <p:cNvSpPr/>
          <p:nvPr/>
        </p:nvSpPr>
        <p:spPr>
          <a:xfrm>
            <a:off x="6760400" y="6060459"/>
            <a:ext cx="1701107" cy="523220"/>
          </a:xfrm>
          <a:prstGeom prst="rect">
            <a:avLst/>
          </a:prstGeom>
        </p:spPr>
        <p:txBody>
          <a:bodyPr wrap="none">
            <a:spAutoFit/>
          </a:bodyPr>
          <a:lstStyle/>
          <a:p>
            <a:pPr algn="ctr"/>
            <a:r>
              <a:rPr lang="vi-VN" sz="2800" b="1">
                <a:solidFill>
                  <a:srgbClr val="000000"/>
                </a:solidFill>
                <a:latin typeface="Pattaya" panose="00000500000000000000" pitchFamily="2" charset="-34"/>
                <a:cs typeface="Pattaya" panose="00000500000000000000" pitchFamily="2" charset="-34"/>
              </a:rPr>
              <a:t>Từ khó đọc</a:t>
            </a:r>
            <a:endParaRPr lang="vi-VN" sz="2800" dirty="0">
              <a:solidFill>
                <a:srgbClr val="003399"/>
              </a:solidFill>
              <a:latin typeface="Pattaya" panose="00000500000000000000" pitchFamily="2" charset="-34"/>
              <a:cs typeface="Pattaya" panose="00000500000000000000" pitchFamily="2" charset="-34"/>
            </a:endParaRPr>
          </a:p>
        </p:txBody>
      </p:sp>
      <p:sp>
        <p:nvSpPr>
          <p:cNvPr id="9" name="Rectangle 8">
            <a:extLst>
              <a:ext uri="{FF2B5EF4-FFF2-40B4-BE49-F238E27FC236}">
                <a16:creationId xmlns="" xmlns:a16="http://schemas.microsoft.com/office/drawing/2014/main" id="{67EAEEF8-C1C3-4D33-A6B7-7C1E5E91B340}"/>
              </a:ext>
            </a:extLst>
          </p:cNvPr>
          <p:cNvSpPr/>
          <p:nvPr/>
        </p:nvSpPr>
        <p:spPr>
          <a:xfrm>
            <a:off x="5891720" y="6122624"/>
            <a:ext cx="868680" cy="342752"/>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D0EF97E2-1251-4DA1-9E80-1B70ACDDAF16}"/>
              </a:ext>
            </a:extLst>
          </p:cNvPr>
          <p:cNvSpPr/>
          <p:nvPr/>
        </p:nvSpPr>
        <p:spPr>
          <a:xfrm>
            <a:off x="5484795" y="897632"/>
            <a:ext cx="796553" cy="410839"/>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4134FE32-490F-4BB7-B176-B54F0D159A9F}"/>
              </a:ext>
            </a:extLst>
          </p:cNvPr>
          <p:cNvSpPr/>
          <p:nvPr/>
        </p:nvSpPr>
        <p:spPr>
          <a:xfrm>
            <a:off x="4957750" y="3166511"/>
            <a:ext cx="763521" cy="425310"/>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04CB5B3E-D870-4E99-8B66-CF16E027C058}"/>
              </a:ext>
            </a:extLst>
          </p:cNvPr>
          <p:cNvSpPr/>
          <p:nvPr/>
        </p:nvSpPr>
        <p:spPr>
          <a:xfrm>
            <a:off x="5491206" y="4970773"/>
            <a:ext cx="1089703" cy="348494"/>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56627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meadow landscape. Summer green fields view, spring lawn hill a By  WinWin_artlab | TheHungryJPEG.com">
            <a:extLst>
              <a:ext uri="{FF2B5EF4-FFF2-40B4-BE49-F238E27FC236}">
                <a16:creationId xmlns="" xmlns:a16="http://schemas.microsoft.com/office/drawing/2014/main" id="{37E8557B-6943-4445-9C41-F985809E6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0" b="84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 xmlns:a16="http://schemas.microsoft.com/office/drawing/2014/main" id="{563288EE-B693-4D6E-A9CC-513CEF9A1EC7}"/>
              </a:ext>
            </a:extLst>
          </p:cNvPr>
          <p:cNvSpPr/>
          <p:nvPr/>
        </p:nvSpPr>
        <p:spPr>
          <a:xfrm>
            <a:off x="803023" y="367085"/>
            <a:ext cx="11078818" cy="612383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 xmlns:a16="http://schemas.microsoft.com/office/drawing/2014/main" id="{EC5FCDFF-B199-44B7-BE0B-F5A0767CBD4B}"/>
              </a:ext>
            </a:extLst>
          </p:cNvPr>
          <p:cNvSpPr/>
          <p:nvPr/>
        </p:nvSpPr>
        <p:spPr>
          <a:xfrm>
            <a:off x="1537014" y="1236125"/>
            <a:ext cx="9610836" cy="3108543"/>
          </a:xfrm>
          <a:prstGeom prst="rect">
            <a:avLst/>
          </a:prstGeom>
        </p:spPr>
        <p:txBody>
          <a:bodyPr wrap="square">
            <a:spAutoFit/>
          </a:bodyPr>
          <a:lstStyle/>
          <a:p>
            <a:r>
              <a:rPr lang="en-US" sz="2800" smtClean="0">
                <a:latin typeface="+mj-lt"/>
              </a:rPr>
              <a:t>     </a:t>
            </a:r>
            <a:r>
              <a:rPr lang="vi-VN" sz="2800" smtClean="0">
                <a:latin typeface="+mj-lt"/>
              </a:rPr>
              <a:t>Cụ </a:t>
            </a:r>
            <a:r>
              <a:rPr lang="vi-VN" sz="2800">
                <a:latin typeface="+mj-lt"/>
              </a:rPr>
              <a:t>già tóc bạc ngước lên, nghiêng đầu nghe. Cụ đã nặng tai. Thầy giáo Chu lại nói to câu nói vừa rồi một lần nữa. Thì ra đây là cụ đồ xưa kia đã dạy vỡ lòng cho thầy.</a:t>
            </a:r>
          </a:p>
          <a:p>
            <a:r>
              <a:rPr lang="vi-VN" sz="2800">
                <a:latin typeface="+mj-lt"/>
              </a:rPr>
              <a:t>      Tiếp sau cụ giáo Chu, các môn sinh của cụ lần lượt theo lứa tuổi vái tạ cụ đồ già. Ngày mừng thọ thầy Chu năm ấy, họ được thêm một bài học thấm thía về nghĩa thầy trò</a:t>
            </a:r>
            <a:r>
              <a:rPr lang="vi-VN" sz="2800" smtClean="0">
                <a:latin typeface="+mj-lt"/>
              </a:rPr>
              <a:t>.</a:t>
            </a:r>
            <a:endParaRPr lang="en-US" sz="2800" smtClean="0">
              <a:latin typeface="+mj-lt"/>
            </a:endParaRPr>
          </a:p>
          <a:p>
            <a:pPr algn="r"/>
            <a:r>
              <a:rPr lang="en-US" sz="2800" i="1" smtClean="0">
                <a:latin typeface="Times New Roman" panose="02020603050405020304" pitchFamily="18" charset="0"/>
                <a:cs typeface="Times New Roman" panose="02020603050405020304" pitchFamily="18" charset="0"/>
              </a:rPr>
              <a:t>Theo Hà Ân</a:t>
            </a:r>
            <a:endParaRPr lang="vi-VN" sz="2800" i="1">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5E665B40-782B-43C8-8446-551E0EF07D01}"/>
              </a:ext>
            </a:extLst>
          </p:cNvPr>
          <p:cNvSpPr/>
          <p:nvPr/>
        </p:nvSpPr>
        <p:spPr>
          <a:xfrm>
            <a:off x="5491879" y="5647330"/>
            <a:ext cx="1701107" cy="523220"/>
          </a:xfrm>
          <a:prstGeom prst="rect">
            <a:avLst/>
          </a:prstGeom>
        </p:spPr>
        <p:txBody>
          <a:bodyPr wrap="none">
            <a:spAutoFit/>
          </a:bodyPr>
          <a:lstStyle/>
          <a:p>
            <a:pPr algn="ctr"/>
            <a:r>
              <a:rPr lang="vi-VN" sz="2800" b="1" dirty="0">
                <a:solidFill>
                  <a:srgbClr val="000000"/>
                </a:solidFill>
                <a:latin typeface="Pattaya" panose="00000500000000000000" pitchFamily="2" charset="-34"/>
                <a:cs typeface="Pattaya" panose="00000500000000000000" pitchFamily="2" charset="-34"/>
              </a:rPr>
              <a:t>Từ khó đọc</a:t>
            </a:r>
            <a:endParaRPr lang="vi-VN" sz="2800" dirty="0">
              <a:solidFill>
                <a:srgbClr val="003399"/>
              </a:solidFill>
              <a:latin typeface="Pattaya" panose="00000500000000000000" pitchFamily="2" charset="-34"/>
              <a:cs typeface="Pattaya" panose="00000500000000000000" pitchFamily="2" charset="-34"/>
            </a:endParaRPr>
          </a:p>
        </p:txBody>
      </p:sp>
      <p:sp>
        <p:nvSpPr>
          <p:cNvPr id="8" name="Rectangle 7">
            <a:extLst>
              <a:ext uri="{FF2B5EF4-FFF2-40B4-BE49-F238E27FC236}">
                <a16:creationId xmlns="" xmlns:a16="http://schemas.microsoft.com/office/drawing/2014/main" id="{3E221774-8D3F-4944-9FE1-A2B6E1CAD90E}"/>
              </a:ext>
            </a:extLst>
          </p:cNvPr>
          <p:cNvSpPr/>
          <p:nvPr/>
        </p:nvSpPr>
        <p:spPr>
          <a:xfrm>
            <a:off x="4623199" y="5647330"/>
            <a:ext cx="868680" cy="362948"/>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AAE5E4B9-FCBE-4565-9C57-CF325CB66A9F}"/>
              </a:ext>
            </a:extLst>
          </p:cNvPr>
          <p:cNvSpPr/>
          <p:nvPr/>
        </p:nvSpPr>
        <p:spPr>
          <a:xfrm>
            <a:off x="4980100" y="2144071"/>
            <a:ext cx="1185174" cy="387365"/>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1A03AE5-04A3-4DF1-97DE-987EAE174539}"/>
              </a:ext>
            </a:extLst>
          </p:cNvPr>
          <p:cNvSpPr/>
          <p:nvPr/>
        </p:nvSpPr>
        <p:spPr>
          <a:xfrm>
            <a:off x="4103295" y="1288920"/>
            <a:ext cx="995177" cy="373476"/>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4" descr="Premium Vector | Cartoon number collection with colorful style">
            <a:extLst>
              <a:ext uri="{FF2B5EF4-FFF2-40B4-BE49-F238E27FC236}">
                <a16:creationId xmlns="" xmlns:a16="http://schemas.microsoft.com/office/drawing/2014/main" id="{DF2B20E6-BE59-4D11-A95D-94B4775BDDA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7390" b="45623" l="41535" r="57475"/>
                    </a14:imgEffect>
                  </a14:imgLayer>
                </a14:imgProps>
              </a:ext>
              <a:ext uri="{28A0092B-C50C-407E-A947-70E740481C1C}">
                <a14:useLocalDpi xmlns:a14="http://schemas.microsoft.com/office/drawing/2010/main" val="0"/>
              </a:ext>
            </a:extLst>
          </a:blip>
          <a:srcRect l="39543" t="13861" r="40533" b="50848"/>
          <a:stretch/>
        </p:blipFill>
        <p:spPr bwMode="auto">
          <a:xfrm>
            <a:off x="1537014" y="1110273"/>
            <a:ext cx="381279" cy="6753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 xmlns:a16="http://schemas.microsoft.com/office/drawing/2014/main" id="{AAE5E4B9-FCBE-4565-9C57-CF325CB66A9F}"/>
              </a:ext>
            </a:extLst>
          </p:cNvPr>
          <p:cNvSpPr/>
          <p:nvPr/>
        </p:nvSpPr>
        <p:spPr>
          <a:xfrm>
            <a:off x="4103294" y="3414331"/>
            <a:ext cx="1493941" cy="387365"/>
          </a:xfrm>
          <a:prstGeom prst="rect">
            <a:avLst/>
          </a:prstGeom>
          <a:solidFill>
            <a:srgbClr val="66FF3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5550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642044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1195</Words>
  <Application>Microsoft Office PowerPoint</Application>
  <PresentationFormat>Custom</PresentationFormat>
  <Paragraphs>134</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微软雅黑</vt:lpstr>
      <vt:lpstr>Tahoma</vt:lpstr>
      <vt:lpstr>Calibri</vt:lpstr>
      <vt:lpstr>Pattaya</vt:lpstr>
      <vt:lpstr>Times New Roman</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M0</cp:lastModifiedBy>
  <cp:revision>146</cp:revision>
  <dcterms:created xsi:type="dcterms:W3CDTF">2021-03-19T08:33:11Z</dcterms:created>
  <dcterms:modified xsi:type="dcterms:W3CDTF">2024-03-07T07:24:18Z</dcterms:modified>
</cp:coreProperties>
</file>