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方正胖娃简体" panose="02010600030101010101" charset="-122"/>
      <p:regular r:id="rId16"/>
    </p:embeddedFont>
    <p:embeddedFont>
      <p:font typeface="#9Slide03 Arima Madurai ExtraBo" panose="020B0604020202020204" charset="0"/>
      <p:bold r:id="rId17"/>
    </p:embeddedFont>
    <p:embeddedFont>
      <p:font typeface="字体管家棉花糖" panose="020B0604020202020204" charset="-122"/>
      <p:regular r:id="rId18"/>
    </p:embeddedFont>
    <p:embeddedFont>
      <p:font typeface="Calibri Light" panose="020F0302020204030204" pitchFamily="34" charset="0"/>
      <p:regular r:id="rId19"/>
      <p:italic r:id="rId20"/>
    </p:embeddedFont>
    <p:embeddedFont>
      <p:font typeface="Lato" panose="020B0604020202020204" charset="0"/>
      <p:regular r:id="rId21"/>
      <p:bold r:id="rId22"/>
      <p:italic r:id="rId23"/>
      <p:boldItalic r:id="rId24"/>
    </p:embeddedFont>
    <p:embeddedFont>
      <p:font typeface="锐字工房洪荒之光中黑简1.0" panose="020B0604020202020204" charset="-122"/>
      <p:regular r:id="rId25"/>
    </p:embeddedFont>
    <p:embeddedFont>
      <p:font typeface="微软雅黑" panose="020B0503020204020204" pitchFamily="34" charset="-122"/>
      <p:regular r:id="rId26"/>
      <p:bold r:id="rId27"/>
    </p:embeddedFont>
    <p:embeddedFont>
      <p:font typeface="#9Slide03 BoosterNextFYBlack" panose="020B0604020202020204" charset="0"/>
      <p:regular r:id="rId28"/>
    </p:embeddedFont>
    <p:embeddedFont>
      <p:font typeface="#9Slide03 Arima Madurai Black" panose="020B0604020202020204" charset="0"/>
      <p:bold r:id="rId29"/>
    </p:embeddedFont>
    <p:embeddedFont>
      <p:font typeface="#9Slide05 SVNCattleya Script" panose="02000000000000000000" charset="0"/>
      <p:regular r:id="rId30"/>
    </p:embeddedFont>
    <p:embeddedFont>
      <p:font typeface="#9Slide05 VL Fadilla" panose="020B0604020202020204" charset="0"/>
      <p:regular r:id="rId31"/>
    </p:embeddedFont>
    <p:embeddedFont>
      <p:font typeface="Tahoma" panose="020B0604030504040204" pitchFamily="34" charset="0"/>
      <p:regular r:id="rId32"/>
      <p:bold r:id="rId33"/>
    </p:embeddedFont>
    <p:embeddedFont>
      <p:font typeface="#9Slide03 Roboto Slab Bold" panose="020B0604020202020204" charset="0"/>
      <p:bold r:id="rId34"/>
    </p:embeddedFont>
    <p:embeddedFont>
      <p:font typeface="字体管家天蝎座" panose="020B0604020202020204" charset="-122"/>
      <p:regular r:id="rId35"/>
    </p:embeddedFont>
    <p:embeddedFont>
      <p:font typeface="宋体" panose="02010600030101010101" pitchFamily="2" charset="-122"/>
      <p:regular r:id="rId36"/>
    </p:embeddedFont>
    <p:embeddedFont>
      <p:font typeface="Calibri" panose="020F0502020204030204" pitchFamily="34" charset="0"/>
      <p:regular r:id="rId37"/>
      <p:bold r:id="rId38"/>
      <p:italic r:id="rId39"/>
      <p:boldItalic r:id="rId40"/>
    </p:embeddedFont>
    <p:embeddedFont>
      <p:font typeface="#9Slide05 SVNBlenda Script" panose="020B0604020202020204" charset="0"/>
      <p:regular r:id="rId41"/>
    </p:embeddedFont>
    <p:embeddedFont>
      <p:font typeface="#9Slide05 Lobster" panose="020B0604020202020204" charset="0"/>
      <p:regular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B9"/>
    <a:srgbClr val="0000FF"/>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74" d="100"/>
          <a:sy n="74" d="100"/>
        </p:scale>
        <p:origin x="456" y="72"/>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GV</a:t>
            </a:r>
            <a:r>
              <a:rPr lang="en-US" altLang="zh-CN" dirty="0" smtClean="0"/>
              <a:t> </a:t>
            </a:r>
            <a:r>
              <a:rPr lang="en-US" altLang="zh-CN" dirty="0" err="1" smtClean="0"/>
              <a:t>bấm</a:t>
            </a:r>
            <a:r>
              <a:rPr lang="en-US" altLang="zh-CN" baseline="0" dirty="0" smtClean="0"/>
              <a:t> </a:t>
            </a:r>
            <a:r>
              <a:rPr lang="en-US" altLang="zh-CN" baseline="0" dirty="0" err="1" smtClean="0"/>
              <a:t>chọn</a:t>
            </a:r>
            <a:r>
              <a:rPr lang="en-US" altLang="zh-CN" baseline="0" dirty="0" smtClean="0"/>
              <a:t> </a:t>
            </a:r>
            <a:r>
              <a:rPr lang="en-US" altLang="zh-CN" baseline="0" dirty="0" err="1" smtClean="0"/>
              <a:t>từng</a:t>
            </a:r>
            <a:r>
              <a:rPr lang="en-US" altLang="zh-CN" baseline="0" dirty="0" smtClean="0"/>
              <a:t> </a:t>
            </a:r>
            <a:r>
              <a:rPr lang="en-US" altLang="zh-CN" baseline="0" dirty="0" err="1" smtClean="0"/>
              <a:t>đáp</a:t>
            </a:r>
            <a:r>
              <a:rPr lang="en-US" altLang="zh-CN" baseline="0" dirty="0" smtClean="0"/>
              <a:t> </a:t>
            </a:r>
            <a:r>
              <a:rPr lang="en-US" altLang="zh-CN" baseline="0" dirty="0" err="1" smtClean="0"/>
              <a:t>án</a:t>
            </a:r>
            <a:r>
              <a:rPr lang="en-US" altLang="zh-CN" baseline="0" dirty="0" smtClean="0"/>
              <a:t> </a:t>
            </a:r>
            <a:r>
              <a:rPr lang="en-US" altLang="zh-CN" baseline="0" dirty="0" err="1" smtClean="0"/>
              <a:t>sẽ</a:t>
            </a:r>
            <a:r>
              <a:rPr lang="en-US" altLang="zh-CN" baseline="0" dirty="0" smtClean="0"/>
              <a:t>  </a:t>
            </a:r>
            <a:r>
              <a:rPr lang="en-US" altLang="zh-CN" baseline="0" dirty="0" err="1" smtClean="0"/>
              <a:t>hiện</a:t>
            </a:r>
            <a:r>
              <a:rPr lang="en-US" altLang="zh-CN" baseline="0" dirty="0" smtClean="0"/>
              <a:t> </a:t>
            </a:r>
            <a:r>
              <a:rPr lang="en-US" altLang="zh-CN" baseline="0" dirty="0" err="1" smtClean="0"/>
              <a:t>thị</a:t>
            </a:r>
            <a:r>
              <a:rPr lang="en-US" altLang="zh-CN" baseline="0" dirty="0" smtClean="0"/>
              <a:t> </a:t>
            </a:r>
            <a:r>
              <a:rPr lang="en-US" altLang="zh-CN" baseline="0" dirty="0" err="1" smtClean="0"/>
              <a:t>các</a:t>
            </a:r>
            <a:r>
              <a:rPr lang="en-US" altLang="zh-CN" baseline="0" dirty="0" smtClean="0"/>
              <a:t> </a:t>
            </a:r>
            <a:r>
              <a:rPr lang="en-US" altLang="zh-CN" baseline="0" dirty="0" err="1" smtClean="0"/>
              <a:t>kết</a:t>
            </a:r>
            <a:r>
              <a:rPr lang="en-US" altLang="zh-CN" baseline="0" dirty="0" smtClean="0"/>
              <a:t> </a:t>
            </a:r>
            <a:r>
              <a:rPr lang="en-US" altLang="zh-CN" baseline="0" dirty="0" err="1" smtClean="0"/>
              <a:t>quả</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hồng</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người</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xanh</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hoạt</a:t>
            </a:r>
            <a:r>
              <a:rPr lang="en-US" altLang="zh-CN" baseline="0" dirty="0" smtClean="0"/>
              <a:t> </a:t>
            </a:r>
            <a:r>
              <a:rPr lang="en-US" altLang="zh-CN" baseline="0" dirty="0" err="1" smtClean="0"/>
              <a:t>động</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nhà</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bài</a:t>
            </a:r>
            <a:r>
              <a:rPr lang="en-US" altLang="zh-CN" baseline="0" dirty="0" smtClean="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120614" y="1182331"/>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873137"/>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smtClean="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Truyền</a:t>
            </a:r>
            <a:r>
              <a:rPr lang="en-US" altLang="zh-CN" sz="5333" b="1" dirty="0" smtClean="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smtClean="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
        <p:nvSpPr>
          <p:cNvPr id="6" name="Rectangle 5"/>
          <p:cNvSpPr/>
          <p:nvPr/>
        </p:nvSpPr>
        <p:spPr>
          <a:xfrm>
            <a:off x="1506723" y="121952"/>
            <a:ext cx="9822497"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TRƯỜNG TIỂU HỌC ÁI MỘ A</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TextBox 9"/>
          <p:cNvSpPr txBox="1"/>
          <p:nvPr/>
        </p:nvSpPr>
        <p:spPr>
          <a:xfrm>
            <a:off x="7559898" y="4641128"/>
            <a:ext cx="3928056" cy="461665"/>
          </a:xfrm>
          <a:prstGeom prst="rect">
            <a:avLst/>
          </a:prstGeom>
          <a:noFill/>
        </p:spPr>
        <p:txBody>
          <a:bodyPr wrap="square" rtlCol="0">
            <a:spAutoFit/>
          </a:bodyPr>
          <a:lstStyle/>
          <a:p>
            <a:r>
              <a:rPr lang="en-US" sz="2400" b="1" dirty="0" err="1" smtClean="0">
                <a:solidFill>
                  <a:srgbClr val="B000B9"/>
                </a:solidFill>
                <a:latin typeface="Times New Roman" panose="02020603050405020304" pitchFamily="18" charset="0"/>
                <a:cs typeface="Times New Roman" panose="02020603050405020304" pitchFamily="18" charset="0"/>
              </a:rPr>
              <a:t>Giáo</a:t>
            </a:r>
            <a:r>
              <a:rPr lang="en-US" sz="2400" b="1" dirty="0" smtClean="0">
                <a:solidFill>
                  <a:srgbClr val="B000B9"/>
                </a:solidFill>
                <a:latin typeface="Times New Roman" panose="02020603050405020304" pitchFamily="18" charset="0"/>
                <a:cs typeface="Times New Roman" panose="02020603050405020304" pitchFamily="18" charset="0"/>
              </a:rPr>
              <a:t> </a:t>
            </a:r>
            <a:r>
              <a:rPr lang="en-US" sz="2400" b="1" dirty="0" err="1" smtClean="0">
                <a:solidFill>
                  <a:srgbClr val="B000B9"/>
                </a:solidFill>
                <a:latin typeface="Times New Roman" panose="02020603050405020304" pitchFamily="18" charset="0"/>
                <a:cs typeface="Times New Roman" panose="02020603050405020304" pitchFamily="18" charset="0"/>
              </a:rPr>
              <a:t>viên</a:t>
            </a:r>
            <a:r>
              <a:rPr lang="en-US" sz="2400" b="1" dirty="0" smtClean="0">
                <a:solidFill>
                  <a:srgbClr val="B000B9"/>
                </a:solidFill>
                <a:latin typeface="Times New Roman" panose="02020603050405020304" pitchFamily="18" charset="0"/>
                <a:cs typeface="Times New Roman" panose="02020603050405020304" pitchFamily="18" charset="0"/>
              </a:rPr>
              <a:t>: </a:t>
            </a:r>
            <a:r>
              <a:rPr lang="en-US" sz="2400" b="1" dirty="0" err="1" smtClean="0">
                <a:solidFill>
                  <a:srgbClr val="B000B9"/>
                </a:solidFill>
                <a:latin typeface="Times New Roman" panose="02020603050405020304" pitchFamily="18" charset="0"/>
                <a:cs typeface="Times New Roman" panose="02020603050405020304" pitchFamily="18" charset="0"/>
              </a:rPr>
              <a:t>Phạm</a:t>
            </a:r>
            <a:r>
              <a:rPr lang="en-US" sz="2400" b="1" dirty="0" smtClean="0">
                <a:solidFill>
                  <a:srgbClr val="B000B9"/>
                </a:solidFill>
                <a:latin typeface="Times New Roman" panose="02020603050405020304" pitchFamily="18" charset="0"/>
                <a:cs typeface="Times New Roman" panose="02020603050405020304" pitchFamily="18" charset="0"/>
              </a:rPr>
              <a:t> </a:t>
            </a:r>
            <a:r>
              <a:rPr lang="en-US" sz="2400" b="1" dirty="0" err="1" smtClean="0">
                <a:solidFill>
                  <a:srgbClr val="B000B9"/>
                </a:solidFill>
                <a:latin typeface="Times New Roman" panose="02020603050405020304" pitchFamily="18" charset="0"/>
                <a:cs typeface="Times New Roman" panose="02020603050405020304" pitchFamily="18" charset="0"/>
              </a:rPr>
              <a:t>Thúy</a:t>
            </a:r>
            <a:r>
              <a:rPr lang="en-US" sz="2400" b="1" dirty="0" smtClean="0">
                <a:solidFill>
                  <a:srgbClr val="B000B9"/>
                </a:solidFill>
                <a:latin typeface="Times New Roman" panose="02020603050405020304" pitchFamily="18" charset="0"/>
                <a:cs typeface="Times New Roman" panose="02020603050405020304" pitchFamily="18" charset="0"/>
              </a:rPr>
              <a:t> </a:t>
            </a:r>
            <a:r>
              <a:rPr lang="en-US" sz="2400" b="1" dirty="0" err="1" smtClean="0">
                <a:solidFill>
                  <a:srgbClr val="B000B9"/>
                </a:solidFill>
                <a:latin typeface="Times New Roman" panose="02020603050405020304" pitchFamily="18" charset="0"/>
                <a:cs typeface="Times New Roman" panose="02020603050405020304" pitchFamily="18" charset="0"/>
              </a:rPr>
              <a:t>Hồng</a:t>
            </a:r>
            <a:endParaRPr lang="en-US" sz="2400" b="1" dirty="0">
              <a:solidFill>
                <a:srgbClr val="B000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xmlns="" val="453320049"/>
                    </a:ext>
                  </a:extLst>
                </a:gridCol>
                <a:gridCol w="5828979">
                  <a:extLst>
                    <a:ext uri="{9D8B030D-6E8A-4147-A177-3AD203B41FA5}">
                      <a16:colId xmlns:a16="http://schemas.microsoft.com/office/drawing/2014/main" xmlns=""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smtClean="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giá</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smtClean="0">
                <a:solidFill>
                  <a:srgbClr val="2E7E38"/>
                </a:solidFill>
                <a:latin typeface="#9Slide03 BoosterNextFYBlack" panose="02000A03000000020004" pitchFamily="2" charset="0"/>
                <a:ea typeface="字体管家棉花糖" panose="00020600040101010101" charset="-122"/>
              </a:rPr>
              <a:t>Dặn</a:t>
            </a:r>
            <a:r>
              <a:rPr lang="en-US" altLang="zh-CN" sz="7200" dirty="0" smtClean="0">
                <a:solidFill>
                  <a:srgbClr val="2E7E38"/>
                </a:solidFill>
                <a:latin typeface="#9Slide03 BoosterNextFYBlack" panose="02000A03000000020004" pitchFamily="2" charset="0"/>
                <a:ea typeface="字体管家棉花糖" panose="00020600040101010101" charset="-122"/>
              </a:rPr>
              <a:t> </a:t>
            </a:r>
            <a:r>
              <a:rPr lang="en-US" altLang="zh-CN" sz="7200" dirty="0" err="1" smtClean="0">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smtClean="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smtClean="0">
                <a:solidFill>
                  <a:srgbClr val="142F43"/>
                </a:solidFill>
                <a:latin typeface="#9Slide05 Lobster" panose="02000506000000020003" pitchFamily="2" charset="0"/>
                <a:ea typeface="字体管家棉花糖" panose="00020600040101010101" charset="-122"/>
              </a:rPr>
              <a:t>Chuẩn</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bị</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bài</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err="1" smtClean="0">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a:t>
            </a:r>
            <a:r>
              <a:rPr lang="en-US" altLang="zh-CN" sz="3600" smtClean="0">
                <a:solidFill>
                  <a:srgbClr val="142F43"/>
                </a:solidFill>
                <a:latin typeface="#9Slide05 Lobster" panose="02000506000000020003" pitchFamily="2" charset="0"/>
                <a:ea typeface="字体管家棉花糖" panose="00020600040101010101" charset="-122"/>
              </a:rPr>
              <a:t>“Luyện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smtClean="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80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smtClean="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a:t>
              </a:r>
              <a:r>
                <a:rPr lang="en-US" sz="2800" b="1" smtClean="0">
                  <a:solidFill>
                    <a:srgbClr val="0033CC"/>
                  </a:solidFill>
                  <a:latin typeface="Times New Roman" pitchFamily="18" charset="0"/>
                  <a:cs typeface="Times New Roman" pitchFamily="18" charset="0"/>
                </a:rPr>
                <a:t>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r>
                <a:rPr lang="en-US" sz="2800" b="1" smtClean="0">
                  <a:solidFill>
                    <a:srgbClr val="0033CC"/>
                  </a:solidFill>
                  <a:latin typeface="Times New Roman" pitchFamily="18" charset="0"/>
                  <a:cs typeface="Times New Roman" pitchFamily="18" charset="0"/>
                </a:rPr>
                <a:t>.</a:t>
              </a:r>
              <a:endParaRPr lang="en-US" sz="2800" b="1">
                <a:solidFill>
                  <a:srgbClr val="0033CC"/>
                </a:solidFill>
                <a:latin typeface="Times New Roman" pitchFamily="18" charset="0"/>
                <a:cs typeface="Times New Roman" pitchFamily="18" charset="0"/>
              </a:endParaRP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trao</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vi-VN" sz="3200" b="1" i="1" dirty="0" smtClean="0">
                <a:solidFill>
                  <a:srgbClr val="FF0000"/>
                </a:solidFill>
                <a:latin typeface="Times New Roman" pitchFamily="18" charset="0"/>
                <a:cs typeface="Times New Roman" pitchFamily="18" charset="0"/>
              </a:rPr>
              <a:t>đời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ngôi</a:t>
            </a:r>
            <a:r>
              <a:rPr lang="en-US" sz="3200" b="1" i="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nối</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dứt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hệ</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huyết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trao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lại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khác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a:t>
            </a:r>
            <a:r>
              <a:rPr lang="vi-VN" altLang="en-US" sz="3000" dirty="0" smtClean="0">
                <a:latin typeface="Times New Roman" panose="02020603050405020304" pitchFamily="18" charset="0"/>
                <a:cs typeface="Times New Roman" panose="02020603050405020304" pitchFamily="18" charset="0"/>
              </a:rPr>
              <a:t>ường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thuộc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thế</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hệ</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sau</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làm</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nhiều</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biết</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nhập</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đư</a:t>
            </a:r>
            <a:r>
              <a:rPr lang="en-US" altLang="en-US" sz="3000" dirty="0" smtClean="0">
                <a:latin typeface="Times New Roman" panose="02020603050405020304" pitchFamily="18" charset="0"/>
                <a:cs typeface="Times New Roman" panose="02020603050405020304" pitchFamily="18" charset="0"/>
              </a:rPr>
              <a:t>a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c</a:t>
            </a:r>
            <a:r>
              <a:rPr lang="vi-VN" altLang="en-US" sz="3000" dirty="0" smtClean="0">
                <a:latin typeface="Times New Roman" panose="02020603050405020304" pitchFamily="18" charset="0"/>
                <a:cs typeface="Times New Roman" panose="02020603050405020304" pitchFamily="18" charset="0"/>
              </a:rPr>
              <a:t>ơ</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thể</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smtClean="0">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a:t>
            </a:r>
            <a:r>
              <a:rPr lang="en-US" sz="2800" i="1" dirty="0" err="1" smtClean="0">
                <a:solidFill>
                  <a:srgbClr val="0033CC"/>
                </a:solidFill>
                <a:latin typeface="Times New Roman" pitchFamily="18" charset="0"/>
                <a:cs typeface="Times New Roman" pitchFamily="18" charset="0"/>
              </a:rPr>
              <a:t>ruyền</a:t>
            </a:r>
            <a:r>
              <a:rPr lang="en-US" sz="2800" i="1" dirty="0" smtClean="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smtClean="0">
                <a:solidFill>
                  <a:srgbClr val="0033CC"/>
                </a:solidFill>
                <a:latin typeface="Times New Roman" pitchFamily="18" charset="0"/>
                <a:cs typeface="Times New Roman" pitchFamily="18" charset="0"/>
              </a:rPr>
              <a:t>tụng</a:t>
            </a:r>
            <a:r>
              <a:rPr lang="en-US" sz="2800" i="1" dirty="0" smtClean="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smtClean="0">
                <a:solidFill>
                  <a:srgbClr val="000000"/>
                </a:solidFill>
                <a:latin typeface="OpenSans"/>
              </a:rPr>
              <a:t>- </a:t>
            </a:r>
            <a:r>
              <a:rPr lang="vi-VN" sz="2400" b="1">
                <a:solidFill>
                  <a:srgbClr val="000000"/>
                </a:solidFill>
                <a:latin typeface="OpenSans"/>
              </a:rPr>
              <a:t>Truyền tụng</a:t>
            </a:r>
            <a:r>
              <a:rPr lang="vi-VN" sz="2400">
                <a:solidFill>
                  <a:srgbClr val="000000"/>
                </a:solidFill>
                <a:latin typeface="OpenSans"/>
              </a:rPr>
              <a:t>: Truyền tụng cho nhau bằng lòng ngưỡng mộ</a:t>
            </a:r>
            <a:r>
              <a:rPr lang="vi-VN" sz="2400" smtClean="0">
                <a:solidFill>
                  <a:srgbClr val="000000"/>
                </a:solidFill>
                <a:latin typeface="OpenSans"/>
              </a:rPr>
              <a:t>.</a:t>
            </a:r>
            <a:endParaRPr lang="vi-VN" sz="2400">
              <a:solidFill>
                <a:srgbClr val="000000"/>
              </a:solidFill>
              <a:latin typeface="OpenSans"/>
            </a:endParaRP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r>
              <a:rPr lang="vi-VN" sz="2400" smtClean="0">
                <a:solidFill>
                  <a:srgbClr val="000000"/>
                </a:solidFill>
                <a:latin typeface="OpenSans"/>
              </a:rPr>
              <a:t>.</a:t>
            </a:r>
            <a:endParaRPr lang="vi-VN" sz="2400">
              <a:solidFill>
                <a:srgbClr val="000000"/>
              </a:solidFill>
              <a:latin typeface="OpenSans"/>
            </a:endParaRP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xmlns="" val="20000"/>
                    </a:ext>
                  </a:extLst>
                </a:gridCol>
                <a:gridCol w="5000568">
                  <a:extLst>
                    <a:ext uri="{9D8B030D-6E8A-4147-A177-3AD203B41FA5}">
                      <a16:colId xmlns:a16="http://schemas.microsoft.com/office/drawing/2014/main" xmlns=""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xmlns=""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xmlns=""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xmlns=""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smtClean="0">
                <a:solidFill>
                  <a:srgbClr val="002060"/>
                </a:solidFill>
                <a:cs typeface="Arial" pitchFamily="34" charset="0"/>
              </a:rPr>
              <a:t>truyền</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smtClean="0">
                <a:solidFill>
                  <a:srgbClr val="002060"/>
                </a:solidFill>
                <a:latin typeface="OpenSans"/>
              </a:rPr>
              <a:t>       </a:t>
            </a:r>
            <a:r>
              <a:rPr lang="vi-VN" sz="2400" smtClean="0">
                <a:solidFill>
                  <a:srgbClr val="002060"/>
                </a:solidFill>
                <a:latin typeface="OpenSans"/>
              </a:rPr>
              <a:t>Tôi </a:t>
            </a:r>
            <a:r>
              <a:rPr lang="vi-VN" sz="2400">
                <a:solidFill>
                  <a:srgbClr val="002060"/>
                </a:solidFill>
                <a:latin typeface="OpenSans"/>
              </a:rPr>
              <a:t>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a:t>
            </a:r>
            <a:r>
              <a:rPr lang="vi-VN" sz="2400" smtClean="0">
                <a:solidFill>
                  <a:srgbClr val="002060"/>
                </a:solidFill>
                <a:latin typeface="OpenSans"/>
              </a:rPr>
              <a:t>TƯỜNG</a:t>
            </a:r>
            <a:endParaRPr lang="vi-VN" sz="2400">
              <a:solidFill>
                <a:srgbClr val="002060"/>
              </a:solidFill>
              <a:latin typeface="OpenSans"/>
            </a:endParaRP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smtClean="0">
                <a:solidFill>
                  <a:srgbClr val="002060"/>
                </a:solidFill>
              </a:rPr>
              <a:t>Hốt:</a:t>
            </a:r>
            <a:r>
              <a:rPr lang="en-US" sz="2800" smtClean="0">
                <a:solidFill>
                  <a:srgbClr val="002060"/>
                </a:solidFill>
              </a:rPr>
              <a:t> thẻ bằng ngà hoặc bằng xương, quan lại ngày xưa cầm trước ngực khi chầu vua</a:t>
            </a:r>
            <a:endParaRPr lang="en-US" sz="2800">
              <a:solidFill>
                <a:srgbClr val="002060"/>
              </a:solidFill>
            </a:endParaRP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1108</Words>
  <Application>Microsoft Office PowerPoint</Application>
  <PresentationFormat>Widescreen</PresentationFormat>
  <Paragraphs>92</Paragraphs>
  <Slides>13</Slides>
  <Notes>13</Notes>
  <HiddenSlides>2</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13</vt:i4>
      </vt:variant>
    </vt:vector>
  </HeadingPairs>
  <TitlesOfParts>
    <vt:vector size="35" baseType="lpstr">
      <vt:lpstr>方正胖娃简体</vt:lpstr>
      <vt:lpstr>Times New Roman</vt:lpstr>
      <vt:lpstr>#9Slide03 Arima Madurai ExtraBo</vt:lpstr>
      <vt:lpstr>字体管家棉花糖</vt:lpstr>
      <vt:lpstr>Calibri Light</vt:lpstr>
      <vt:lpstr>Lato</vt:lpstr>
      <vt:lpstr>锐字工房洪荒之光中黑简1.0</vt:lpstr>
      <vt:lpstr>Arial</vt:lpstr>
      <vt:lpstr>微软雅黑</vt:lpstr>
      <vt:lpstr>#9Slide03 BoosterNextFYBlack</vt:lpstr>
      <vt:lpstr>OpenSans</vt:lpstr>
      <vt:lpstr>#9Slide03 Arima Madurai Black</vt:lpstr>
      <vt:lpstr>#9Slide05 SVNCattleya Script</vt:lpstr>
      <vt:lpstr>#9Slide05 VL Fadilla</vt:lpstr>
      <vt:lpstr>Tahoma</vt:lpstr>
      <vt:lpstr>#9Slide03 Roboto Slab Bold</vt:lpstr>
      <vt:lpstr>字体管家天蝎座</vt:lpstr>
      <vt:lpstr>宋体</vt:lpstr>
      <vt:lpstr>Calibri</vt:lpstr>
      <vt:lpstr>#9Slide05 SVNBlenda Script</vt:lpstr>
      <vt:lpstr>#9Slide05 Lobster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Dell</cp:lastModifiedBy>
  <cp:revision>559</cp:revision>
  <dcterms:created xsi:type="dcterms:W3CDTF">2015-05-05T08:02:00Z</dcterms:created>
  <dcterms:modified xsi:type="dcterms:W3CDTF">2022-03-11T02:23:23Z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