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0"/>
  </p:notesMasterIdLst>
  <p:sldIdLst>
    <p:sldId id="295" r:id="rId4"/>
    <p:sldId id="300" r:id="rId5"/>
    <p:sldId id="257" r:id="rId6"/>
    <p:sldId id="2639" r:id="rId7"/>
    <p:sldId id="287" r:id="rId8"/>
    <p:sldId id="279" r:id="rId9"/>
    <p:sldId id="286" r:id="rId10"/>
    <p:sldId id="273" r:id="rId11"/>
    <p:sldId id="270" r:id="rId12"/>
    <p:sldId id="274" r:id="rId13"/>
    <p:sldId id="2632" r:id="rId14"/>
    <p:sldId id="2631" r:id="rId15"/>
    <p:sldId id="285" r:id="rId16"/>
    <p:sldId id="2637" r:id="rId17"/>
    <p:sldId id="2641" r:id="rId18"/>
    <p:sldId id="26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228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085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383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0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936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280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2024/3/6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2024/3/6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22.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25.png"/><Relationship Id="rId10" Type="http://schemas.openxmlformats.org/officeDocument/2006/relationships/image" Target="../media/image46.jpe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5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2.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6.jpe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35.svg"/><Relationship Id="rId5" Type="http://schemas.openxmlformats.org/officeDocument/2006/relationships/image" Target="../media/image22.pn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16.png"/><Relationship Id="rId9" Type="http://schemas.openxmlformats.org/officeDocument/2006/relationships/image" Target="../media/image33.sv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5906329" y="3060423"/>
            <a:ext cx="4774923"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Tiếng</a:t>
            </a:r>
            <a:r>
              <a:rPr kumimoji="0" lang="en-US" sz="6000" b="0" i="0" u="none" strike="noStrike" kern="1200" cap="none" spc="0" normalizeH="0" noProof="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Việt Lớp 3</a:t>
            </a:r>
            <a:endParaRPr kumimoji="0" lang="en-US" sz="60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73" y="2154155"/>
            <a:ext cx="4159632" cy="2582962"/>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616650" y="2384735"/>
            <a:ext cx="3840278" cy="1754326"/>
          </a:xfrm>
          <a:prstGeom prst="rect">
            <a:avLst/>
          </a:prstGeom>
          <a:noFill/>
        </p:spPr>
        <p:txBody>
          <a:bodyPr wrap="square">
            <a:spAutoFit/>
          </a:bodyPr>
          <a:lstStyle/>
          <a:p>
            <a:pPr algn="ctr">
              <a:defRPr/>
            </a:pPr>
            <a:r>
              <a:rPr lang="nl-NL" sz="2400">
                <a:solidFill>
                  <a:schemeClr val="tx1">
                    <a:lumMod val="50000"/>
                  </a:schemeClr>
                </a:solidFill>
                <a:latin typeface="Times New Roman" panose="02020603050405020304" pitchFamily="18" charset="0"/>
                <a:cs typeface="Times New Roman" panose="02020603050405020304" pitchFamily="18" charset="0"/>
              </a:rPr>
              <a:t>Cùng nhau quan sát tranh, tìm từ chỉ sự vật, đặc điểm có</a:t>
            </a:r>
            <a:r>
              <a:rPr lang="nl-NL" sz="2400" b="1">
                <a:solidFill>
                  <a:schemeClr val="tx1">
                    <a:lumMod val="50000"/>
                  </a:schemeClr>
                </a:solidFill>
                <a:latin typeface="Times New Roman" panose="02020603050405020304" pitchFamily="18" charset="0"/>
                <a:cs typeface="Times New Roman" panose="02020603050405020304" pitchFamily="18" charset="0"/>
              </a:rPr>
              <a:t> </a:t>
            </a:r>
            <a:r>
              <a:rPr lang="nl-NL" sz="2400">
                <a:solidFill>
                  <a:schemeClr val="tx1">
                    <a:lumMod val="50000"/>
                  </a:schemeClr>
                </a:solidFill>
                <a:latin typeface="Times New Roman" panose="02020603050405020304" pitchFamily="18" charset="0"/>
                <a:cs typeface="Times New Roman" panose="02020603050405020304" pitchFamily="18" charset="0"/>
              </a:rPr>
              <a:t>tiếng bắt đầu bằng </a:t>
            </a:r>
            <a:r>
              <a:rPr lang="nl-NL" sz="2400" i="1">
                <a:solidFill>
                  <a:schemeClr val="tx1">
                    <a:lumMod val="50000"/>
                  </a:schemeClr>
                </a:solidFill>
                <a:latin typeface="Times New Roman" panose="02020603050405020304" pitchFamily="18" charset="0"/>
                <a:cs typeface="Times New Roman" panose="02020603050405020304" pitchFamily="18" charset="0"/>
              </a:rPr>
              <a:t>s</a:t>
            </a:r>
            <a:r>
              <a:rPr lang="nl-NL" sz="2400">
                <a:solidFill>
                  <a:schemeClr val="tx1">
                    <a:lumMod val="50000"/>
                  </a:schemeClr>
                </a:solidFill>
                <a:latin typeface="Times New Roman" panose="02020603050405020304" pitchFamily="18" charset="0"/>
                <a:cs typeface="Times New Roman" panose="02020603050405020304" pitchFamily="18" charset="0"/>
              </a:rPr>
              <a:t> hay </a:t>
            </a:r>
            <a:r>
              <a:rPr lang="nl-NL" sz="2400" i="1">
                <a:solidFill>
                  <a:schemeClr val="tx1">
                    <a:lumMod val="50000"/>
                  </a:schemeClr>
                </a:solidFill>
                <a:latin typeface="Times New Roman" panose="02020603050405020304" pitchFamily="18" charset="0"/>
                <a:cs typeface="Times New Roman" panose="02020603050405020304" pitchFamily="18" charset="0"/>
              </a:rPr>
              <a:t>x ( ẩn trong tranh)</a:t>
            </a:r>
            <a:r>
              <a:rPr lang="en-US" sz="3600" dirty="0">
                <a:solidFill>
                  <a:schemeClr val="tx1">
                    <a:lumMod val="50000"/>
                  </a:schemeClr>
                </a:solidFill>
                <a:latin typeface="Times New Roman" panose="02020603050405020304" pitchFamily="18" charset="0"/>
                <a:cs typeface="Times New Roman" panose="02020603050405020304" pitchFamily="18" charset="0"/>
              </a:rPr>
              <a:t>.</a:t>
            </a:r>
            <a:endParaRPr lang="en-US" sz="240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26" name="TextBox 25">
            <a:extLst>
              <a:ext uri="{FF2B5EF4-FFF2-40B4-BE49-F238E27FC236}">
                <a16:creationId xmlns:a16="http://schemas.microsoft.com/office/drawing/2014/main" id="{8BCB18A5-2CB4-4D02-9F96-D88624A6800E}"/>
              </a:ext>
            </a:extLst>
          </p:cNvPr>
          <p:cNvSpPr txBox="1"/>
          <p:nvPr/>
        </p:nvSpPr>
        <p:spPr>
          <a:xfrm>
            <a:off x="1377422" y="195163"/>
            <a:ext cx="79916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6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Làm bài tập a hoặc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endParaRPr>
          </a:p>
        </p:txBody>
      </p:sp>
      <p:pic>
        <p:nvPicPr>
          <p:cNvPr id="27" name="Picture 11">
            <a:extLst>
              <a:ext uri="{FF2B5EF4-FFF2-40B4-BE49-F238E27FC236}">
                <a16:creationId xmlns:a16="http://schemas.microsoft.com/office/drawing/2014/main" id="{9791373A-92EC-412B-A026-734C9A75C4C4}"/>
              </a:ext>
            </a:extLst>
          </p:cNvPr>
          <p:cNvPicPr>
            <a:picLocks noChangeAspect="1"/>
          </p:cNvPicPr>
          <p:nvPr/>
        </p:nvPicPr>
        <p:blipFill>
          <a:blip r:embed="rId11">
            <a:duotone>
              <a:prstClr val="black"/>
              <a:schemeClr val="accent2">
                <a:tint val="45000"/>
                <a:satMod val="400000"/>
              </a:schemeClr>
            </a:duotone>
          </a:blip>
          <a:srcRect/>
          <a:stretch>
            <a:fillRect/>
          </a:stretch>
        </p:blipFill>
        <p:spPr>
          <a:xfrm>
            <a:off x="1997233" y="586384"/>
            <a:ext cx="9031169" cy="1508408"/>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05594" y="1820068"/>
            <a:ext cx="7229434" cy="5423792"/>
          </a:xfrm>
          <a:prstGeom prst="rect">
            <a:avLst/>
          </a:prstGeom>
          <a:effectLst>
            <a:glow rad="63500">
              <a:schemeClr val="accent2">
                <a:satMod val="175000"/>
                <a:alpha val="40000"/>
              </a:schemeClr>
            </a:glow>
          </a:effectLst>
        </p:spPr>
      </p:pic>
      <p:sp>
        <p:nvSpPr>
          <p:cNvPr id="32" name="TextBox 31">
            <a:extLst>
              <a:ext uri="{FF2B5EF4-FFF2-40B4-BE49-F238E27FC236}">
                <a16:creationId xmlns:a16="http://schemas.microsoft.com/office/drawing/2014/main" id="{ADAC403F-F56B-480D-847C-018F7A68D8D6}"/>
              </a:ext>
            </a:extLst>
          </p:cNvPr>
          <p:cNvSpPr txBox="1"/>
          <p:nvPr/>
        </p:nvSpPr>
        <p:spPr>
          <a:xfrm>
            <a:off x="3024679" y="955316"/>
            <a:ext cx="72294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effectLst/>
                <a:latin typeface="Times New Roman" panose="02020603050405020304" pitchFamily="18" charset="0"/>
                <a:ea typeface="Times New Roman" panose="02020603050405020304" pitchFamily="18" charset="0"/>
              </a:rPr>
              <a:t>a. Tìm từ chỉ sự vật, đặc điểm có tiếng đầu bắt đầu bằng s hoặc x.</a:t>
            </a:r>
            <a:endParaRPr kumimoji="0" lang="en-US" sz="40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pic>
        <p:nvPicPr>
          <p:cNvPr id="3" name="Picture 2">
            <a:extLst>
              <a:ext uri="{FF2B5EF4-FFF2-40B4-BE49-F238E27FC236}">
                <a16:creationId xmlns:a16="http://schemas.microsoft.com/office/drawing/2014/main" id="{D89A5EFA-F2CA-C9F0-CE4A-745F1EEE0F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6736" y="2463724"/>
            <a:ext cx="5214872" cy="3955392"/>
          </a:xfrm>
          <a:prstGeom prst="ellipse">
            <a:avLst/>
          </a:prstGeom>
          <a:ln>
            <a:noFill/>
          </a:ln>
          <a:effectLst>
            <a:softEdge rad="112500"/>
          </a:effectLst>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sp>
        <p:nvSpPr>
          <p:cNvPr id="6" name="矩形 5"/>
          <p:cNvSpPr/>
          <p:nvPr/>
        </p:nvSpPr>
        <p:spPr>
          <a:xfrm>
            <a:off x="4355806" y="2277118"/>
            <a:ext cx="7021032" cy="1323439"/>
          </a:xfrm>
          <a:prstGeom prst="rect">
            <a:avLst/>
          </a:prstGeom>
          <a:noFill/>
        </p:spPr>
        <p:txBody>
          <a:bodyPr wrap="square" rtlCol="0">
            <a:spAutoFit/>
          </a:bodyPr>
          <a:lstStyle/>
          <a:p>
            <a:pPr lvl="0" algn="ctr" defTabSz="457200">
              <a:defRPr/>
            </a:pPr>
            <a:r>
              <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 </a:t>
            </a:r>
            <a:r>
              <a:rPr lang="nl-NL"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Đặt 2 câu với từ ngữ vừa tìm được ở bài tập 2</a:t>
            </a:r>
            <a:endPar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31" y="1215169"/>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Tree>
    <p:extLst>
      <p:ext uri="{BB962C8B-B14F-4D97-AF65-F5344CB8AC3E}">
        <p14:creationId xmlns:p14="http://schemas.microsoft.com/office/powerpoint/2010/main" val="377645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2" dur="2000" fill="hold"/>
                                        <p:tgtEl>
                                          <p:spTgt spid="10"/>
                                        </p:tgtEl>
                                        <p:attrNameLst>
                                          <p:attrName>ppt_x</p:attrName>
                                          <p:attrName>ppt_y</p:attrName>
                                        </p:attrNameLst>
                                      </p:cBhvr>
                                      <p:rCtr x="-8359" y="2430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3" name="Picture 2">
            <a:extLst>
              <a:ext uri="{FF2B5EF4-FFF2-40B4-BE49-F238E27FC236}">
                <a16:creationId xmlns:a16="http://schemas.microsoft.com/office/drawing/2014/main" id="{A8F1579F-793A-4E11-A52A-78C84B894167}"/>
              </a:ext>
            </a:extLst>
          </p:cNvPr>
          <p:cNvPicPr>
            <a:picLocks noChangeAspect="1"/>
          </p:cNvPicPr>
          <p:nvPr/>
        </p:nvPicPr>
        <p:blipFill>
          <a:blip r:embed="rId7"/>
          <a:stretch>
            <a:fillRect/>
          </a:stretch>
        </p:blipFill>
        <p:spPr>
          <a:xfrm>
            <a:off x="1620395" y="2095016"/>
            <a:ext cx="9591675" cy="2276475"/>
          </a:xfrm>
          <a:prstGeom prst="rect">
            <a:avLst/>
          </a:prstGeom>
        </p:spPr>
      </p:pic>
      <p:grpSp>
        <p:nvGrpSpPr>
          <p:cNvPr id="4" name="Group 3">
            <a:extLst>
              <a:ext uri="{FF2B5EF4-FFF2-40B4-BE49-F238E27FC236}">
                <a16:creationId xmlns:a16="http://schemas.microsoft.com/office/drawing/2014/main" id="{0877AAC3-2D0E-4DB4-8DCB-51C26A6F9A75}"/>
              </a:ext>
            </a:extLst>
          </p:cNvPr>
          <p:cNvGrpSpPr/>
          <p:nvPr/>
        </p:nvGrpSpPr>
        <p:grpSpPr>
          <a:xfrm>
            <a:off x="1620395" y="4237902"/>
            <a:ext cx="2907138" cy="1508408"/>
            <a:chOff x="1620395" y="3087733"/>
            <a:chExt cx="2907138" cy="1508408"/>
          </a:xfrm>
        </p:grpSpPr>
        <p:pic>
          <p:nvPicPr>
            <p:cNvPr id="28" name="Picture 11">
              <a:extLst>
                <a:ext uri="{FF2B5EF4-FFF2-40B4-BE49-F238E27FC236}">
                  <a16:creationId xmlns:a16="http://schemas.microsoft.com/office/drawing/2014/main" id="{589F0741-79B0-4F66-9ED7-BCA9959E2645}"/>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39" name="TextBox 38">
              <a:extLst>
                <a:ext uri="{FF2B5EF4-FFF2-40B4-BE49-F238E27FC236}">
                  <a16:creationId xmlns:a16="http://schemas.microsoft.com/office/drawing/2014/main" id="{B4FD25DA-73BB-4FB6-A76E-8ACEAB93D8D7}"/>
                </a:ext>
              </a:extLst>
            </p:cNvPr>
            <p:cNvSpPr txBox="1"/>
            <p:nvPr/>
          </p:nvSpPr>
          <p:spPr>
            <a:xfrm>
              <a:off x="2066962"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ngoắc</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A4837025-1BB2-46F7-BD8A-017F5D270AE8}"/>
              </a:ext>
            </a:extLst>
          </p:cNvPr>
          <p:cNvGrpSpPr/>
          <p:nvPr/>
        </p:nvGrpSpPr>
        <p:grpSpPr>
          <a:xfrm>
            <a:off x="4187793" y="4237902"/>
            <a:ext cx="2873303" cy="1508408"/>
            <a:chOff x="1620395" y="3087733"/>
            <a:chExt cx="2873303" cy="1508408"/>
          </a:xfrm>
        </p:grpSpPr>
        <p:pic>
          <p:nvPicPr>
            <p:cNvPr id="41" name="Picture 11">
              <a:extLst>
                <a:ext uri="{FF2B5EF4-FFF2-40B4-BE49-F238E27FC236}">
                  <a16:creationId xmlns:a16="http://schemas.microsoft.com/office/drawing/2014/main" id="{0549AC81-A908-4759-ADF1-9DAC2251231A}"/>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2" name="TextBox 41">
              <a:extLst>
                <a:ext uri="{FF2B5EF4-FFF2-40B4-BE49-F238E27FC236}">
                  <a16:creationId xmlns:a16="http://schemas.microsoft.com/office/drawing/2014/main" id="{345B7105-E349-4DF1-BA3E-BE3FF2870B3F}"/>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
        <p:nvSpPr>
          <p:cNvPr id="43" name="矩形 5">
            <a:extLst>
              <a:ext uri="{FF2B5EF4-FFF2-40B4-BE49-F238E27FC236}">
                <a16:creationId xmlns:a16="http://schemas.microsoft.com/office/drawing/2014/main" id="{6A7E612A-C17B-4E04-8295-85D50043D6C2}"/>
              </a:ext>
            </a:extLst>
          </p:cNvPr>
          <p:cNvSpPr/>
          <p:nvPr/>
        </p:nvSpPr>
        <p:spPr>
          <a:xfrm>
            <a:off x="1758368" y="156024"/>
            <a:ext cx="8430661" cy="954107"/>
          </a:xfrm>
          <a:prstGeom prst="rect">
            <a:avLst/>
          </a:prstGeom>
          <a:noFill/>
        </p:spPr>
        <p:txBody>
          <a:bodyPr wrap="square" rtlCol="0">
            <a:spAutoFit/>
          </a:bodyPr>
          <a:lstStyle/>
          <a:p>
            <a:pPr lvl="0" algn="ctr" defTabSz="457200">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bằng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zh-CN" sz="2800" b="1" dirty="0">
              <a:ln w="47625" cmpd="thinThick">
                <a:solidFill>
                  <a:srgbClr val="C00000"/>
                </a:solidFill>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18C55B4-CE38-496F-8887-459DE22F5F2B}"/>
              </a:ext>
            </a:extLst>
          </p:cNvPr>
          <p:cNvGrpSpPr/>
          <p:nvPr/>
        </p:nvGrpSpPr>
        <p:grpSpPr>
          <a:xfrm>
            <a:off x="6562824" y="4203343"/>
            <a:ext cx="2873303" cy="1508408"/>
            <a:chOff x="1620395" y="3087733"/>
            <a:chExt cx="2873303" cy="1508408"/>
          </a:xfrm>
        </p:grpSpPr>
        <p:pic>
          <p:nvPicPr>
            <p:cNvPr id="45" name="Picture 11">
              <a:extLst>
                <a:ext uri="{FF2B5EF4-FFF2-40B4-BE49-F238E27FC236}">
                  <a16:creationId xmlns:a16="http://schemas.microsoft.com/office/drawing/2014/main" id="{24FA548F-A3B7-4877-B3BD-C1F797A21E90}"/>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6" name="TextBox 45">
              <a:extLst>
                <a:ext uri="{FF2B5EF4-FFF2-40B4-BE49-F238E27FC236}">
                  <a16:creationId xmlns:a16="http://schemas.microsoft.com/office/drawing/2014/main" id="{173E37F9-45D4-4F92-B4A7-6186F0F0D1B5}"/>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06C0FB40-ADC9-4A62-92AC-D026FB2820FD}"/>
              </a:ext>
            </a:extLst>
          </p:cNvPr>
          <p:cNvGrpSpPr/>
          <p:nvPr/>
        </p:nvGrpSpPr>
        <p:grpSpPr>
          <a:xfrm>
            <a:off x="9006496" y="4230943"/>
            <a:ext cx="2873303" cy="1508408"/>
            <a:chOff x="1620395" y="3087733"/>
            <a:chExt cx="2873303" cy="1508408"/>
          </a:xfrm>
        </p:grpSpPr>
        <p:pic>
          <p:nvPicPr>
            <p:cNvPr id="51" name="Picture 11">
              <a:extLst>
                <a:ext uri="{FF2B5EF4-FFF2-40B4-BE49-F238E27FC236}">
                  <a16:creationId xmlns:a16="http://schemas.microsoft.com/office/drawing/2014/main" id="{00F29E9A-1310-42F5-86E0-3E63603D1C78}"/>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52" name="TextBox 51">
              <a:extLst>
                <a:ext uri="{FF2B5EF4-FFF2-40B4-BE49-F238E27FC236}">
                  <a16:creationId xmlns:a16="http://schemas.microsoft.com/office/drawing/2014/main" id="{FEF297B4-1163-4CB9-9E0C-80449BAFF5E7}"/>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3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gẩng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524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a:extLst>
              <a:ext uri="{FF2B5EF4-FFF2-40B4-BE49-F238E27FC236}">
                <a16:creationId xmlns:a16="http://schemas.microsoft.com/office/drawing/2014/main" id="{3372D008-0EE2-672E-CC1E-38D542719D45}"/>
              </a:ext>
            </a:extLst>
          </p:cNvPr>
          <p:cNvSpPr txBox="1"/>
          <p:nvPr/>
        </p:nvSpPr>
        <p:spPr>
          <a:xfrm>
            <a:off x="2924879" y="2314254"/>
            <a:ext cx="6342242" cy="1446550"/>
          </a:xfrm>
          <a:prstGeom prst="rect">
            <a:avLst/>
          </a:prstGeom>
          <a:noFill/>
        </p:spPr>
        <p:txBody>
          <a:bodyPr wrap="square" rtlCol="0">
            <a:spAutoFit/>
          </a:bodyPr>
          <a:lstStyle/>
          <a:p>
            <a:r>
              <a:rPr lang="en-US" sz="8800" b="1">
                <a:solidFill>
                  <a:srgbClr val="C00000"/>
                </a:solidFill>
                <a:latin typeface="Times New Roman" panose="02020603050405020304" pitchFamily="18" charset="0"/>
                <a:cs typeface="Times New Roman" panose="02020603050405020304" pitchFamily="18" charset="0"/>
              </a:rPr>
              <a:t>Vận dụng</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59559"/>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643533" y="3440878"/>
            <a:ext cx="6949440" cy="1200329"/>
          </a:xfrm>
          <a:prstGeom prst="rect">
            <a:avLst/>
          </a:prstGeom>
          <a:noFill/>
        </p:spPr>
        <p:txBody>
          <a:bodyPr wrap="square" rtlCol="0">
            <a:spAutoFit/>
          </a:bodyPr>
          <a:lstStyle/>
          <a:p>
            <a:pPr lvl="0" algn="ctr" defTabSz="457200"/>
            <a:r>
              <a:rPr lang="en-US" sz="3600">
                <a:latin typeface="Times New Roman" panose="02020603050405020304" pitchFamily="18" charset="0"/>
                <a:ea typeface="Arial-Rounded" panose="020B0500000000000000" pitchFamily="34" charset="0"/>
                <a:cs typeface="Times New Roman" panose="02020603050405020304" pitchFamily="18" charset="0"/>
              </a:rPr>
              <a:t>Kể với người thân về một việc em làm cùng các bạn và thấy rất vui.</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a16="http://schemas.microsoft.com/office/drawing/2014/main" id="{03C1695F-A551-C113-4625-6E7ED6ECA9BC}"/>
              </a:ext>
            </a:extLst>
          </p:cNvPr>
          <p:cNvPicPr>
            <a:picLocks noChangeAspect="1"/>
          </p:cNvPicPr>
          <p:nvPr/>
        </p:nvPicPr>
        <p:blipFill>
          <a:blip r:embed="rId6"/>
          <a:stretch>
            <a:fillRect/>
          </a:stretch>
        </p:blipFill>
        <p:spPr>
          <a:xfrm>
            <a:off x="12133" y="0"/>
            <a:ext cx="11907297" cy="6616440"/>
          </a:xfrm>
          <a:prstGeom prst="rect">
            <a:avLst/>
          </a:prstGeom>
        </p:spPr>
      </p:pic>
      <p:sp>
        <p:nvSpPr>
          <p:cNvPr id="4" name="TextBox 3">
            <a:extLst>
              <a:ext uri="{FF2B5EF4-FFF2-40B4-BE49-F238E27FC236}">
                <a16:creationId xmlns:a16="http://schemas.microsoft.com/office/drawing/2014/main" id="{0BBFEC52-4204-1323-5C91-AE0242E50AC7}"/>
              </a:ext>
            </a:extLst>
          </p:cNvPr>
          <p:cNvSpPr txBox="1"/>
          <p:nvPr/>
        </p:nvSpPr>
        <p:spPr>
          <a:xfrm>
            <a:off x="2261998" y="3487724"/>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5" name="TextBox 4">
            <a:extLst>
              <a:ext uri="{FF2B5EF4-FFF2-40B4-BE49-F238E27FC236}">
                <a16:creationId xmlns:a16="http://schemas.microsoft.com/office/drawing/2014/main" id="{94507734-CBE7-4CA3-F459-E0DCD33B676E}"/>
              </a:ext>
            </a:extLst>
          </p:cNvPr>
          <p:cNvSpPr txBox="1"/>
          <p:nvPr/>
        </p:nvSpPr>
        <p:spPr>
          <a:xfrm>
            <a:off x="2261997" y="3429000"/>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Times New Roman" panose="02020603050405020304" pitchFamily="18" charset="0"/>
                <a:cs typeface="Times New Roman" panose="02020603050405020304" pitchFamily="18" charset="0"/>
              </a:rPr>
              <a:t>Để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có</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làm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err="1">
                <a:solidFill>
                  <a:srgbClr val="FFFF00"/>
                </a:solidFill>
                <a:latin typeface="Times New Roman" panose="02020603050405020304" pitchFamily="18" charset="0"/>
                <a:cs typeface="Times New Roman" panose="02020603050405020304" pitchFamily="18" charset="0"/>
              </a:rPr>
              <a:t>tốt</a:t>
            </a:r>
            <a:r>
              <a:rPr lang="en-US" sz="3600" b="1">
                <a:solidFill>
                  <a:srgbClr val="FFFF00"/>
                </a:solidFill>
                <a:latin typeface="Times New Roman" panose="02020603050405020304" pitchFamily="18" charset="0"/>
                <a:cs typeface="Times New Roman" panose="02020603050405020304" pitchFamily="18" charset="0"/>
              </a:rPr>
              <a:t> hơn ở các </a:t>
            </a:r>
            <a:r>
              <a:rPr lang="en-US" sz="3600" b="1" err="1">
                <a:solidFill>
                  <a:srgbClr val="FFFF00"/>
                </a:solidFill>
                <a:latin typeface="Times New Roman" panose="02020603050405020304" pitchFamily="18" charset="0"/>
                <a:cs typeface="Times New Roman" panose="02020603050405020304" pitchFamily="18" charset="0"/>
              </a:rPr>
              <a:t>bài</a:t>
            </a:r>
            <a:r>
              <a:rPr lang="en-US" sz="3600" b="1">
                <a:solidFill>
                  <a:srgbClr val="FFFF00"/>
                </a:solidFill>
                <a:latin typeface="Times New Roman" panose="02020603050405020304" pitchFamily="18" charset="0"/>
                <a:cs typeface="Times New Roman" panose="02020603050405020304" pitchFamily="18" charset="0"/>
              </a:rPr>
              <a:t> học tiếp theo </a:t>
            </a:r>
            <a:r>
              <a:rPr lang="en-US" sz="3600" b="1" dirty="0" err="1">
                <a:solidFill>
                  <a:srgbClr val="FFFF00"/>
                </a:solidFill>
                <a:latin typeface="Times New Roman" panose="02020603050405020304" pitchFamily="18" charset="0"/>
                <a:cs typeface="Times New Roman" panose="02020603050405020304" pitchFamily="18" charset="0"/>
              </a:rPr>
              <a:t>em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điều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gì</a:t>
            </a:r>
            <a:r>
              <a:rPr lang="en-US" sz="36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942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59377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65" y="379585"/>
            <a:ext cx="11220576" cy="5919615"/>
          </a:xfrm>
          <a:prstGeom prst="rect">
            <a:avLst/>
          </a:prstGeom>
        </p:spPr>
      </p:pic>
      <p:pic>
        <p:nvPicPr>
          <p:cNvPr id="5" name="Picture 4">
            <a:extLst>
              <a:ext uri="{FF2B5EF4-FFF2-40B4-BE49-F238E27FC236}">
                <a16:creationId xmlns:a16="http://schemas.microsoft.com/office/drawing/2014/main" id="{FCDCF93C-ACC5-4C17-9393-A2184AC6711D}"/>
              </a:ext>
            </a:extLst>
          </p:cNvPr>
          <p:cNvPicPr>
            <a:picLocks noChangeAspect="1"/>
          </p:cNvPicPr>
          <p:nvPr/>
        </p:nvPicPr>
        <p:blipFill>
          <a:blip r:embed="rId5"/>
          <a:stretch>
            <a:fillRect/>
          </a:stretch>
        </p:blipFill>
        <p:spPr>
          <a:xfrm>
            <a:off x="1473200" y="1209040"/>
            <a:ext cx="9743440" cy="5090160"/>
          </a:xfrm>
          <a:prstGeom prst="rect">
            <a:avLst/>
          </a:prstGeom>
        </p:spPr>
      </p:pic>
      <p:pic>
        <p:nvPicPr>
          <p:cNvPr id="19" name="图片 8">
            <a:extLst>
              <a:ext uri="{FF2B5EF4-FFF2-40B4-BE49-F238E27FC236}">
                <a16:creationId xmlns:a16="http://schemas.microsoft.com/office/drawing/2014/main" id="{44B6190E-F2D0-482D-BA49-D3D49AF198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560" y="3718398"/>
            <a:ext cx="1934741" cy="3025681"/>
          </a:xfrm>
          <a:prstGeom prst="rect">
            <a:avLst/>
          </a:prstGeom>
        </p:spPr>
      </p:pic>
      <p:pic>
        <p:nvPicPr>
          <p:cNvPr id="20" name="Picture 19">
            <a:extLst>
              <a:ext uri="{FF2B5EF4-FFF2-40B4-BE49-F238E27FC236}">
                <a16:creationId xmlns:a16="http://schemas.microsoft.com/office/drawing/2014/main" id="{F37DAB80-9768-453F-8EF2-FA52DA5B7247}"/>
              </a:ext>
            </a:extLst>
          </p:cNvPr>
          <p:cNvPicPr>
            <a:picLocks noChangeAspect="1"/>
          </p:cNvPicPr>
          <p:nvPr/>
        </p:nvPicPr>
        <p:blipFill>
          <a:blip r:embed="rId7"/>
          <a:stretch>
            <a:fillRect/>
          </a:stretch>
        </p:blipFill>
        <p:spPr>
          <a:xfrm>
            <a:off x="3498319" y="329889"/>
            <a:ext cx="4980864" cy="963251"/>
          </a:xfrm>
          <a:prstGeom prst="rect">
            <a:avLst/>
          </a:prstGeom>
        </p:spPr>
      </p:pic>
      <p:grpSp>
        <p:nvGrpSpPr>
          <p:cNvPr id="13" name="Group 12">
            <a:extLst>
              <a:ext uri="{FF2B5EF4-FFF2-40B4-BE49-F238E27FC236}">
                <a16:creationId xmlns:a16="http://schemas.microsoft.com/office/drawing/2014/main" id="{79F9CA9D-08E6-457C-9F32-83A7FF4EE1CB}"/>
              </a:ext>
            </a:extLst>
          </p:cNvPr>
          <p:cNvGrpSpPr/>
          <p:nvPr/>
        </p:nvGrpSpPr>
        <p:grpSpPr>
          <a:xfrm>
            <a:off x="1058452" y="1034620"/>
            <a:ext cx="10158188" cy="1913881"/>
            <a:chOff x="1216001" y="1209039"/>
            <a:chExt cx="8604546" cy="1913881"/>
          </a:xfrm>
        </p:grpSpPr>
        <p:sp>
          <p:nvSpPr>
            <p:cNvPr id="12" name="TextBox 11">
              <a:extLst>
                <a:ext uri="{FF2B5EF4-FFF2-40B4-BE49-F238E27FC236}">
                  <a16:creationId xmlns:a16="http://schemas.microsoft.com/office/drawing/2014/main" id="{F6839425-9785-48A4-BE55-F438FF779079}"/>
                </a:ext>
              </a:extLst>
            </p:cNvPr>
            <p:cNvSpPr txBox="1"/>
            <p:nvPr/>
          </p:nvSpPr>
          <p:spPr>
            <a:xfrm>
              <a:off x="2174240" y="1653920"/>
              <a:ext cx="764630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Biết nghe – viết đúng chính tả câu chuyện “ Bài học của gấu” trong khoảng 15 phút, thấy được bài học cuộc sống từ câu chuyện nêu trong ngữ liệu bài chính tả</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oogle Shape;1161;p23">
              <a:extLst>
                <a:ext uri="{FF2B5EF4-FFF2-40B4-BE49-F238E27FC236}">
                  <a16:creationId xmlns:a16="http://schemas.microsoft.com/office/drawing/2014/main" id="{178FA99B-C90F-472A-9EDF-883DB7CC93D5}"/>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grpSp>
        <p:nvGrpSpPr>
          <p:cNvPr id="23" name="Group 22">
            <a:extLst>
              <a:ext uri="{FF2B5EF4-FFF2-40B4-BE49-F238E27FC236}">
                <a16:creationId xmlns:a16="http://schemas.microsoft.com/office/drawing/2014/main" id="{AD3D4CCE-5494-4D42-9647-DF03683460BB}"/>
              </a:ext>
            </a:extLst>
          </p:cNvPr>
          <p:cNvGrpSpPr/>
          <p:nvPr/>
        </p:nvGrpSpPr>
        <p:grpSpPr>
          <a:xfrm>
            <a:off x="1142627" y="2845462"/>
            <a:ext cx="10905044" cy="1913881"/>
            <a:chOff x="1216001" y="1209039"/>
            <a:chExt cx="9237174" cy="1913881"/>
          </a:xfrm>
        </p:grpSpPr>
        <p:sp>
          <p:nvSpPr>
            <p:cNvPr id="24" name="TextBox 23">
              <a:extLst>
                <a:ext uri="{FF2B5EF4-FFF2-40B4-BE49-F238E27FC236}">
                  <a16:creationId xmlns:a16="http://schemas.microsoft.com/office/drawing/2014/main" id="{9383EB6A-3FD7-4BC7-9FC5-38059BF8B76B}"/>
                </a:ext>
              </a:extLst>
            </p:cNvPr>
            <p:cNvSpPr txBox="1"/>
            <p:nvPr/>
          </p:nvSpPr>
          <p:spPr>
            <a:xfrm>
              <a:off x="2174240" y="1653920"/>
              <a:ext cx="8278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Làm đúng các bài tập chính tả ( phân biệt s/x hoặc v/d)</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oogle Shape;1161;p23">
              <a:extLst>
                <a:ext uri="{FF2B5EF4-FFF2-40B4-BE49-F238E27FC236}">
                  <a16:creationId xmlns:a16="http://schemas.microsoft.com/office/drawing/2014/main" id="{91EAA8AB-F6C7-4485-AD4C-55C223AF2663}"/>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spTree>
    <p:extLst>
      <p:ext uri="{BB962C8B-B14F-4D97-AF65-F5344CB8AC3E}">
        <p14:creationId xmlns:p14="http://schemas.microsoft.com/office/powerpoint/2010/main" val="17158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14000" r="18000" b="-2000"/>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a:stretch>
            <a:fillRect/>
          </a:stretch>
        </p:blipFill>
        <p:spPr>
          <a:xfrm>
            <a:off x="4479958" y="4556526"/>
            <a:ext cx="1438781" cy="1457070"/>
          </a:xfrm>
          <a:prstGeom prst="rect">
            <a:avLst/>
          </a:prstGeom>
        </p:spPr>
      </p:pic>
      <p:pic>
        <p:nvPicPr>
          <p:cNvPr id="32" name="图片 31"/>
          <p:cNvPicPr>
            <a:picLocks noChangeAspect="1"/>
          </p:cNvPicPr>
          <p:nvPr/>
        </p:nvPicPr>
        <p:blipFill>
          <a:blip r:embed="rId5"/>
          <a:stretch>
            <a:fillRect/>
          </a:stretch>
        </p:blipFill>
        <p:spPr>
          <a:xfrm>
            <a:off x="5918739" y="4647974"/>
            <a:ext cx="1310754" cy="1365622"/>
          </a:xfrm>
          <a:prstGeom prst="rect">
            <a:avLst/>
          </a:prstGeom>
        </p:spPr>
      </p:pic>
      <p:pic>
        <p:nvPicPr>
          <p:cNvPr id="33" name="图片 32"/>
          <p:cNvPicPr>
            <a:picLocks noChangeAspect="1"/>
          </p:cNvPicPr>
          <p:nvPr/>
        </p:nvPicPr>
        <p:blipFill>
          <a:blip r:embed="rId6"/>
          <a:stretch>
            <a:fillRect/>
          </a:stretch>
        </p:blipFill>
        <p:spPr>
          <a:xfrm>
            <a:off x="5245073" y="4434004"/>
            <a:ext cx="1347333" cy="1390008"/>
          </a:xfrm>
          <a:prstGeom prst="rect">
            <a:avLst/>
          </a:prstGeom>
        </p:spPr>
      </p:pic>
      <p:pic>
        <p:nvPicPr>
          <p:cNvPr id="16" name="图片 15"/>
          <p:cNvPicPr>
            <a:picLocks noChangeAspect="1"/>
          </p:cNvPicPr>
          <p:nvPr/>
        </p:nvPicPr>
        <p:blipFill>
          <a:blip r:embed="rId7"/>
          <a:stretch>
            <a:fillRect/>
          </a:stretch>
        </p:blipFill>
        <p:spPr>
          <a:xfrm>
            <a:off x="-56006" y="233004"/>
            <a:ext cx="2603218" cy="1682642"/>
          </a:xfrm>
          <a:prstGeom prst="rect">
            <a:avLst/>
          </a:prstGeom>
        </p:spPr>
      </p:pic>
      <p:sp>
        <p:nvSpPr>
          <p:cNvPr id="2" name="文本框 7">
            <a:extLst>
              <a:ext uri="{FF2B5EF4-FFF2-40B4-BE49-F238E27FC236}">
                <a16:creationId xmlns:a16="http://schemas.microsoft.com/office/drawing/2014/main" id="{03D25AB7-DC27-F23B-985F-763E95A2F14F}"/>
              </a:ext>
            </a:extLst>
          </p:cNvPr>
          <p:cNvSpPr txBox="1">
            <a:spLocks noChangeArrowheads="1"/>
          </p:cNvSpPr>
          <p:nvPr/>
        </p:nvSpPr>
        <p:spPr bwMode="auto">
          <a:xfrm>
            <a:off x="2195353" y="-32279"/>
            <a:ext cx="8757527" cy="13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lnSpc>
                <a:spcPct val="150000"/>
              </a:lnSpc>
            </a:pPr>
            <a:r>
              <a:rPr lang="en-US" altLang="zh-CN" sz="6000" b="1">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rPr>
              <a:t>Bài 13: MÈO ĐI CÂU CÁ</a:t>
            </a:r>
            <a:endParaRPr lang="en-US" altLang="zh-CN" sz="60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53"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5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00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extLst>
              <a:ext uri="{96DAC541-7B7A-43D3-8B79-37D633B846F1}">
                <asvg:svgBlip xmlns:asvg="http://schemas.microsoft.com/office/drawing/2016/SVG/main" r:embed="rId4"/>
              </a:ext>
            </a:extLst>
          </a:blip>
          <a:srcRect/>
          <a:stretch>
            <a:fillRect l="-3000" r="-3000"/>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859E70B-B5F7-44D2-9913-296878936D9C}"/>
              </a:ext>
            </a:extLst>
          </p:cNvPr>
          <p:cNvSpPr txBox="1"/>
          <p:nvPr/>
        </p:nvSpPr>
        <p:spPr>
          <a:xfrm>
            <a:off x="3648691" y="2640419"/>
            <a:ext cx="4830168"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rPr>
              <a:t>Khởi</a:t>
            </a:r>
            <a:r>
              <a:rPr lang="en-US" sz="8000" b="1">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 động</a:t>
            </a:r>
            <a:endParaRPr kumimoji="0" lang="en-US" sz="8000" b="1" i="0" u="none" strike="noStrike" kern="1200" cap="none" spc="0" normalizeH="0" baseline="0" noProof="0" dirty="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77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a16="http://schemas.microsoft.com/office/drawing/2014/main" id="{C9F29044-0B1A-438A-A62B-2569D512C614}"/>
              </a:ext>
            </a:extLst>
          </p:cNvPr>
          <p:cNvPicPr>
            <a:picLocks noChangeAspect="1"/>
          </p:cNvPicPr>
          <p:nvPr/>
        </p:nvPicPr>
        <p:blipFill rotWithShape="1">
          <a:blip r:embed="rId7"/>
          <a:srcRect t="11622" b="50168"/>
          <a:stretch/>
        </p:blipFill>
        <p:spPr>
          <a:xfrm>
            <a:off x="5235483" y="1519262"/>
            <a:ext cx="5413717" cy="1083213"/>
          </a:xfrm>
          <a:prstGeom prst="rect">
            <a:avLst/>
          </a:prstGeom>
        </p:spPr>
      </p:pic>
      <p:sp>
        <p:nvSpPr>
          <p:cNvPr id="3" name="TextBox 2">
            <a:extLst>
              <a:ext uri="{FF2B5EF4-FFF2-40B4-BE49-F238E27FC236}">
                <a16:creationId xmlns:a16="http://schemas.microsoft.com/office/drawing/2014/main" id="{85D5556D-77CC-AA46-D407-F742635432F5}"/>
              </a:ext>
            </a:extLst>
          </p:cNvPr>
          <p:cNvSpPr txBox="1"/>
          <p:nvPr/>
        </p:nvSpPr>
        <p:spPr>
          <a:xfrm>
            <a:off x="4854263" y="2963274"/>
            <a:ext cx="537839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Bài học của gấu</a:t>
            </a:r>
            <a:endParaRPr kumimoji="0" lang="en-US" sz="6000" b="1" i="0" u="none" strike="noStrike" kern="1200" cap="none" spc="0" normalizeH="0" baseline="0" noProof="0" dirty="0">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43" y="163992"/>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17549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897063" y="845398"/>
            <a:ext cx="6377940" cy="120032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8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Bài</a:t>
            </a:r>
            <a:r>
              <a:rPr kumimoji="0" lang="en-US" altLang="zh-CN" sz="48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học của gấu</a:t>
            </a:r>
            <a:endParaRPr kumimoji="0" lang="zh-CN" altLang="en-US" sz="48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1986516" y="1905389"/>
            <a:ext cx="8272876" cy="2677656"/>
          </a:xfrm>
          <a:prstGeom prst="rect">
            <a:avLst/>
          </a:prstGeom>
          <a:noFill/>
        </p:spPr>
        <p:txBody>
          <a:bodyPr wrap="square">
            <a:spAutoFit/>
          </a:bodyPr>
          <a:lstStyle/>
          <a:p>
            <a:pPr algn="just"/>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Có một chú gấu rất thích được làm con vật khác. Thấy chuột đứng chống đuôi xuống đất, gấu làm theo nhưng đau điếng, khóc thét. Thấy hươu chạy nhanh, gấu lạch bạch chạy c</a:t>
            </a: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ùng</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và bị ngã nhào. Thấy vịt bơi dưới hồ, gấu nhảy ùm xuống định b</a:t>
            </a: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ơi</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nh</a:t>
            </a: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ưng</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suýt chìm nghỉm. Thế là từ đó, gấu chỉ muốn là gấu thôi.</a:t>
            </a:r>
            <a:endPar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6829710" y="4732625"/>
            <a:ext cx="3429682"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a:t>
            </a:r>
            <a:r>
              <a:rPr lang="en-US" sz="2800" i="1">
                <a:latin typeface="Times New Roman" panose="02020603050405020304" pitchFamily="18" charset="0"/>
                <a:ea typeface="Arial-Rounded" panose="020B0500000000000000" pitchFamily="34" charset="0"/>
                <a:cs typeface="Times New Roman" panose="02020603050405020304" pitchFamily="18" charset="0"/>
              </a:rPr>
              <a:t>Theo </a:t>
            </a:r>
            <a:r>
              <a:rPr lang="en-US" sz="2800">
                <a:latin typeface="Times New Roman" panose="02020603050405020304" pitchFamily="18" charset="0"/>
                <a:ea typeface="Arial-Rounded" panose="020B0500000000000000" pitchFamily="34" charset="0"/>
                <a:cs typeface="Times New Roman" panose="02020603050405020304" pitchFamily="18" charset="0"/>
              </a:rPr>
              <a:t>Bùi Việt Hà)</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D0CEEB3-DBE6-0A13-F1DA-01B75977115A}"/>
              </a:ext>
            </a:extLst>
          </p:cNvPr>
          <p:cNvSpPr txBox="1"/>
          <p:nvPr/>
        </p:nvSpPr>
        <p:spPr>
          <a:xfrm>
            <a:off x="2508823" y="5610472"/>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Mọi người có giống ai không?</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BACF97FA-9DB5-B33A-F485-7C5B86A73B71}"/>
              </a:ext>
            </a:extLst>
          </p:cNvPr>
          <p:cNvSpPr txBox="1"/>
          <p:nvPr/>
        </p:nvSpPr>
        <p:spPr>
          <a:xfrm>
            <a:off x="2508822" y="5608339"/>
            <a:ext cx="7750569"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Mỗi người có một nét riêng, không ai giống ai.</a:t>
            </a:r>
            <a:endParaRPr lang="pt-BR" sz="2800" kern="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2908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VIẾT TỪ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609723" y="1892203"/>
            <a:ext cx="10967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điếng</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583DB243-98E8-9839-6A97-D8E04B4DEFE1}"/>
              </a:ext>
            </a:extLst>
          </p:cNvPr>
          <p:cNvSpPr/>
          <p:nvPr/>
        </p:nvSpPr>
        <p:spPr>
          <a:xfrm>
            <a:off x="5417879" y="1813004"/>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5" name="TextBox 4">
            <a:extLst>
              <a:ext uri="{FF2B5EF4-FFF2-40B4-BE49-F238E27FC236}">
                <a16:creationId xmlns:a16="http://schemas.microsoft.com/office/drawing/2014/main" id="{F4FF93D5-AE83-BB86-DF47-6C0FA711F3AD}"/>
              </a:ext>
            </a:extLst>
          </p:cNvPr>
          <p:cNvSpPr txBox="1"/>
          <p:nvPr/>
        </p:nvSpPr>
        <p:spPr>
          <a:xfrm>
            <a:off x="5626350" y="1874966"/>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hươu</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6" name="矩形 10">
            <a:extLst>
              <a:ext uri="{FF2B5EF4-FFF2-40B4-BE49-F238E27FC236}">
                <a16:creationId xmlns:a16="http://schemas.microsoft.com/office/drawing/2014/main" id="{2E6DC379-DFCA-71BB-7BE2-8269D8A080D3}"/>
              </a:ext>
            </a:extLst>
          </p:cNvPr>
          <p:cNvSpPr/>
          <p:nvPr/>
        </p:nvSpPr>
        <p:spPr>
          <a:xfrm>
            <a:off x="3209585" y="2887590"/>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7" name="TextBox 6">
            <a:extLst>
              <a:ext uri="{FF2B5EF4-FFF2-40B4-BE49-F238E27FC236}">
                <a16:creationId xmlns:a16="http://schemas.microsoft.com/office/drawing/2014/main" id="{CBBF908D-9E31-4548-EA7E-2F5BDE341B8A}"/>
              </a:ext>
            </a:extLst>
          </p:cNvPr>
          <p:cNvSpPr txBox="1"/>
          <p:nvPr/>
        </p:nvSpPr>
        <p:spPr>
          <a:xfrm>
            <a:off x="3541389" y="2966789"/>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suýt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8" name="矩形 10">
            <a:extLst>
              <a:ext uri="{FF2B5EF4-FFF2-40B4-BE49-F238E27FC236}">
                <a16:creationId xmlns:a16="http://schemas.microsoft.com/office/drawing/2014/main" id="{4CFC5AA5-907B-AB2C-1A54-5B9F66BE3317}"/>
              </a:ext>
            </a:extLst>
          </p:cNvPr>
          <p:cNvSpPr/>
          <p:nvPr/>
        </p:nvSpPr>
        <p:spPr>
          <a:xfrm>
            <a:off x="5455376" y="2873921"/>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9" name="TextBox 8">
            <a:extLst>
              <a:ext uri="{FF2B5EF4-FFF2-40B4-BE49-F238E27FC236}">
                <a16:creationId xmlns:a16="http://schemas.microsoft.com/office/drawing/2014/main" id="{E7DAC091-95E2-C7A3-EACE-C8B9CD22B075}"/>
              </a:ext>
            </a:extLst>
          </p:cNvPr>
          <p:cNvSpPr txBox="1"/>
          <p:nvPr/>
        </p:nvSpPr>
        <p:spPr>
          <a:xfrm>
            <a:off x="5455376" y="3001108"/>
            <a:ext cx="251968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chìm nghỉm</a:t>
            </a:r>
            <a:endParaRPr lang="en-US" sz="3200" dirty="0">
              <a:solidFill>
                <a:srgbClr val="C0504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grpId="1" nodeType="withEffect">
                                  <p:stCondLst>
                                    <p:cond delay="0"/>
                                  </p:stCondLst>
                                  <p:childTnLst>
                                    <p:animRot by="120000">
                                      <p:cBhvr>
                                        <p:cTn id="38" dur="100" fill="hold">
                                          <p:stCondLst>
                                            <p:cond delay="0"/>
                                          </p:stCondLst>
                                        </p:cTn>
                                        <p:tgtEl>
                                          <p:spTgt spid="37"/>
                                        </p:tgtEl>
                                        <p:attrNameLst>
                                          <p:attrName>r</p:attrName>
                                        </p:attrNameLst>
                                      </p:cBhvr>
                                    </p:animRot>
                                    <p:animRot by="-240000">
                                      <p:cBhvr>
                                        <p:cTn id="39" dur="200" fill="hold">
                                          <p:stCondLst>
                                            <p:cond delay="200"/>
                                          </p:stCondLst>
                                        </p:cTn>
                                        <p:tgtEl>
                                          <p:spTgt spid="37"/>
                                        </p:tgtEl>
                                        <p:attrNameLst>
                                          <p:attrName>r</p:attrName>
                                        </p:attrNameLst>
                                      </p:cBhvr>
                                    </p:animRot>
                                    <p:animRot by="240000">
                                      <p:cBhvr>
                                        <p:cTn id="40" dur="200" fill="hold">
                                          <p:stCondLst>
                                            <p:cond delay="400"/>
                                          </p:stCondLst>
                                        </p:cTn>
                                        <p:tgtEl>
                                          <p:spTgt spid="37"/>
                                        </p:tgtEl>
                                        <p:attrNameLst>
                                          <p:attrName>r</p:attrName>
                                        </p:attrNameLst>
                                      </p:cBhvr>
                                    </p:animRot>
                                    <p:animRot by="-240000">
                                      <p:cBhvr>
                                        <p:cTn id="41" dur="200" fill="hold">
                                          <p:stCondLst>
                                            <p:cond delay="600"/>
                                          </p:stCondLst>
                                        </p:cTn>
                                        <p:tgtEl>
                                          <p:spTgt spid="37"/>
                                        </p:tgtEl>
                                        <p:attrNameLst>
                                          <p:attrName>r</p:attrName>
                                        </p:attrNameLst>
                                      </p:cBhvr>
                                    </p:animRot>
                                    <p:animRot by="120000">
                                      <p:cBhvr>
                                        <p:cTn id="42" dur="200" fill="hold">
                                          <p:stCondLst>
                                            <p:cond delay="800"/>
                                          </p:stCondLst>
                                        </p:cTn>
                                        <p:tgtEl>
                                          <p:spTgt spid="3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randombar(horizontal)">
                                      <p:cBhvr>
                                        <p:cTn id="69" dur="500"/>
                                        <p:tgtEl>
                                          <p:spTgt spid="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 nodeType="clickEffect">
                                  <p:stCondLst>
                                    <p:cond delay="0"/>
                                  </p:stCondLst>
                                  <p:childTnLst>
                                    <p:animRot by="120000">
                                      <p:cBhvr>
                                        <p:cTn id="76" dur="100" fill="hold">
                                          <p:stCondLst>
                                            <p:cond delay="0"/>
                                          </p:stCondLst>
                                        </p:cTn>
                                        <p:tgtEl>
                                          <p:spTgt spid="6"/>
                                        </p:tgtEl>
                                        <p:attrNameLst>
                                          <p:attrName>r</p:attrName>
                                        </p:attrNameLst>
                                      </p:cBhvr>
                                    </p:animRot>
                                    <p:animRot by="-240000">
                                      <p:cBhvr>
                                        <p:cTn id="77" dur="200" fill="hold">
                                          <p:stCondLst>
                                            <p:cond delay="200"/>
                                          </p:stCondLst>
                                        </p:cTn>
                                        <p:tgtEl>
                                          <p:spTgt spid="6"/>
                                        </p:tgtEl>
                                        <p:attrNameLst>
                                          <p:attrName>r</p:attrName>
                                        </p:attrNameLst>
                                      </p:cBhvr>
                                    </p:animRot>
                                    <p:animRot by="240000">
                                      <p:cBhvr>
                                        <p:cTn id="78" dur="200" fill="hold">
                                          <p:stCondLst>
                                            <p:cond delay="400"/>
                                          </p:stCondLst>
                                        </p:cTn>
                                        <p:tgtEl>
                                          <p:spTgt spid="6"/>
                                        </p:tgtEl>
                                        <p:attrNameLst>
                                          <p:attrName>r</p:attrName>
                                        </p:attrNameLst>
                                      </p:cBhvr>
                                    </p:animRot>
                                    <p:animRot by="-240000">
                                      <p:cBhvr>
                                        <p:cTn id="79" dur="200" fill="hold">
                                          <p:stCondLst>
                                            <p:cond delay="600"/>
                                          </p:stCondLst>
                                        </p:cTn>
                                        <p:tgtEl>
                                          <p:spTgt spid="6"/>
                                        </p:tgtEl>
                                        <p:attrNameLst>
                                          <p:attrName>r</p:attrName>
                                        </p:attrNameLst>
                                      </p:cBhvr>
                                    </p:animRot>
                                    <p:animRot by="120000">
                                      <p:cBhvr>
                                        <p:cTn id="80" dur="200" fill="hold">
                                          <p:stCondLst>
                                            <p:cond delay="800"/>
                                          </p:stCondLst>
                                        </p:cTn>
                                        <p:tgtEl>
                                          <p:spTgt spid="6"/>
                                        </p:tgtEl>
                                        <p:attrNameLst>
                                          <p:attrName>r</p:attrName>
                                        </p:attrNameLst>
                                      </p:cBhvr>
                                    </p:animRot>
                                  </p:child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par>
                                <p:cTn id="103" presetID="32" presetClass="emph" presetSubtype="0" fill="hold" grpId="1" nodeType="withEffect">
                                  <p:stCondLst>
                                    <p:cond delay="0"/>
                                  </p:stCondLst>
                                  <p:childTnLst>
                                    <p:animRot by="120000">
                                      <p:cBhvr>
                                        <p:cTn id="104" dur="100" fill="hold">
                                          <p:stCondLst>
                                            <p:cond delay="0"/>
                                          </p:stCondLst>
                                        </p:cTn>
                                        <p:tgtEl>
                                          <p:spTgt spid="9"/>
                                        </p:tgtEl>
                                        <p:attrNameLst>
                                          <p:attrName>r</p:attrName>
                                        </p:attrNameLst>
                                      </p:cBhvr>
                                    </p:animRot>
                                    <p:animRot by="-240000">
                                      <p:cBhvr>
                                        <p:cTn id="105" dur="200" fill="hold">
                                          <p:stCondLst>
                                            <p:cond delay="200"/>
                                          </p:stCondLst>
                                        </p:cTn>
                                        <p:tgtEl>
                                          <p:spTgt spid="9"/>
                                        </p:tgtEl>
                                        <p:attrNameLst>
                                          <p:attrName>r</p:attrName>
                                        </p:attrNameLst>
                                      </p:cBhvr>
                                    </p:animRot>
                                    <p:animRot by="240000">
                                      <p:cBhvr>
                                        <p:cTn id="106" dur="200" fill="hold">
                                          <p:stCondLst>
                                            <p:cond delay="400"/>
                                          </p:stCondLst>
                                        </p:cTn>
                                        <p:tgtEl>
                                          <p:spTgt spid="9"/>
                                        </p:tgtEl>
                                        <p:attrNameLst>
                                          <p:attrName>r</p:attrName>
                                        </p:attrNameLst>
                                      </p:cBhvr>
                                    </p:animRot>
                                    <p:animRot by="-240000">
                                      <p:cBhvr>
                                        <p:cTn id="107" dur="200" fill="hold">
                                          <p:stCondLst>
                                            <p:cond delay="600"/>
                                          </p:stCondLst>
                                        </p:cTn>
                                        <p:tgtEl>
                                          <p:spTgt spid="9"/>
                                        </p:tgtEl>
                                        <p:attrNameLst>
                                          <p:attrName>r</p:attrName>
                                        </p:attrNameLst>
                                      </p:cBhvr>
                                    </p:animRot>
                                    <p:animRot by="120000">
                                      <p:cBhvr>
                                        <p:cTn id="10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7" grpId="0"/>
      <p:bldP spid="37" grpId="1"/>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19659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 ô</a:t>
            </a:r>
            <a:endPar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383263" y="2969401"/>
            <a:ext cx="4996881" cy="584775"/>
          </a:xfrm>
          <a:prstGeom prst="rect">
            <a:avLst/>
          </a:prstGeom>
        </p:spPr>
        <p:txBody>
          <a:bodyPr wrap="none">
            <a:spAutoFit/>
          </a:bodyPr>
          <a:lstStyle/>
          <a:p>
            <a:pPr lvl="0" defTabSz="457200">
              <a:defRPr/>
            </a:pP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í</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en-US"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chemeClr val="tx1">
                  <a:lumMod val="50000"/>
                </a:schemeClr>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415</Words>
  <Application>Microsoft Office PowerPoint</Application>
  <PresentationFormat>Widescreen</PresentationFormat>
  <Paragraphs>54</Paragraphs>
  <Slides>16</Slides>
  <Notes>16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16</vt:i4>
      </vt:variant>
    </vt:vector>
  </HeadingPairs>
  <TitlesOfParts>
    <vt:vector size="35" baseType="lpstr">
      <vt:lpstr>等线</vt:lpstr>
      <vt:lpstr>等线 Light</vt:lpstr>
      <vt:lpstr>微软雅黑</vt:lpstr>
      <vt:lpstr>宋体</vt:lpstr>
      <vt:lpstr>华文行楷</vt:lpstr>
      <vt:lpstr>Arial</vt:lpstr>
      <vt:lpstr>Arial-Rounded</vt:lpstr>
      <vt:lpstr>Baloo</vt:lpstr>
      <vt:lpstr>Calibri</vt:lpstr>
      <vt:lpstr>Calibri Light</vt:lpstr>
      <vt:lpstr>Coiny</vt:lpstr>
      <vt:lpstr>HP001</vt:lpstr>
      <vt:lpstr>HP001 4 hàng</vt:lpstr>
      <vt:lpstr>Times New Roman</vt:lpstr>
      <vt:lpstr>UTM Avo</vt:lpstr>
      <vt:lpstr>印品溜溜圆</vt: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30</cp:revision>
  <dcterms:created xsi:type="dcterms:W3CDTF">2022-06-13T02:36:19Z</dcterms:created>
  <dcterms:modified xsi:type="dcterms:W3CDTF">2024-03-05T22:56:29Z</dcterms:modified>
</cp:coreProperties>
</file>