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ppt/theme/themeOverride10.xml" ContentType="application/vnd.openxmlformats-officedocument.themeOverride+xml"/>
  <Override PartName="/ppt/notesSlides/notesSlide13.xml" ContentType="application/vnd.openxmlformats-officedocument.presentationml.notesSlide+xml"/>
  <Override PartName="/ppt/theme/themeOverride11.xml" ContentType="application/vnd.openxmlformats-officedocument.themeOverride+xml"/>
  <Override PartName="/ppt/notesSlides/notesSlide14.xml" ContentType="application/vnd.openxmlformats-officedocument.presentationml.notesSlide+xml"/>
  <Override PartName="/ppt/theme/themeOverride12.xml" ContentType="application/vnd.openxmlformats-officedocument.themeOverride+xml"/>
  <Override PartName="/ppt/notesSlides/notesSlide15.xml" ContentType="application/vnd.openxmlformats-officedocument.presentationml.notesSlide+xml"/>
  <Override PartName="/ppt/theme/themeOverride13.xml" ContentType="application/vnd.openxmlformats-officedocument.themeOverride+xml"/>
  <Override PartName="/ppt/notesSlides/notesSlide16.xml" ContentType="application/vnd.openxmlformats-officedocument.presentationml.notesSlide+xml"/>
  <Override PartName="/ppt/theme/themeOverride14.xml" ContentType="application/vnd.openxmlformats-officedocument.themeOverride+xml"/>
  <Override PartName="/ppt/notesSlides/notesSlide17.xml" ContentType="application/vnd.openxmlformats-officedocument.presentationml.notesSlide+xml"/>
  <Override PartName="/ppt/theme/themeOverride15.xml" ContentType="application/vnd.openxmlformats-officedocument.themeOverride+xml"/>
  <Override PartName="/ppt/notesSlides/notesSlide18.xml" ContentType="application/vnd.openxmlformats-officedocument.presentationml.notesSlide+xml"/>
  <Override PartName="/ppt/theme/themeOverride16.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7.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361" r:id="rId3"/>
    <p:sldId id="258" r:id="rId4"/>
    <p:sldId id="259" r:id="rId5"/>
    <p:sldId id="362" r:id="rId6"/>
    <p:sldId id="306" r:id="rId7"/>
    <p:sldId id="363" r:id="rId8"/>
    <p:sldId id="308" r:id="rId9"/>
    <p:sldId id="364" r:id="rId10"/>
    <p:sldId id="365" r:id="rId11"/>
    <p:sldId id="366" r:id="rId12"/>
    <p:sldId id="307" r:id="rId13"/>
    <p:sldId id="367" r:id="rId14"/>
    <p:sldId id="368" r:id="rId15"/>
    <p:sldId id="313" r:id="rId16"/>
    <p:sldId id="369" r:id="rId17"/>
    <p:sldId id="371" r:id="rId18"/>
    <p:sldId id="370" r:id="rId19"/>
    <p:sldId id="372" r:id="rId20"/>
    <p:sldId id="7610" r:id="rId21"/>
    <p:sldId id="7608" r:id="rId22"/>
    <p:sldId id="7611" r:id="rId23"/>
    <p:sldId id="7612" r:id="rId24"/>
    <p:sldId id="7613" r:id="rId25"/>
    <p:sldId id="380"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347B"/>
    <a:srgbClr val="FDE9E0"/>
    <a:srgbClr val="179FD9"/>
    <a:srgbClr val="FFC776"/>
    <a:srgbClr val="A40B5D"/>
    <a:srgbClr val="2CA349"/>
    <a:srgbClr val="FFFF00"/>
    <a:srgbClr val="A6D625"/>
    <a:srgbClr val="90BF37"/>
    <a:srgbClr val="B35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2" autoAdjust="0"/>
    <p:restoredTop sz="84761" autoAdjust="0"/>
  </p:normalViewPr>
  <p:slideViewPr>
    <p:cSldViewPr snapToGrid="0" showGuides="1">
      <p:cViewPr varScale="1">
        <p:scale>
          <a:sx n="61" d="100"/>
          <a:sy n="61" d="100"/>
        </p:scale>
        <p:origin x="534" y="78"/>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C0158-2C1A-43B2-8202-82BA280AD8E9}" type="datetimeFigureOut">
              <a:rPr lang="zh-CN" altLang="en-US" smtClean="0"/>
              <a:t>2022/3/22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426D0-F3A2-41D6-BD02-43A23AB2FB47}" type="slidenum">
              <a:rPr lang="zh-CN" altLang="en-US" smtClean="0"/>
              <a:t>‹#›</a:t>
            </a:fld>
            <a:endParaRPr lang="zh-CN" altLang="en-US"/>
          </a:p>
        </p:txBody>
      </p:sp>
    </p:spTree>
    <p:extLst>
      <p:ext uri="{BB962C8B-B14F-4D97-AF65-F5344CB8AC3E}">
        <p14:creationId xmlns:p14="http://schemas.microsoft.com/office/powerpoint/2010/main" val="222376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a:t>
            </a:fld>
            <a:endParaRPr lang="zh-CN" altLang="en-US"/>
          </a:p>
        </p:txBody>
      </p:sp>
    </p:spTree>
    <p:extLst>
      <p:ext uri="{BB962C8B-B14F-4D97-AF65-F5344CB8AC3E}">
        <p14:creationId xmlns:p14="http://schemas.microsoft.com/office/powerpoint/2010/main" val="1010534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10</a:t>
            </a:fld>
            <a:endParaRPr lang="zh-CN" altLang="en-US"/>
          </a:p>
        </p:txBody>
      </p:sp>
    </p:spTree>
    <p:extLst>
      <p:ext uri="{BB962C8B-B14F-4D97-AF65-F5344CB8AC3E}">
        <p14:creationId xmlns:p14="http://schemas.microsoft.com/office/powerpoint/2010/main" val="1299209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3882877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12</a:t>
            </a:fld>
            <a:endParaRPr lang="zh-CN" altLang="en-US"/>
          </a:p>
        </p:txBody>
      </p:sp>
    </p:spTree>
    <p:extLst>
      <p:ext uri="{BB962C8B-B14F-4D97-AF65-F5344CB8AC3E}">
        <p14:creationId xmlns:p14="http://schemas.microsoft.com/office/powerpoint/2010/main" val="2430603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13</a:t>
            </a:fld>
            <a:endParaRPr lang="zh-CN" altLang="en-US"/>
          </a:p>
        </p:txBody>
      </p:sp>
    </p:spTree>
    <p:extLst>
      <p:ext uri="{BB962C8B-B14F-4D97-AF65-F5344CB8AC3E}">
        <p14:creationId xmlns:p14="http://schemas.microsoft.com/office/powerpoint/2010/main" val="700044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14</a:t>
            </a:fld>
            <a:endParaRPr lang="zh-CN" altLang="en-US"/>
          </a:p>
        </p:txBody>
      </p:sp>
    </p:spTree>
    <p:extLst>
      <p:ext uri="{BB962C8B-B14F-4D97-AF65-F5344CB8AC3E}">
        <p14:creationId xmlns:p14="http://schemas.microsoft.com/office/powerpoint/2010/main" val="428503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15</a:t>
            </a:fld>
            <a:endParaRPr lang="zh-CN" altLang="en-US"/>
          </a:p>
        </p:txBody>
      </p:sp>
    </p:spTree>
    <p:extLst>
      <p:ext uri="{BB962C8B-B14F-4D97-AF65-F5344CB8AC3E}">
        <p14:creationId xmlns:p14="http://schemas.microsoft.com/office/powerpoint/2010/main" val="660485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16</a:t>
            </a:fld>
            <a:endParaRPr lang="zh-CN" altLang="en-US"/>
          </a:p>
        </p:txBody>
      </p:sp>
    </p:spTree>
    <p:extLst>
      <p:ext uri="{BB962C8B-B14F-4D97-AF65-F5344CB8AC3E}">
        <p14:creationId xmlns:p14="http://schemas.microsoft.com/office/powerpoint/2010/main" val="1209154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17</a:t>
            </a:fld>
            <a:endParaRPr lang="zh-CN" altLang="en-US"/>
          </a:p>
        </p:txBody>
      </p:sp>
    </p:spTree>
    <p:extLst>
      <p:ext uri="{BB962C8B-B14F-4D97-AF65-F5344CB8AC3E}">
        <p14:creationId xmlns:p14="http://schemas.microsoft.com/office/powerpoint/2010/main" val="538753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a:solidFill>
                  <a:srgbClr val="002060"/>
                </a:solidFill>
                <a:latin typeface="#9Slide05 SVNSteady" pitchFamily="2" charset="0"/>
                <a:ea typeface="字魂105号-简雅黑" panose="00000500000000000000" pitchFamily="2" charset="-122"/>
              </a:rPr>
              <a:t>GV có thể yêu cầu HS nêu cách đổi 2h40p ra giờ trước. Sau đó chốt:</a:t>
            </a:r>
            <a:br>
              <a:rPr lang="en-US" altLang="zh-CN" sz="1200">
                <a:solidFill>
                  <a:srgbClr val="002060"/>
                </a:solidFill>
                <a:latin typeface="#9Slide05 SVNSteady" pitchFamily="2" charset="0"/>
                <a:ea typeface="字魂105号-简雅黑" panose="00000500000000000000" pitchFamily="2" charset="-122"/>
              </a:rPr>
            </a:br>
            <a:r>
              <a:rPr lang="en-US" altLang="zh-CN" sz="1200">
                <a:solidFill>
                  <a:srgbClr val="002060"/>
                </a:solidFill>
                <a:latin typeface="#9Slide05 SVNSteady" pitchFamily="2" charset="0"/>
                <a:ea typeface="字魂105号-简雅黑" panose="00000500000000000000" pitchFamily="2" charset="-122"/>
              </a:rPr>
              <a:t>Khi đổi số đo thời gian, nếu kết quả là số thập phân vô hạn thì ta nên </a:t>
            </a:r>
            <a:r>
              <a:rPr lang="en-US" altLang="zh-CN" sz="1200" u="sng">
                <a:solidFill>
                  <a:srgbClr val="002060"/>
                </a:solidFill>
                <a:latin typeface="#9Slide05 SVNSteady" pitchFamily="2" charset="0"/>
                <a:ea typeface="字魂105号-简雅黑" panose="00000500000000000000" pitchFamily="2" charset="-122"/>
              </a:rPr>
              <a:t>để ở dạng phân số</a:t>
            </a:r>
            <a:r>
              <a:rPr lang="en-US" altLang="zh-CN" sz="1200">
                <a:solidFill>
                  <a:srgbClr val="002060"/>
                </a:solidFill>
                <a:latin typeface="#9Slide05 SVNSteady" pitchFamily="2" charset="0"/>
                <a:ea typeface="字魂105号-简雅黑" panose="00000500000000000000" pitchFamily="2" charset="-122"/>
              </a:rPr>
              <a:t> để tìm ra kết quả chính xác.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18</a:t>
            </a:fld>
            <a:endParaRPr lang="zh-CN" altLang="en-US"/>
          </a:p>
        </p:txBody>
      </p:sp>
    </p:spTree>
    <p:extLst>
      <p:ext uri="{BB962C8B-B14F-4D97-AF65-F5344CB8AC3E}">
        <p14:creationId xmlns:p14="http://schemas.microsoft.com/office/powerpoint/2010/main" val="1672295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19</a:t>
            </a:fld>
            <a:endParaRPr lang="zh-CN" altLang="en-US"/>
          </a:p>
        </p:txBody>
      </p:sp>
    </p:spTree>
    <p:extLst>
      <p:ext uri="{BB962C8B-B14F-4D97-AF65-F5344CB8AC3E}">
        <p14:creationId xmlns:p14="http://schemas.microsoft.com/office/powerpoint/2010/main" val="1520112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a:t>
            </a:fld>
            <a:endParaRPr lang="zh-CN" altLang="en-US"/>
          </a:p>
        </p:txBody>
      </p:sp>
    </p:spTree>
    <p:extLst>
      <p:ext uri="{BB962C8B-B14F-4D97-AF65-F5344CB8AC3E}">
        <p14:creationId xmlns:p14="http://schemas.microsoft.com/office/powerpoint/2010/main" val="165848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21</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22</a:t>
            </a:fld>
            <a:endParaRPr lang="en-US"/>
          </a:p>
        </p:txBody>
      </p:sp>
    </p:spTree>
    <p:extLst>
      <p:ext uri="{BB962C8B-B14F-4D97-AF65-F5344CB8AC3E}">
        <p14:creationId xmlns:p14="http://schemas.microsoft.com/office/powerpoint/2010/main" val="880071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23</a:t>
            </a:fld>
            <a:endParaRPr lang="en-US"/>
          </a:p>
        </p:txBody>
      </p:sp>
    </p:spTree>
    <p:extLst>
      <p:ext uri="{BB962C8B-B14F-4D97-AF65-F5344CB8AC3E}">
        <p14:creationId xmlns:p14="http://schemas.microsoft.com/office/powerpoint/2010/main" val="2962863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24</a:t>
            </a:fld>
            <a:endParaRPr lang="zh-CN" altLang="en-US"/>
          </a:p>
        </p:txBody>
      </p:sp>
    </p:spTree>
    <p:extLst>
      <p:ext uri="{BB962C8B-B14F-4D97-AF65-F5344CB8AC3E}">
        <p14:creationId xmlns:p14="http://schemas.microsoft.com/office/powerpoint/2010/main" val="2225375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25</a:t>
            </a:fld>
            <a:endParaRPr lang="zh-CN" altLang="en-US"/>
          </a:p>
        </p:txBody>
      </p:sp>
    </p:spTree>
    <p:extLst>
      <p:ext uri="{BB962C8B-B14F-4D97-AF65-F5344CB8AC3E}">
        <p14:creationId xmlns:p14="http://schemas.microsoft.com/office/powerpoint/2010/main" val="2484361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3</a:t>
            </a:fld>
            <a:endParaRPr lang="zh-CN" altLang="en-US"/>
          </a:p>
        </p:txBody>
      </p:sp>
    </p:spTree>
    <p:extLst>
      <p:ext uri="{BB962C8B-B14F-4D97-AF65-F5344CB8AC3E}">
        <p14:creationId xmlns:p14="http://schemas.microsoft.com/office/powerpoint/2010/main" val="1458765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yêu cầu 1 HS giải thích vì sao sai. Sau đó yêu cầu HS làm ra nháp cách giải đúng</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4</a:t>
            </a:fld>
            <a:endParaRPr lang="zh-CN" altLang="en-US"/>
          </a:p>
        </p:txBody>
      </p:sp>
    </p:spTree>
    <p:extLst>
      <p:ext uri="{BB962C8B-B14F-4D97-AF65-F5344CB8AC3E}">
        <p14:creationId xmlns:p14="http://schemas.microsoft.com/office/powerpoint/2010/main" val="3812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5</a:t>
            </a:fld>
            <a:endParaRPr lang="zh-CN" altLang="en-US"/>
          </a:p>
        </p:txBody>
      </p:sp>
    </p:spTree>
    <p:extLst>
      <p:ext uri="{BB962C8B-B14F-4D97-AF65-F5344CB8AC3E}">
        <p14:creationId xmlns:p14="http://schemas.microsoft.com/office/powerpoint/2010/main" val="3277092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p:txBody>
      </p:sp>
      <p:sp>
        <p:nvSpPr>
          <p:cNvPr id="4" name="灯片编号占位符 3"/>
          <p:cNvSpPr>
            <a:spLocks noGrp="1"/>
          </p:cNvSpPr>
          <p:nvPr>
            <p:ph type="sldNum" sz="quarter" idx="5"/>
          </p:nvPr>
        </p:nvSpPr>
        <p:spPr/>
        <p:txBody>
          <a:bodyPr/>
          <a:lstStyle/>
          <a:p>
            <a:fld id="{D6D426D0-F3A2-41D6-BD02-43A23AB2FB47}" type="slidenum">
              <a:rPr lang="zh-CN" altLang="en-US" smtClean="0"/>
              <a:t>6</a:t>
            </a:fld>
            <a:endParaRPr lang="zh-CN" altLang="en-US"/>
          </a:p>
        </p:txBody>
      </p:sp>
    </p:spTree>
    <p:extLst>
      <p:ext uri="{BB962C8B-B14F-4D97-AF65-F5344CB8AC3E}">
        <p14:creationId xmlns:p14="http://schemas.microsoft.com/office/powerpoint/2010/main" val="2193465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7</a:t>
            </a:fld>
            <a:endParaRPr lang="zh-CN" altLang="en-US"/>
          </a:p>
        </p:txBody>
      </p:sp>
    </p:spTree>
    <p:extLst>
      <p:ext uri="{BB962C8B-B14F-4D97-AF65-F5344CB8AC3E}">
        <p14:creationId xmlns:p14="http://schemas.microsoft.com/office/powerpoint/2010/main" val="518875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8</a:t>
            </a:fld>
            <a:endParaRPr lang="zh-CN" altLang="en-US"/>
          </a:p>
        </p:txBody>
      </p:sp>
    </p:spTree>
    <p:extLst>
      <p:ext uri="{BB962C8B-B14F-4D97-AF65-F5344CB8AC3E}">
        <p14:creationId xmlns:p14="http://schemas.microsoft.com/office/powerpoint/2010/main" val="2665559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9</a:t>
            </a:fld>
            <a:endParaRPr lang="zh-CN" altLang="en-US"/>
          </a:p>
        </p:txBody>
      </p:sp>
    </p:spTree>
    <p:extLst>
      <p:ext uri="{BB962C8B-B14F-4D97-AF65-F5344CB8AC3E}">
        <p14:creationId xmlns:p14="http://schemas.microsoft.com/office/powerpoint/2010/main" val="1381782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FBAE70-1DC8-4869-BAB8-36946FA338B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47FE65-97E7-4D91-8DC6-0849DAEFE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53E5D7B-8CB8-4840-BC04-DB32ADD7B63C}"/>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5" name="页脚占位符 4">
            <a:extLst>
              <a:ext uri="{FF2B5EF4-FFF2-40B4-BE49-F238E27FC236}">
                <a16:creationId xmlns:a16="http://schemas.microsoft.com/office/drawing/2014/main" id="{BDA85048-E43A-4486-A8EF-3669E608D5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C6DCD4-8DD9-443B-BC61-E127907C698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851172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DED9F9-C31A-4A75-9B76-938040C3D2D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15AC40F-F7D4-4D2A-A859-2C0C36EEAD6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858260-D67F-4B74-9D5A-7B026D08AC3E}"/>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5" name="页脚占位符 4">
            <a:extLst>
              <a:ext uri="{FF2B5EF4-FFF2-40B4-BE49-F238E27FC236}">
                <a16:creationId xmlns:a16="http://schemas.microsoft.com/office/drawing/2014/main" id="{70697B0C-8D23-4106-BBC9-B3FCD84918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C1160E-F021-4FF7-AB43-732448770707}"/>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41145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314B568-3B83-4D21-ADBD-2D31DF89347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E1E8BCD-6657-46B9-9C6D-6B7B8C5EF36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180A45-8A71-4254-8DE4-2AD068E857C7}"/>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5" name="页脚占位符 4">
            <a:extLst>
              <a:ext uri="{FF2B5EF4-FFF2-40B4-BE49-F238E27FC236}">
                <a16:creationId xmlns:a16="http://schemas.microsoft.com/office/drawing/2014/main" id="{658D08D9-5EFB-43A2-B7CA-3FD392954A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22A91C-1C4C-4E13-9F70-9A6F7414D11D}"/>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988885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D74003-EB0D-42A6-94D7-23CF14A47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C11C0A-2DF4-419E-9AEF-CB3C1CB57FC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C2D02D-38A9-48F7-9904-BFC92B0A19FC}"/>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5" name="页脚占位符 4">
            <a:extLst>
              <a:ext uri="{FF2B5EF4-FFF2-40B4-BE49-F238E27FC236}">
                <a16:creationId xmlns:a16="http://schemas.microsoft.com/office/drawing/2014/main" id="{AA42F73F-BCAB-4D6D-9734-E3986F65C8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11AA22-1990-4051-B3F0-0453D8E40C9F}"/>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55575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9EC6F3-AF31-474E-9C34-1C6344E8079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E12F99-3E1A-4382-949F-CC90C5EE18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8C0C217-BA0B-46B7-9A77-8534B58D8A0A}"/>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5" name="页脚占位符 4">
            <a:extLst>
              <a:ext uri="{FF2B5EF4-FFF2-40B4-BE49-F238E27FC236}">
                <a16:creationId xmlns:a16="http://schemas.microsoft.com/office/drawing/2014/main" id="{7A5A10F5-8685-48B8-8574-EF5319BF71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0BD264F-54D3-4252-9470-86529612960A}"/>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41128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EB572-AD9F-4B82-83EB-A85A751980D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136F982-4175-4F82-B234-0A1B94B38E3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37F03B1-ED2A-4134-8EC2-0A2A7DF3AC5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18724CB-6F7A-47E4-9DFD-22D18883D1CC}"/>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6" name="页脚占位符 5">
            <a:extLst>
              <a:ext uri="{FF2B5EF4-FFF2-40B4-BE49-F238E27FC236}">
                <a16:creationId xmlns:a16="http://schemas.microsoft.com/office/drawing/2014/main" id="{78BB19E7-E7DC-4E29-815C-78EA8CE5AB6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E023E32-0933-4CAA-87B3-245F855C1244}"/>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117937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18D920-F3B8-401C-A13B-FD426F5A5DC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5D4831A-FE42-4151-8498-F9AC2D7F16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9BFE978-7DA1-4508-9A96-891528C57BE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DB28B9-6807-4294-BB21-C96F9E4D3A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CC88FF4-0B67-4EE7-8E1D-4C5CBC0D9DE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E8DA02-5EE8-4C13-AB3D-51B50427C6F2}"/>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8" name="页脚占位符 7">
            <a:extLst>
              <a:ext uri="{FF2B5EF4-FFF2-40B4-BE49-F238E27FC236}">
                <a16:creationId xmlns:a16="http://schemas.microsoft.com/office/drawing/2014/main" id="{F3D0BE6A-46AD-4DBD-BC27-06FCC555D21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6371F87-6101-493B-9241-82391C19CF6C}"/>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01238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020EEC-086C-4096-91DD-5A97A6BDDB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D824DEA-794B-4C03-B074-5E7E91CE8FF9}"/>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4" name="页脚占位符 3">
            <a:extLst>
              <a:ext uri="{FF2B5EF4-FFF2-40B4-BE49-F238E27FC236}">
                <a16:creationId xmlns:a16="http://schemas.microsoft.com/office/drawing/2014/main" id="{573A5EB5-45B4-43D4-8E50-42618A9B025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4A234F4-78D5-48D5-8538-F06D7D7C1BF0}"/>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7466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EE9E0F-D22C-465E-B7A4-D7A627A26B17}"/>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3" name="页脚占位符 2">
            <a:extLst>
              <a:ext uri="{FF2B5EF4-FFF2-40B4-BE49-F238E27FC236}">
                <a16:creationId xmlns:a16="http://schemas.microsoft.com/office/drawing/2014/main" id="{6D82BD80-A5D3-4BF7-B30D-2B003E26482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8DD7D4E-1C36-456F-9944-1EB0D658862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5980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F2CE30-9E24-4CDE-B495-CF228FED4A1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A3A750-F11E-4D1A-AA61-7AC4764FC9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F61592-31EF-4180-AEC2-453528A00E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1A066A4-5D37-45E6-A3BA-7E21B58808BD}"/>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6" name="页脚占位符 5">
            <a:extLst>
              <a:ext uri="{FF2B5EF4-FFF2-40B4-BE49-F238E27FC236}">
                <a16:creationId xmlns:a16="http://schemas.microsoft.com/office/drawing/2014/main" id="{AE763623-E8F3-4019-BBD9-AD1A7B2AC59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8F5724C-7F83-4654-9705-EE87AC915395}"/>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05038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FF9D96-C06A-4DDE-949F-3655F8FECD8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159E232-A10C-40D5-8583-C450C60C77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ABCC541-3E3C-4B26-A63C-3D21DB4F5A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E7A232-1648-4480-86E6-AD83081F1583}"/>
              </a:ext>
            </a:extLst>
          </p:cNvPr>
          <p:cNvSpPr>
            <a:spLocks noGrp="1"/>
          </p:cNvSpPr>
          <p:nvPr>
            <p:ph type="dt" sz="half" idx="10"/>
          </p:nvPr>
        </p:nvSpPr>
        <p:spPr/>
        <p:txBody>
          <a:bodyPr/>
          <a:lstStyle/>
          <a:p>
            <a:fld id="{9CC68DE5-B4D3-4D65-AA79-156406646F5F}" type="datetimeFigureOut">
              <a:rPr lang="zh-CN" altLang="en-US" smtClean="0"/>
              <a:t>2022/3/22</a:t>
            </a:fld>
            <a:endParaRPr lang="zh-CN" altLang="en-US"/>
          </a:p>
        </p:txBody>
      </p:sp>
      <p:sp>
        <p:nvSpPr>
          <p:cNvPr id="6" name="页脚占位符 5">
            <a:extLst>
              <a:ext uri="{FF2B5EF4-FFF2-40B4-BE49-F238E27FC236}">
                <a16:creationId xmlns:a16="http://schemas.microsoft.com/office/drawing/2014/main" id="{955C4265-2923-4878-9481-9ADC7DB0AD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BB11D3-519A-4A4F-8EFD-F5FC94D164F1}"/>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020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E292811-99FC-4B40-BF7A-2011AB30C3C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B3EC14B-015B-4D0C-8DA0-4D5666D3DD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F4D8312-C9CC-495E-A9F8-B21F45E665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1FD467-629E-4F27-897B-86AF000FD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68DE5-B4D3-4D65-AA79-156406646F5F}" type="datetimeFigureOut">
              <a:rPr lang="zh-CN" altLang="en-US" smtClean="0"/>
              <a:t>2022/3/22</a:t>
            </a:fld>
            <a:endParaRPr lang="zh-CN" altLang="en-US"/>
          </a:p>
        </p:txBody>
      </p:sp>
      <p:sp>
        <p:nvSpPr>
          <p:cNvPr id="5" name="页脚占位符 4">
            <a:extLst>
              <a:ext uri="{FF2B5EF4-FFF2-40B4-BE49-F238E27FC236}">
                <a16:creationId xmlns:a16="http://schemas.microsoft.com/office/drawing/2014/main" id="{C57A9103-7FBB-4D51-B494-B37D2ABA8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37A2AF7-19D9-4E2F-A82E-96610564E0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4688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2.png"/><Relationship Id="rId11" Type="http://schemas.openxmlformats.org/officeDocument/2006/relationships/image" Target="../media/image7.png"/><Relationship Id="rId5" Type="http://schemas.microsoft.com/office/2007/relationships/hdphoto" Target="../media/hdphoto1.wdp"/><Relationship Id="rId15" Type="http://schemas.openxmlformats.org/officeDocument/2006/relationships/image" Target="../media/image11.png"/><Relationship Id="rId10" Type="http://schemas.openxmlformats.org/officeDocument/2006/relationships/image" Target="../media/image6.svg"/><Relationship Id="rId4" Type="http://schemas.openxmlformats.org/officeDocument/2006/relationships/image" Target="../media/image1.png"/><Relationship Id="rId9" Type="http://schemas.openxmlformats.org/officeDocument/2006/relationships/image" Target="../media/image5.png"/><Relationship Id="rId1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7.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9.svg"/><Relationship Id="rId3" Type="http://schemas.openxmlformats.org/officeDocument/2006/relationships/notesSlide" Target="../notesSlides/notesSlide11.xml"/><Relationship Id="rId7" Type="http://schemas.openxmlformats.org/officeDocument/2006/relationships/image" Target="../media/image21.svg"/><Relationship Id="rId12"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1.png"/><Relationship Id="rId15" Type="http://schemas.openxmlformats.org/officeDocument/2006/relationships/image" Target="../media/image37.sv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svg"/><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image" Target="../media/image43.jpeg"/><Relationship Id="rId3" Type="http://schemas.openxmlformats.org/officeDocument/2006/relationships/notesSlide" Target="../notesSlides/notesSlide12.xml"/><Relationship Id="rId7" Type="http://schemas.openxmlformats.org/officeDocument/2006/relationships/image" Target="../media/image17.png"/><Relationship Id="rId12"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39.pn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0.pn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hemeOverride" Target="../theme/themeOverride10.xml"/><Relationship Id="rId6" Type="http://schemas.openxmlformats.org/officeDocument/2006/relationships/image" Target="../media/image45.png"/><Relationship Id="rId5" Type="http://schemas.openxmlformats.org/officeDocument/2006/relationships/image" Target="../media/image11.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5.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41.png"/><Relationship Id="rId5" Type="http://schemas.microsoft.com/office/2007/relationships/hdphoto" Target="../media/hdphoto4.wdp"/><Relationship Id="rId4" Type="http://schemas.openxmlformats.org/officeDocument/2006/relationships/image" Target="../media/image46.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6.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hemeOverride" Target="../theme/themeOverride13.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7.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hemeOverride" Target="../theme/themeOverride14.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8.xml"/><Relationship Id="rId7"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themeOverride" Target="../theme/themeOverride15.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hemeOverride" Target="../theme/themeOverride16.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audio" Target="../media/audio1.wav"/><Relationship Id="rId21" Type="http://schemas.openxmlformats.org/officeDocument/2006/relationships/image" Target="../media/image70.png"/><Relationship Id="rId7" Type="http://schemas.openxmlformats.org/officeDocument/2006/relationships/image" Target="../media/image2.png"/><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notesSlide" Target="../notesSlides/notesSlide20.xml"/><Relationship Id="rId16" Type="http://schemas.openxmlformats.org/officeDocument/2006/relationships/image" Target="../media/image65.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sv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audio" Target="../media/audio1.wav"/><Relationship Id="rId21" Type="http://schemas.openxmlformats.org/officeDocument/2006/relationships/image" Target="../media/image70.png"/><Relationship Id="rId7" Type="http://schemas.openxmlformats.org/officeDocument/2006/relationships/image" Target="../media/image2.png"/><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notesSlide" Target="../notesSlides/notesSlide21.xml"/><Relationship Id="rId16" Type="http://schemas.openxmlformats.org/officeDocument/2006/relationships/image" Target="../media/image65.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sv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audio" Target="../media/audio1.wav"/><Relationship Id="rId21" Type="http://schemas.openxmlformats.org/officeDocument/2006/relationships/image" Target="../media/image70.png"/><Relationship Id="rId7" Type="http://schemas.openxmlformats.org/officeDocument/2006/relationships/image" Target="../media/image2.png"/><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notesSlide" Target="../notesSlides/notesSlide22.xml"/><Relationship Id="rId16" Type="http://schemas.openxmlformats.org/officeDocument/2006/relationships/image" Target="../media/image65.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sv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7.svg"/><Relationship Id="rId3" Type="http://schemas.openxmlformats.org/officeDocument/2006/relationships/notesSlide" Target="../notesSlides/notesSlide23.xml"/><Relationship Id="rId7" Type="http://schemas.openxmlformats.org/officeDocument/2006/relationships/image" Target="../media/image23.svg"/><Relationship Id="rId12"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22.png"/><Relationship Id="rId11" Type="http://schemas.openxmlformats.org/officeDocument/2006/relationships/image" Target="../media/image29.svg"/><Relationship Id="rId5" Type="http://schemas.openxmlformats.org/officeDocument/2006/relationships/image" Target="../media/image21.svg"/><Relationship Id="rId10" Type="http://schemas.openxmlformats.org/officeDocument/2006/relationships/image" Target="../media/image28.png"/><Relationship Id="rId4" Type="http://schemas.openxmlformats.org/officeDocument/2006/relationships/image" Target="../media/image20.png"/><Relationship Id="rId9" Type="http://schemas.openxmlformats.org/officeDocument/2006/relationships/image" Target="../media/image25.sv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18.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notesSlide" Target="../notesSlides/notesSlide6.xml"/><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11.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7.xml"/><Relationship Id="rId5" Type="http://schemas.openxmlformats.org/officeDocument/2006/relationships/image" Target="../media/image30.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17.png"/><Relationship Id="rId4" Type="http://schemas.microsoft.com/office/2007/relationships/hdphoto" Target="../media/hdphoto2.wdp"/><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776"/>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E4E4D55-D140-42B3-BE07-03D18F815C3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17174" y="-671535"/>
            <a:ext cx="8201070" cy="8201070"/>
          </a:xfrm>
          <a:prstGeom prst="rect">
            <a:avLst/>
          </a:prstGeom>
        </p:spPr>
      </p:pic>
      <p:pic>
        <p:nvPicPr>
          <p:cNvPr id="8" name="图片 7">
            <a:extLst>
              <a:ext uri="{FF2B5EF4-FFF2-40B4-BE49-F238E27FC236}">
                <a16:creationId xmlns:a16="http://schemas.microsoft.com/office/drawing/2014/main" id="{5C582331-0876-418F-A7FE-095463F09DB0}"/>
              </a:ext>
            </a:extLst>
          </p:cNvPr>
          <p:cNvPicPr>
            <a:picLocks noChangeAspect="1"/>
          </p:cNvPicPr>
          <p:nvPr/>
        </p:nvPicPr>
        <p:blipFill>
          <a:blip r:embed="rId6"/>
          <a:stretch>
            <a:fillRect/>
          </a:stretch>
        </p:blipFill>
        <p:spPr>
          <a:xfrm>
            <a:off x="6568784" y="1"/>
            <a:ext cx="5619093" cy="6858000"/>
          </a:xfrm>
          <a:prstGeom prst="rect">
            <a:avLst/>
          </a:prstGeom>
        </p:spPr>
      </p:pic>
      <p:pic>
        <p:nvPicPr>
          <p:cNvPr id="6" name="图形 5">
            <a:extLst>
              <a:ext uri="{FF2B5EF4-FFF2-40B4-BE49-F238E27FC236}">
                <a16:creationId xmlns:a16="http://schemas.microsoft.com/office/drawing/2014/main" id="{AFD47DC7-4989-4D59-AF0D-0770FE4BA2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130763">
            <a:off x="8613421" y="4444937"/>
            <a:ext cx="609600" cy="209550"/>
          </a:xfrm>
          <a:prstGeom prst="rect">
            <a:avLst/>
          </a:prstGeom>
          <a:effectLst>
            <a:outerShdw blurRad="25400" dist="25400" dir="2700000" algn="tl" rotWithShape="0">
              <a:prstClr val="black">
                <a:alpha val="40000"/>
              </a:prstClr>
            </a:outerShdw>
          </a:effectLst>
        </p:spPr>
      </p:pic>
      <p:pic>
        <p:nvPicPr>
          <p:cNvPr id="3" name="图形 2">
            <a:extLst>
              <a:ext uri="{FF2B5EF4-FFF2-40B4-BE49-F238E27FC236}">
                <a16:creationId xmlns:a16="http://schemas.microsoft.com/office/drawing/2014/main" id="{A364B1FC-3260-4213-8C32-21EA5F12C6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65002" y="3447425"/>
            <a:ext cx="466725" cy="1323975"/>
          </a:xfrm>
          <a:prstGeom prst="rect">
            <a:avLst/>
          </a:prstGeom>
          <a:effectLst>
            <a:outerShdw blurRad="25400" dist="25400" dir="2700000" algn="tl" rotWithShape="0">
              <a:prstClr val="black">
                <a:alpha val="40000"/>
              </a:prstClr>
            </a:outerShdw>
          </a:effectLst>
        </p:spPr>
      </p:pic>
      <p:pic>
        <p:nvPicPr>
          <p:cNvPr id="4" name="图形 3">
            <a:extLst>
              <a:ext uri="{FF2B5EF4-FFF2-40B4-BE49-F238E27FC236}">
                <a16:creationId xmlns:a16="http://schemas.microsoft.com/office/drawing/2014/main" id="{83E7BD63-7E3A-4D9A-9B0C-873C19F12B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58972" y="4913871"/>
            <a:ext cx="704850" cy="1171575"/>
          </a:xfrm>
          <a:prstGeom prst="rect">
            <a:avLst/>
          </a:prstGeom>
          <a:effectLst>
            <a:outerShdw blurRad="25400" dist="25400" dir="2700000" algn="tl" rotWithShape="0">
              <a:prstClr val="black">
                <a:alpha val="40000"/>
              </a:prstClr>
            </a:outerShdw>
          </a:effectLst>
        </p:spPr>
      </p:pic>
      <p:pic>
        <p:nvPicPr>
          <p:cNvPr id="5" name="图形 4">
            <a:extLst>
              <a:ext uri="{FF2B5EF4-FFF2-40B4-BE49-F238E27FC236}">
                <a16:creationId xmlns:a16="http://schemas.microsoft.com/office/drawing/2014/main" id="{D8BA3053-0FCE-41AA-AFEB-1AF34ABBAB1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06305" y="405672"/>
            <a:ext cx="643818" cy="910225"/>
          </a:xfrm>
          <a:prstGeom prst="rect">
            <a:avLst/>
          </a:prstGeom>
          <a:effectLst>
            <a:outerShdw blurRad="25400" dist="25400" dir="2700000" algn="tl" rotWithShape="0">
              <a:prstClr val="black">
                <a:alpha val="40000"/>
              </a:prstClr>
            </a:outerShdw>
          </a:effectLst>
        </p:spPr>
      </p:pic>
      <p:sp>
        <p:nvSpPr>
          <p:cNvPr id="16" name="文本框 15">
            <a:extLst>
              <a:ext uri="{FF2B5EF4-FFF2-40B4-BE49-F238E27FC236}">
                <a16:creationId xmlns:a16="http://schemas.microsoft.com/office/drawing/2014/main" id="{3020B95D-033F-405A-A888-05AA3A8F227A}"/>
              </a:ext>
            </a:extLst>
          </p:cNvPr>
          <p:cNvSpPr txBox="1"/>
          <p:nvPr/>
        </p:nvSpPr>
        <p:spPr>
          <a:xfrm>
            <a:off x="2036336" y="2280561"/>
            <a:ext cx="5441244" cy="707886"/>
          </a:xfrm>
          <a:prstGeom prst="rect">
            <a:avLst/>
          </a:prstGeom>
          <a:noFill/>
        </p:spPr>
        <p:txBody>
          <a:bodyPr wrap="square" rtlCol="0">
            <a:spAutoFit/>
          </a:bodyPr>
          <a:lstStyle/>
          <a:p>
            <a:r>
              <a:rPr lang="en-US" altLang="zh-CN" sz="4000" b="1">
                <a:solidFill>
                  <a:srgbClr val="011A51"/>
                </a:solidFill>
                <a:effectLst>
                  <a:outerShdw blurRad="12700" dist="12700" dir="18900000" algn="bl" rotWithShape="0">
                    <a:prstClr val="black">
                      <a:alpha val="40000"/>
                    </a:prstClr>
                  </a:outerShdw>
                </a:effectLst>
                <a:latin typeface="#9Slide07 SVNCinnamoncake" panose="02000000000000000000" pitchFamily="2" charset="0"/>
                <a:ea typeface="字魂164号-方悦黑" panose="00000500000000000000" pitchFamily="2" charset="-122"/>
              </a:rPr>
              <a:t>TOÁN 5 - TUẦN 27</a:t>
            </a:r>
            <a:endParaRPr lang="zh-CN" altLang="en-US" sz="4000" b="1" dirty="0">
              <a:solidFill>
                <a:srgbClr val="011A51"/>
              </a:solidFill>
              <a:effectLst>
                <a:outerShdw blurRad="12700" dist="12700" dir="18900000" algn="bl" rotWithShape="0">
                  <a:prstClr val="black">
                    <a:alpha val="40000"/>
                  </a:prstClr>
                </a:outerShdw>
              </a:effectLst>
              <a:latin typeface="#9Slide07 SVNCinnamoncake" panose="02000000000000000000" pitchFamily="2" charset="0"/>
              <a:ea typeface="字魂164号-方悦黑" panose="00000500000000000000" pitchFamily="2" charset="-122"/>
            </a:endParaRPr>
          </a:p>
        </p:txBody>
      </p:sp>
      <p:sp>
        <p:nvSpPr>
          <p:cNvPr id="2" name="TextBox 1">
            <a:extLst>
              <a:ext uri="{FF2B5EF4-FFF2-40B4-BE49-F238E27FC236}">
                <a16:creationId xmlns:a16="http://schemas.microsoft.com/office/drawing/2014/main" id="{B62EFEC7-18E0-4E84-A09A-4F5DA4B27EA6}"/>
              </a:ext>
            </a:extLst>
          </p:cNvPr>
          <p:cNvSpPr txBox="1"/>
          <p:nvPr/>
        </p:nvSpPr>
        <p:spPr>
          <a:xfrm>
            <a:off x="1426008" y="3090826"/>
            <a:ext cx="4906579" cy="1569660"/>
          </a:xfrm>
          <a:prstGeom prst="rect">
            <a:avLst/>
          </a:prstGeom>
          <a:noFill/>
        </p:spPr>
        <p:txBody>
          <a:bodyPr wrap="square" rtlCol="0">
            <a:spAutoFit/>
          </a:bodyPr>
          <a:lstStyle/>
          <a:p>
            <a:r>
              <a:rPr lang="en-US" sz="9600" b="1" spc="220">
                <a:solidFill>
                  <a:srgbClr val="B35C80"/>
                </a:solidFill>
                <a:latin typeface="UTM Billhead 1910" panose="02040603050506020204" pitchFamily="18" charset="0"/>
              </a:rPr>
              <a:t>Q</a:t>
            </a:r>
            <a:r>
              <a:rPr lang="en-US" sz="9600" b="1" spc="220">
                <a:solidFill>
                  <a:srgbClr val="51347B"/>
                </a:solidFill>
                <a:latin typeface="UTM Billhead 1910" panose="02040603050506020204" pitchFamily="18" charset="0"/>
              </a:rPr>
              <a:t>U</a:t>
            </a:r>
            <a:r>
              <a:rPr lang="en-US" sz="9600" b="1" spc="220">
                <a:solidFill>
                  <a:srgbClr val="FFC776"/>
                </a:solidFill>
                <a:latin typeface="UTM Billhead 1910" panose="02040603050506020204" pitchFamily="18" charset="0"/>
              </a:rPr>
              <a:t>Ã</a:t>
            </a:r>
            <a:r>
              <a:rPr lang="en-US" sz="9600" b="1" spc="220">
                <a:solidFill>
                  <a:srgbClr val="2CA349"/>
                </a:solidFill>
                <a:latin typeface="UTM Billhead 1910" panose="02040603050506020204" pitchFamily="18" charset="0"/>
              </a:rPr>
              <a:t>N</a:t>
            </a:r>
            <a:r>
              <a:rPr lang="en-US" sz="9600" b="1" spc="220">
                <a:solidFill>
                  <a:srgbClr val="90BF37"/>
                </a:solidFill>
                <a:latin typeface="UTM Billhead 1910" panose="02040603050506020204" pitchFamily="18" charset="0"/>
              </a:rPr>
              <a:t>G</a:t>
            </a:r>
          </a:p>
        </p:txBody>
      </p:sp>
      <p:sp>
        <p:nvSpPr>
          <p:cNvPr id="7" name="TextBox 6">
            <a:extLst>
              <a:ext uri="{FF2B5EF4-FFF2-40B4-BE49-F238E27FC236}">
                <a16:creationId xmlns:a16="http://schemas.microsoft.com/office/drawing/2014/main" id="{302432D5-B7F4-4386-8F29-835C4555F0C8}"/>
              </a:ext>
            </a:extLst>
          </p:cNvPr>
          <p:cNvSpPr txBox="1"/>
          <p:nvPr/>
        </p:nvSpPr>
        <p:spPr>
          <a:xfrm>
            <a:off x="1614619" y="4547192"/>
            <a:ext cx="4886539" cy="1569660"/>
          </a:xfrm>
          <a:prstGeom prst="rect">
            <a:avLst/>
          </a:prstGeom>
          <a:noFill/>
        </p:spPr>
        <p:txBody>
          <a:bodyPr wrap="square" rtlCol="0">
            <a:spAutoFit/>
          </a:bodyPr>
          <a:lstStyle/>
          <a:p>
            <a:r>
              <a:rPr lang="en-US" sz="9600" b="1" spc="220">
                <a:solidFill>
                  <a:srgbClr val="165083"/>
                </a:solidFill>
                <a:latin typeface="UTM Billhead 1910" panose="02040603050506020204" pitchFamily="18" charset="0"/>
              </a:rPr>
              <a:t>Đ</a:t>
            </a:r>
            <a:r>
              <a:rPr lang="en-US" sz="9600" b="1" spc="220">
                <a:solidFill>
                  <a:srgbClr val="B45C80"/>
                </a:solidFill>
                <a:latin typeface="UTM Billhead 1910" panose="02040603050506020204" pitchFamily="18" charset="0"/>
              </a:rPr>
              <a:t>Ư</a:t>
            </a:r>
            <a:r>
              <a:rPr lang="en-US" sz="9600" b="1" spc="220">
                <a:solidFill>
                  <a:srgbClr val="51347B"/>
                </a:solidFill>
                <a:latin typeface="UTM Billhead 1910" panose="02040603050506020204" pitchFamily="18" charset="0"/>
              </a:rPr>
              <a:t>Ờ</a:t>
            </a:r>
            <a:r>
              <a:rPr lang="en-US" sz="9600" b="1" spc="220">
                <a:solidFill>
                  <a:srgbClr val="FFC776"/>
                </a:solidFill>
                <a:latin typeface="UTM Billhead 1910" panose="02040603050506020204" pitchFamily="18" charset="0"/>
              </a:rPr>
              <a:t>N</a:t>
            </a:r>
            <a:r>
              <a:rPr lang="en-US" sz="9600" b="1" spc="220">
                <a:solidFill>
                  <a:srgbClr val="2CA349"/>
                </a:solidFill>
                <a:latin typeface="UTM Billhead 1910" panose="02040603050506020204" pitchFamily="18" charset="0"/>
              </a:rPr>
              <a:t>G</a:t>
            </a:r>
          </a:p>
        </p:txBody>
      </p:sp>
      <p:pic>
        <p:nvPicPr>
          <p:cNvPr id="22" name="图片 18">
            <a:extLst>
              <a:ext uri="{FF2B5EF4-FFF2-40B4-BE49-F238E27FC236}">
                <a16:creationId xmlns:a16="http://schemas.microsoft.com/office/drawing/2014/main" id="{F4F3314C-9D74-4EAB-A6FE-C1DAB7C6437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11397" y="1987431"/>
            <a:ext cx="3715164" cy="3715164"/>
          </a:xfrm>
          <a:prstGeom prst="rect">
            <a:avLst/>
          </a:prstGeom>
        </p:spPr>
      </p:pic>
    </p:spTree>
    <p:extLst>
      <p:ext uri="{BB962C8B-B14F-4D97-AF65-F5344CB8AC3E}">
        <p14:creationId xmlns:p14="http://schemas.microsoft.com/office/powerpoint/2010/main" val="2512272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a) Bài toán 1</a:t>
            </a:r>
          </a:p>
        </p:txBody>
      </p:sp>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a:latin typeface="#9Slide07 IcielCadena" panose="02000503000000020004" pitchFamily="2" charset="0"/>
              </a:rPr>
              <a:t>Một ô tô đi trong 4 giờ với vận tốc 42,5 km/giờ. Tính quãng đường đi được của ô tô.</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rotWithShape="1">
          <a:blip r:embed="rId6">
            <a:extLst>
              <a:ext uri="{28A0092B-C50C-407E-A947-70E740481C1C}">
                <a14:useLocalDpi xmlns:a14="http://schemas.microsoft.com/office/drawing/2010/main" val="0"/>
              </a:ext>
            </a:extLst>
          </a:blip>
          <a:srcRect t="24282"/>
          <a:stretch/>
        </p:blipFill>
        <p:spPr>
          <a:xfrm>
            <a:off x="-325985" y="3069771"/>
            <a:ext cx="5288280" cy="4890718"/>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512672" y="3852679"/>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4" name="TextBox 13">
            <a:extLst>
              <a:ext uri="{FF2B5EF4-FFF2-40B4-BE49-F238E27FC236}">
                <a16:creationId xmlns:a16="http://schemas.microsoft.com/office/drawing/2014/main" id="{AFB8EDBF-0065-44BF-B83B-0F4544A0BEFC}"/>
              </a:ext>
            </a:extLst>
          </p:cNvPr>
          <p:cNvSpPr txBox="1"/>
          <p:nvPr/>
        </p:nvSpPr>
        <p:spPr>
          <a:xfrm>
            <a:off x="1077411" y="4395335"/>
            <a:ext cx="258163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4 giờ</a:t>
            </a:r>
          </a:p>
        </p:txBody>
      </p:sp>
      <p:sp>
        <p:nvSpPr>
          <p:cNvPr id="15" name="TextBox 14">
            <a:extLst>
              <a:ext uri="{FF2B5EF4-FFF2-40B4-BE49-F238E27FC236}">
                <a16:creationId xmlns:a16="http://schemas.microsoft.com/office/drawing/2014/main" id="{AEF9BB5E-BF36-4BE0-8CC2-C0A9D0C0C66C}"/>
              </a:ext>
            </a:extLst>
          </p:cNvPr>
          <p:cNvSpPr txBox="1"/>
          <p:nvPr/>
        </p:nvSpPr>
        <p:spPr>
          <a:xfrm>
            <a:off x="1077411" y="4896491"/>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42,5 km/giờ</a:t>
            </a:r>
          </a:p>
        </p:txBody>
      </p:sp>
      <p:sp>
        <p:nvSpPr>
          <p:cNvPr id="18" name="TextBox 17">
            <a:extLst>
              <a:ext uri="{FF2B5EF4-FFF2-40B4-BE49-F238E27FC236}">
                <a16:creationId xmlns:a16="http://schemas.microsoft.com/office/drawing/2014/main" id="{8ECA62C6-F9AE-43B5-89AC-2EC0238566F3}"/>
              </a:ext>
            </a:extLst>
          </p:cNvPr>
          <p:cNvSpPr txBox="1"/>
          <p:nvPr/>
        </p:nvSpPr>
        <p:spPr>
          <a:xfrm>
            <a:off x="1114652" y="539764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8619" y="1957453"/>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46967"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081441"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15915"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50388"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12493" y="2147154"/>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28164"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74239"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8983067" y="2145956"/>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392592" y="797235"/>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1E849CF9-BC28-4EC2-9497-93D5AAA6ED78}"/>
              </a:ext>
            </a:extLst>
          </p:cNvPr>
          <p:cNvSpPr txBox="1"/>
          <p:nvPr/>
        </p:nvSpPr>
        <p:spPr>
          <a:xfrm>
            <a:off x="946459" y="2232754"/>
            <a:ext cx="1139818" cy="400110"/>
          </a:xfrm>
          <a:prstGeom prst="rect">
            <a:avLst/>
          </a:prstGeom>
          <a:solidFill>
            <a:srgbClr val="FDE9E0"/>
          </a:solidFill>
          <a:ln>
            <a:noFill/>
          </a:ln>
        </p:spPr>
        <p:txBody>
          <a:bodyPr wrap="square" rtlCol="0">
            <a:spAutoFit/>
          </a:bodyPr>
          <a:lstStyle/>
          <a:p>
            <a:pPr algn="ctr"/>
            <a:r>
              <a:rPr lang="en-US" sz="2000">
                <a:latin typeface="#9Slide03 BoosterNextFYBlack" panose="02000A03000000020004" pitchFamily="2" charset="0"/>
              </a:rPr>
              <a:t>42,5 km</a:t>
            </a:r>
          </a:p>
        </p:txBody>
      </p:sp>
      <p:sp>
        <p:nvSpPr>
          <p:cNvPr id="36" name="TextBox 35">
            <a:extLst>
              <a:ext uri="{FF2B5EF4-FFF2-40B4-BE49-F238E27FC236}">
                <a16:creationId xmlns:a16="http://schemas.microsoft.com/office/drawing/2014/main" id="{BCE3FE31-EDE1-43F5-8C2D-D24320EA5361}"/>
              </a:ext>
            </a:extLst>
          </p:cNvPr>
          <p:cNvSpPr txBox="1"/>
          <p:nvPr/>
        </p:nvSpPr>
        <p:spPr>
          <a:xfrm>
            <a:off x="7431589" y="2797681"/>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Bài giải</a:t>
            </a:r>
          </a:p>
        </p:txBody>
      </p:sp>
      <p:sp>
        <p:nvSpPr>
          <p:cNvPr id="39" name="TextBox 38">
            <a:extLst>
              <a:ext uri="{FF2B5EF4-FFF2-40B4-BE49-F238E27FC236}">
                <a16:creationId xmlns:a16="http://schemas.microsoft.com/office/drawing/2014/main" id="{B94CD36C-9A45-4C72-8CA1-3488BF6F9138}"/>
              </a:ext>
            </a:extLst>
          </p:cNvPr>
          <p:cNvSpPr txBox="1"/>
          <p:nvPr/>
        </p:nvSpPr>
        <p:spPr>
          <a:xfrm>
            <a:off x="4535976" y="3672751"/>
            <a:ext cx="7614412"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Quãng đường ô tô đi được trong 4 giờ là:</a:t>
            </a:r>
          </a:p>
        </p:txBody>
      </p:sp>
      <p:sp>
        <p:nvSpPr>
          <p:cNvPr id="40" name="TextBox 39">
            <a:extLst>
              <a:ext uri="{FF2B5EF4-FFF2-40B4-BE49-F238E27FC236}">
                <a16:creationId xmlns:a16="http://schemas.microsoft.com/office/drawing/2014/main" id="{A10BF2D6-F05F-4AE6-97DE-253AACBCFBAD}"/>
              </a:ext>
            </a:extLst>
          </p:cNvPr>
          <p:cNvSpPr txBox="1"/>
          <p:nvPr/>
        </p:nvSpPr>
        <p:spPr>
          <a:xfrm>
            <a:off x="6444947" y="4568119"/>
            <a:ext cx="3585323"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42,5 x 4 = 170 (km)</a:t>
            </a:r>
          </a:p>
        </p:txBody>
      </p:sp>
      <p:sp>
        <p:nvSpPr>
          <p:cNvPr id="42" name="TextBox 41">
            <a:extLst>
              <a:ext uri="{FF2B5EF4-FFF2-40B4-BE49-F238E27FC236}">
                <a16:creationId xmlns:a16="http://schemas.microsoft.com/office/drawing/2014/main" id="{D962A959-620F-472E-A001-E19EA2FBC965}"/>
              </a:ext>
            </a:extLst>
          </p:cNvPr>
          <p:cNvSpPr txBox="1"/>
          <p:nvPr/>
        </p:nvSpPr>
        <p:spPr>
          <a:xfrm>
            <a:off x="7865909" y="5463486"/>
            <a:ext cx="3585323"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Đáp số: 170 km</a:t>
            </a:r>
          </a:p>
        </p:txBody>
      </p:sp>
      <p:sp>
        <p:nvSpPr>
          <p:cNvPr id="2" name="Arrow: Down 1">
            <a:extLst>
              <a:ext uri="{FF2B5EF4-FFF2-40B4-BE49-F238E27FC236}">
                <a16:creationId xmlns:a16="http://schemas.microsoft.com/office/drawing/2014/main" id="{0D63DE26-565C-4F8F-B2A5-E97FFA807FE7}"/>
              </a:ext>
            </a:extLst>
          </p:cNvPr>
          <p:cNvSpPr/>
          <p:nvPr/>
        </p:nvSpPr>
        <p:spPr>
          <a:xfrm>
            <a:off x="6727371"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Down 42">
            <a:extLst>
              <a:ext uri="{FF2B5EF4-FFF2-40B4-BE49-F238E27FC236}">
                <a16:creationId xmlns:a16="http://schemas.microsoft.com/office/drawing/2014/main" id="{42F91DE9-03F0-43F9-AA7F-D5CD929D38A1}"/>
              </a:ext>
            </a:extLst>
          </p:cNvPr>
          <p:cNvSpPr/>
          <p:nvPr/>
        </p:nvSpPr>
        <p:spPr>
          <a:xfrm>
            <a:off x="7683596"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Down 43">
            <a:extLst>
              <a:ext uri="{FF2B5EF4-FFF2-40B4-BE49-F238E27FC236}">
                <a16:creationId xmlns:a16="http://schemas.microsoft.com/office/drawing/2014/main" id="{2580244A-0D2C-40D5-B4D1-A96620DC6D79}"/>
              </a:ext>
            </a:extLst>
          </p:cNvPr>
          <p:cNvSpPr/>
          <p:nvPr/>
        </p:nvSpPr>
        <p:spPr>
          <a:xfrm>
            <a:off x="8533705"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1755C5E-FE38-4DDF-8E73-C81A6FE539FF}"/>
              </a:ext>
            </a:extLst>
          </p:cNvPr>
          <p:cNvSpPr txBox="1"/>
          <p:nvPr/>
        </p:nvSpPr>
        <p:spPr>
          <a:xfrm>
            <a:off x="6780711" y="4164931"/>
            <a:ext cx="3585323"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v	t	s</a:t>
            </a:r>
          </a:p>
        </p:txBody>
      </p:sp>
      <p:sp>
        <p:nvSpPr>
          <p:cNvPr id="9" name="TextBox 8">
            <a:extLst>
              <a:ext uri="{FF2B5EF4-FFF2-40B4-BE49-F238E27FC236}">
                <a16:creationId xmlns:a16="http://schemas.microsoft.com/office/drawing/2014/main" id="{8C04EF99-7214-470E-98A1-D321D79C4DC7}"/>
              </a:ext>
            </a:extLst>
          </p:cNvPr>
          <p:cNvSpPr txBox="1"/>
          <p:nvPr/>
        </p:nvSpPr>
        <p:spPr>
          <a:xfrm>
            <a:off x="7229707" y="4171634"/>
            <a:ext cx="2396450"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x 	=</a:t>
            </a:r>
          </a:p>
        </p:txBody>
      </p:sp>
      <p:pic>
        <p:nvPicPr>
          <p:cNvPr id="47" name="Picture 46">
            <a:extLst>
              <a:ext uri="{FF2B5EF4-FFF2-40B4-BE49-F238E27FC236}">
                <a16:creationId xmlns:a16="http://schemas.microsoft.com/office/drawing/2014/main" id="{88C3B02F-7813-48EE-B9DA-A91243F3C020}"/>
              </a:ext>
            </a:extLst>
          </p:cNvPr>
          <p:cNvPicPr>
            <a:picLocks noChangeAspect="1"/>
          </p:cNvPicPr>
          <p:nvPr/>
        </p:nvPicPr>
        <p:blipFill rotWithShape="1">
          <a:blip r:embed="rId7">
            <a:extLst>
              <a:ext uri="{28A0092B-C50C-407E-A947-70E740481C1C}">
                <a14:useLocalDpi xmlns:a14="http://schemas.microsoft.com/office/drawing/2010/main" val="0"/>
              </a:ext>
            </a:extLst>
          </a:blip>
          <a:srcRect t="60267" r="49222" b="21033"/>
          <a:stretch/>
        </p:blipFill>
        <p:spPr>
          <a:xfrm>
            <a:off x="4219928" y="4451117"/>
            <a:ext cx="6857420" cy="1469750"/>
          </a:xfrm>
          <a:prstGeom prst="rect">
            <a:avLst/>
          </a:prstGeom>
        </p:spPr>
      </p:pic>
      <p:sp>
        <p:nvSpPr>
          <p:cNvPr id="56" name="TextBox 55">
            <a:extLst>
              <a:ext uri="{FF2B5EF4-FFF2-40B4-BE49-F238E27FC236}">
                <a16:creationId xmlns:a16="http://schemas.microsoft.com/office/drawing/2014/main" id="{02577589-4767-4643-96E6-51413F6E3804}"/>
              </a:ext>
            </a:extLst>
          </p:cNvPr>
          <p:cNvSpPr txBox="1"/>
          <p:nvPr/>
        </p:nvSpPr>
        <p:spPr>
          <a:xfrm>
            <a:off x="4551081" y="4893605"/>
            <a:ext cx="6526267" cy="461665"/>
          </a:xfrm>
          <a:prstGeom prst="rect">
            <a:avLst/>
          </a:prstGeom>
          <a:noFill/>
        </p:spPr>
        <p:txBody>
          <a:bodyPr wrap="square" rtlCol="0">
            <a:spAutoFit/>
          </a:bodyPr>
          <a:lstStyle/>
          <a:p>
            <a:r>
              <a:rPr lang="en-US" sz="2400">
                <a:latin typeface="#9Slide05 SVNSteady" pitchFamily="2" charset="0"/>
              </a:rPr>
              <a:t>Muốn tính quãng đường ta làm như thế nào? </a:t>
            </a:r>
          </a:p>
        </p:txBody>
      </p:sp>
      <p:pic>
        <p:nvPicPr>
          <p:cNvPr id="57" name="Picture 56">
            <a:extLst>
              <a:ext uri="{FF2B5EF4-FFF2-40B4-BE49-F238E27FC236}">
                <a16:creationId xmlns:a16="http://schemas.microsoft.com/office/drawing/2014/main" id="{41AB4AC3-873E-43C7-AF18-CF6DA99519E6}"/>
              </a:ext>
            </a:extLst>
          </p:cNvPr>
          <p:cNvPicPr>
            <a:picLocks noChangeAspect="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4513386" y="5417594"/>
            <a:ext cx="7957993" cy="1649538"/>
          </a:xfrm>
          <a:prstGeom prst="rect">
            <a:avLst/>
          </a:prstGeom>
        </p:spPr>
      </p:pic>
      <p:sp>
        <p:nvSpPr>
          <p:cNvPr id="58" name="TextBox 57">
            <a:extLst>
              <a:ext uri="{FF2B5EF4-FFF2-40B4-BE49-F238E27FC236}">
                <a16:creationId xmlns:a16="http://schemas.microsoft.com/office/drawing/2014/main" id="{449E3909-DAAB-41D6-BFB0-6E7E7581513D}"/>
              </a:ext>
            </a:extLst>
          </p:cNvPr>
          <p:cNvSpPr txBox="1"/>
          <p:nvPr/>
        </p:nvSpPr>
        <p:spPr>
          <a:xfrm>
            <a:off x="5197359" y="5879006"/>
            <a:ext cx="7401937" cy="461665"/>
          </a:xfrm>
          <a:prstGeom prst="rect">
            <a:avLst/>
          </a:prstGeom>
          <a:noFill/>
        </p:spPr>
        <p:txBody>
          <a:bodyPr wrap="square" rtlCol="0">
            <a:spAutoFit/>
          </a:bodyPr>
          <a:lstStyle/>
          <a:p>
            <a:r>
              <a:rPr lang="en-US" sz="2400" spc="-80">
                <a:latin typeface="#9Slide05 SVNSteady" pitchFamily="2" charset="0"/>
              </a:rPr>
              <a:t>Muốn tính quãng đường ta </a:t>
            </a:r>
            <a:r>
              <a:rPr lang="en-US" sz="2400" spc="-80">
                <a:solidFill>
                  <a:srgbClr val="0070C0"/>
                </a:solidFill>
                <a:latin typeface="#9Slide05 SVNSteady" pitchFamily="2" charset="0"/>
              </a:rPr>
              <a:t>lấy vận tốc nhân với thời gian</a:t>
            </a:r>
            <a:r>
              <a:rPr lang="en-US" sz="2400" spc="-80">
                <a:latin typeface="#9Slide05 SVNSteady" pitchFamily="2" charset="0"/>
              </a:rPr>
              <a:t>. </a:t>
            </a:r>
          </a:p>
        </p:txBody>
      </p:sp>
    </p:spTree>
    <p:extLst>
      <p:ext uri="{BB962C8B-B14F-4D97-AF65-F5344CB8AC3E}">
        <p14:creationId xmlns:p14="http://schemas.microsoft.com/office/powerpoint/2010/main" val="1643264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36"/>
                                        </p:tgtEl>
                                      </p:cBhvr>
                                    </p:animEffect>
                                    <p:set>
                                      <p:cBhvr>
                                        <p:cTn id="24" dur="1" fill="hold">
                                          <p:stCondLst>
                                            <p:cond delay="499"/>
                                          </p:stCondLst>
                                        </p:cTn>
                                        <p:tgtEl>
                                          <p:spTgt spid="36"/>
                                        </p:tgtEl>
                                        <p:attrNameLst>
                                          <p:attrName>style.visibility</p:attrName>
                                        </p:attrNameLst>
                                      </p:cBhvr>
                                      <p:to>
                                        <p:strVal val="hidden"/>
                                      </p:to>
                                    </p:set>
                                  </p:childTnLst>
                                </p:cTn>
                              </p:par>
                              <p:par>
                                <p:cTn id="25" presetID="9" presetClass="exit" presetSubtype="0" fill="hold" grpId="1" nodeType="withEffect">
                                  <p:stCondLst>
                                    <p:cond delay="0"/>
                                  </p:stCondLst>
                                  <p:childTnLst>
                                    <p:animEffect transition="out" filter="dissolve">
                                      <p:cBhvr>
                                        <p:cTn id="26" dur="500"/>
                                        <p:tgtEl>
                                          <p:spTgt spid="39"/>
                                        </p:tgtEl>
                                      </p:cBhvr>
                                    </p:animEffect>
                                    <p:set>
                                      <p:cBhvr>
                                        <p:cTn id="27" dur="1" fill="hold">
                                          <p:stCondLst>
                                            <p:cond delay="499"/>
                                          </p:stCondLst>
                                        </p:cTn>
                                        <p:tgtEl>
                                          <p:spTgt spid="39"/>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4" presetClass="path" presetSubtype="0" accel="50000" decel="50000" fill="hold" grpId="1" nodeType="clickEffect">
                                  <p:stCondLst>
                                    <p:cond delay="0"/>
                                  </p:stCondLst>
                                  <p:childTnLst>
                                    <p:animMotion origin="layout" path="M 0 0 L 0 -0.25 E" pathEditMode="relative" ptsTypes="">
                                      <p:cBhvr>
                                        <p:cTn id="34" dur="2000" fill="hold"/>
                                        <p:tgtEl>
                                          <p:spTgt spid="40"/>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up)">
                                      <p:cBhvr>
                                        <p:cTn id="42" dur="500"/>
                                        <p:tgtEl>
                                          <p:spTgt spid="43"/>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up)">
                                      <p:cBhvr>
                                        <p:cTn id="45" dur="500"/>
                                        <p:tgtEl>
                                          <p:spTgt spid="4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up)">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1000"/>
                                        <p:tgtEl>
                                          <p:spTgt spid="56"/>
                                        </p:tgtEl>
                                      </p:cBhvr>
                                    </p:animEffect>
                                    <p:anim calcmode="lin" valueType="num">
                                      <p:cBhvr>
                                        <p:cTn id="61" dur="1000" fill="hold"/>
                                        <p:tgtEl>
                                          <p:spTgt spid="56"/>
                                        </p:tgtEl>
                                        <p:attrNameLst>
                                          <p:attrName>ppt_x</p:attrName>
                                        </p:attrNameLst>
                                      </p:cBhvr>
                                      <p:tavLst>
                                        <p:tav tm="0">
                                          <p:val>
                                            <p:strVal val="#ppt_x"/>
                                          </p:val>
                                        </p:tav>
                                        <p:tav tm="100000">
                                          <p:val>
                                            <p:strVal val="#ppt_x"/>
                                          </p:val>
                                        </p:tav>
                                      </p:tavLst>
                                    </p:anim>
                                    <p:anim calcmode="lin" valueType="num">
                                      <p:cBhvr>
                                        <p:cTn id="62" dur="1000" fill="hold"/>
                                        <p:tgtEl>
                                          <p:spTgt spid="56"/>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1000"/>
                                        <p:tgtEl>
                                          <p:spTgt spid="47"/>
                                        </p:tgtEl>
                                      </p:cBhvr>
                                    </p:animEffect>
                                    <p:anim calcmode="lin" valueType="num">
                                      <p:cBhvr>
                                        <p:cTn id="66" dur="1000" fill="hold"/>
                                        <p:tgtEl>
                                          <p:spTgt spid="47"/>
                                        </p:tgtEl>
                                        <p:attrNameLst>
                                          <p:attrName>ppt_x</p:attrName>
                                        </p:attrNameLst>
                                      </p:cBhvr>
                                      <p:tavLst>
                                        <p:tav tm="0">
                                          <p:val>
                                            <p:strVal val="#ppt_x"/>
                                          </p:val>
                                        </p:tav>
                                        <p:tav tm="100000">
                                          <p:val>
                                            <p:strVal val="#ppt_x"/>
                                          </p:val>
                                        </p:tav>
                                      </p:tavLst>
                                    </p:anim>
                                    <p:anim calcmode="lin" valueType="num">
                                      <p:cBhvr>
                                        <p:cTn id="6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1000"/>
                                        <p:tgtEl>
                                          <p:spTgt spid="58"/>
                                        </p:tgtEl>
                                      </p:cBhvr>
                                    </p:animEffect>
                                    <p:anim calcmode="lin" valueType="num">
                                      <p:cBhvr>
                                        <p:cTn id="73" dur="1000" fill="hold"/>
                                        <p:tgtEl>
                                          <p:spTgt spid="58"/>
                                        </p:tgtEl>
                                        <p:attrNameLst>
                                          <p:attrName>ppt_x</p:attrName>
                                        </p:attrNameLst>
                                      </p:cBhvr>
                                      <p:tavLst>
                                        <p:tav tm="0">
                                          <p:val>
                                            <p:strVal val="#ppt_x"/>
                                          </p:val>
                                        </p:tav>
                                        <p:tav tm="100000">
                                          <p:val>
                                            <p:strVal val="#ppt_x"/>
                                          </p:val>
                                        </p:tav>
                                      </p:tavLst>
                                    </p:anim>
                                    <p:anim calcmode="lin" valueType="num">
                                      <p:cBhvr>
                                        <p:cTn id="74" dur="1000" fill="hold"/>
                                        <p:tgtEl>
                                          <p:spTgt spid="58"/>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57"/>
                                        </p:tgtEl>
                                        <p:attrNameLst>
                                          <p:attrName>style.visibility</p:attrName>
                                        </p:attrNameLst>
                                      </p:cBhvr>
                                      <p:to>
                                        <p:strVal val="visible"/>
                                      </p:to>
                                    </p:set>
                                    <p:animEffect transition="in" filter="fade">
                                      <p:cBhvr>
                                        <p:cTn id="77" dur="1000"/>
                                        <p:tgtEl>
                                          <p:spTgt spid="57"/>
                                        </p:tgtEl>
                                      </p:cBhvr>
                                    </p:animEffect>
                                    <p:anim calcmode="lin" valueType="num">
                                      <p:cBhvr>
                                        <p:cTn id="78" dur="1000" fill="hold"/>
                                        <p:tgtEl>
                                          <p:spTgt spid="57"/>
                                        </p:tgtEl>
                                        <p:attrNameLst>
                                          <p:attrName>ppt_x</p:attrName>
                                        </p:attrNameLst>
                                      </p:cBhvr>
                                      <p:tavLst>
                                        <p:tav tm="0">
                                          <p:val>
                                            <p:strVal val="#ppt_x"/>
                                          </p:val>
                                        </p:tav>
                                        <p:tav tm="100000">
                                          <p:val>
                                            <p:strVal val="#ppt_x"/>
                                          </p:val>
                                        </p:tav>
                                      </p:tavLst>
                                    </p:anim>
                                    <p:anim calcmode="lin" valueType="num">
                                      <p:cBhvr>
                                        <p:cTn id="7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9" grpId="0"/>
      <p:bldP spid="39" grpId="1"/>
      <p:bldP spid="40" grpId="0"/>
      <p:bldP spid="40" grpId="1"/>
      <p:bldP spid="42" grpId="0"/>
      <p:bldP spid="42" grpId="1"/>
      <p:bldP spid="2" grpId="0" animBg="1"/>
      <p:bldP spid="43" grpId="0" animBg="1"/>
      <p:bldP spid="44" grpId="0" animBg="1"/>
      <p:bldP spid="6" grpId="0"/>
      <p:bldP spid="9" grpId="0"/>
      <p:bldP spid="56" grpId="0"/>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38626" y="2482870"/>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quãng đường, ta lấy vận tốc nhân với thời gian.</a:t>
            </a:r>
            <a:endParaRPr lang="zh-CN" altLang="en-US" sz="4000" dirty="0">
              <a:latin typeface="#9Slide05 SVNSteady" pitchFamily="2" charset="0"/>
              <a:ea typeface="字魂105号-简雅黑" panose="00000500000000000000" pitchFamily="2" charset="-122"/>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485925" y="5063472"/>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a:t>
            </a:r>
            <a:r>
              <a:rPr lang="en-US" altLang="zh-CN" sz="2800">
                <a:solidFill>
                  <a:srgbClr val="0070C0"/>
                </a:solidFill>
                <a:latin typeface="#9Slide05 SVNSteady" pitchFamily="2" charset="0"/>
                <a:ea typeface="字魂105号-简雅黑" panose="00000500000000000000" pitchFamily="2" charset="-122"/>
              </a:rPr>
              <a:t>s</a:t>
            </a:r>
            <a:r>
              <a:rPr lang="en-US" altLang="zh-CN" sz="2800">
                <a:latin typeface="#9Slide05 SVNSteady" pitchFamily="2" charset="0"/>
                <a:ea typeface="字魂105号-简雅黑" panose="00000500000000000000" pitchFamily="2" charset="-122"/>
              </a:rPr>
              <a:t>: quãng đường; </a:t>
            </a:r>
            <a:r>
              <a:rPr lang="en-US" altLang="zh-CN" sz="2800">
                <a:solidFill>
                  <a:srgbClr val="0070C0"/>
                </a:solidFill>
                <a:latin typeface="#9Slide05 SVNSteady" pitchFamily="2" charset="0"/>
                <a:ea typeface="字魂105号-简雅黑" panose="00000500000000000000" pitchFamily="2" charset="-122"/>
              </a:rPr>
              <a:t>v</a:t>
            </a:r>
            <a:r>
              <a:rPr lang="en-US" altLang="zh-CN" sz="2800">
                <a:latin typeface="#9Slide05 SVNSteady" pitchFamily="2" charset="0"/>
                <a:ea typeface="字魂105号-简雅黑" panose="00000500000000000000" pitchFamily="2" charset="-122"/>
              </a:rPr>
              <a:t>: vận tốc; </a:t>
            </a:r>
            <a:r>
              <a:rPr lang="en-US" altLang="zh-CN" sz="2800">
                <a:solidFill>
                  <a:srgbClr val="0070C0"/>
                </a:solidFill>
                <a:latin typeface="#9Slide05 SVNSteady" pitchFamily="2" charset="0"/>
                <a:ea typeface="字魂105号-简雅黑" panose="00000500000000000000" pitchFamily="2" charset="-122"/>
              </a:rPr>
              <a:t>t</a:t>
            </a:r>
            <a:r>
              <a:rPr lang="en-US" altLang="zh-CN" sz="2800">
                <a:latin typeface="#9Slide05 SVNSteady" pitchFamily="2" charset="0"/>
                <a:ea typeface="字魂105号-简雅黑" panose="00000500000000000000" pitchFamily="2" charset="-122"/>
              </a:rPr>
              <a:t>: thời gian)</a:t>
            </a:r>
            <a:endParaRPr lang="zh-CN" altLang="en-US" sz="2800" dirty="0">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784151" y="3856210"/>
            <a:ext cx="4190449" cy="1114983"/>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802046">
              <a:off x="7680316" y="4337760"/>
              <a:ext cx="662668" cy="604197"/>
            </a:xfrm>
            <a:prstGeom prst="rect">
              <a:avLst/>
            </a:prstGeom>
          </p:spPr>
        </p:pic>
      </p:grpSp>
    </p:spTree>
    <p:extLst>
      <p:ext uri="{BB962C8B-B14F-4D97-AF65-F5344CB8AC3E}">
        <p14:creationId xmlns:p14="http://schemas.microsoft.com/office/powerpoint/2010/main" val="23371621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8F7CD861-A23A-43BC-BA00-1FFB6CC74D95}"/>
              </a:ext>
            </a:extLst>
          </p:cNvPr>
          <p:cNvSpPr/>
          <p:nvPr/>
        </p:nvSpPr>
        <p:spPr>
          <a:xfrm>
            <a:off x="7317298" y="3679394"/>
            <a:ext cx="1678085" cy="6262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200" b="1">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200" b="1" dirty="0">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pic>
        <p:nvPicPr>
          <p:cNvPr id="14" name="Picture 13">
            <a:extLst>
              <a:ext uri="{FF2B5EF4-FFF2-40B4-BE49-F238E27FC236}">
                <a16:creationId xmlns:a16="http://schemas.microsoft.com/office/drawing/2014/main" id="{EB70B984-111C-43F1-8453-2620E63B1115}"/>
              </a:ext>
            </a:extLst>
          </p:cNvPr>
          <p:cNvPicPr>
            <a:picLocks noChangeAspect="1"/>
          </p:cNvPicPr>
          <p:nvPr/>
        </p:nvPicPr>
        <p:blipFill rotWithShape="1">
          <a:blip r:embed="rId4">
            <a:extLst>
              <a:ext uri="{28A0092B-C50C-407E-A947-70E740481C1C}">
                <a14:useLocalDpi xmlns:a14="http://schemas.microsoft.com/office/drawing/2010/main" val="0"/>
              </a:ext>
            </a:extLst>
          </a:blip>
          <a:srcRect l="51079" b="66738"/>
          <a:stretch/>
        </p:blipFill>
        <p:spPr>
          <a:xfrm>
            <a:off x="7145086" y="2013368"/>
            <a:ext cx="4716237" cy="4286925"/>
          </a:xfrm>
          <a:prstGeom prst="rect">
            <a:avLst/>
          </a:prstGeom>
        </p:spPr>
      </p:pic>
      <p:pic>
        <p:nvPicPr>
          <p:cNvPr id="8" name="Picture 7">
            <a:extLst>
              <a:ext uri="{FF2B5EF4-FFF2-40B4-BE49-F238E27FC236}">
                <a16:creationId xmlns:a16="http://schemas.microsoft.com/office/drawing/2014/main" id="{51A7540E-6383-4E4A-8800-C5D7EE9370EF}"/>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9" name="Picture 8">
            <a:extLst>
              <a:ext uri="{FF2B5EF4-FFF2-40B4-BE49-F238E27FC236}">
                <a16:creationId xmlns:a16="http://schemas.microsoft.com/office/drawing/2014/main" id="{3914B407-5840-4E78-995E-0964F1C790F2}"/>
              </a:ext>
            </a:extLst>
          </p:cNvPr>
          <p:cNvPicPr>
            <a:picLocks noChangeAspect="1"/>
          </p:cNvPicPr>
          <p:nvPr/>
        </p:nvPicPr>
        <p:blipFill rotWithShape="1">
          <a:blip r:embed="rId7">
            <a:duotone>
              <a:schemeClr val="accent4">
                <a:shade val="45000"/>
                <a:satMod val="135000"/>
              </a:schemeClr>
              <a:prstClr val="white"/>
            </a:duotone>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10" name="TextBox 9">
            <a:extLst>
              <a:ext uri="{FF2B5EF4-FFF2-40B4-BE49-F238E27FC236}">
                <a16:creationId xmlns:a16="http://schemas.microsoft.com/office/drawing/2014/main" id="{D3F242BA-4525-4FE0-9F46-9F5D8F0DFD53}"/>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b) Bài toán 2</a:t>
            </a:r>
          </a:p>
        </p:txBody>
      </p:sp>
      <p:sp>
        <p:nvSpPr>
          <p:cNvPr id="12" name="TextBox 11">
            <a:extLst>
              <a:ext uri="{FF2B5EF4-FFF2-40B4-BE49-F238E27FC236}">
                <a16:creationId xmlns:a16="http://schemas.microsoft.com/office/drawing/2014/main" id="{0A9D6A33-6961-4A21-969F-99465D9FA959}"/>
              </a:ext>
            </a:extLst>
          </p:cNvPr>
          <p:cNvSpPr txBox="1"/>
          <p:nvPr/>
        </p:nvSpPr>
        <p:spPr>
          <a:xfrm>
            <a:off x="2609935" y="400485"/>
            <a:ext cx="8648337" cy="954107"/>
          </a:xfrm>
          <a:prstGeom prst="rect">
            <a:avLst/>
          </a:prstGeom>
          <a:noFill/>
        </p:spPr>
        <p:txBody>
          <a:bodyPr wrap="square" rtlCol="0">
            <a:spAutoFit/>
          </a:bodyPr>
          <a:lstStyle/>
          <a:p>
            <a:r>
              <a:rPr lang="en-US" sz="2800">
                <a:latin typeface="#9Slide07 IcielCadena" panose="02000503000000020004" pitchFamily="2" charset="0"/>
              </a:rPr>
              <a:t>Một người đi xe đạp với vận tốc 12 km/giờ trong </a:t>
            </a:r>
          </a:p>
          <a:p>
            <a:r>
              <a:rPr lang="en-US" sz="2800">
                <a:latin typeface="#9Slide07 IcielCadena" panose="02000503000000020004" pitchFamily="2" charset="0"/>
              </a:rPr>
              <a:t>2 giờ 30 phút. Tính quãng đường người đó đã đi được.</a:t>
            </a:r>
          </a:p>
        </p:txBody>
      </p:sp>
      <p:pic>
        <p:nvPicPr>
          <p:cNvPr id="13" name="图片 8">
            <a:extLst>
              <a:ext uri="{FF2B5EF4-FFF2-40B4-BE49-F238E27FC236}">
                <a16:creationId xmlns:a16="http://schemas.microsoft.com/office/drawing/2014/main" id="{A8F9C82A-9454-4099-BDD6-134EF2568CA5}"/>
              </a:ext>
            </a:extLst>
          </p:cNvPr>
          <p:cNvPicPr>
            <a:picLocks noChangeAspect="1"/>
          </p:cNvPicPr>
          <p:nvPr/>
        </p:nvPicPr>
        <p:blipFill>
          <a:blip r:embed="rId8"/>
          <a:stretch>
            <a:fillRect/>
          </a:stretch>
        </p:blipFill>
        <p:spPr>
          <a:xfrm flipV="1">
            <a:off x="0" y="1541409"/>
            <a:ext cx="12218080" cy="1768985"/>
          </a:xfrm>
          <a:prstGeom prst="rect">
            <a:avLst/>
          </a:prstGeom>
        </p:spPr>
      </p:pic>
      <p:pic>
        <p:nvPicPr>
          <p:cNvPr id="19" name="图片 18">
            <a:extLst>
              <a:ext uri="{FF2B5EF4-FFF2-40B4-BE49-F238E27FC236}">
                <a16:creationId xmlns:a16="http://schemas.microsoft.com/office/drawing/2014/main" id="{CCD2E681-53EE-48C6-A361-7AF0033EAC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56985" y="73925"/>
            <a:ext cx="1989252" cy="1989252"/>
          </a:xfrm>
          <a:prstGeom prst="rect">
            <a:avLst/>
          </a:prstGeom>
          <a:effectLst>
            <a:outerShdw blurRad="12700" algn="ctr" rotWithShape="0">
              <a:prstClr val="black">
                <a:alpha val="73000"/>
              </a:prstClr>
            </a:outerShdw>
          </a:effectLst>
        </p:spPr>
      </p:pic>
      <p:pic>
        <p:nvPicPr>
          <p:cNvPr id="16" name="Picture 15">
            <a:extLst>
              <a:ext uri="{FF2B5EF4-FFF2-40B4-BE49-F238E27FC236}">
                <a16:creationId xmlns:a16="http://schemas.microsoft.com/office/drawing/2014/main" id="{0EB9C783-AB2F-459E-8A2D-FE997CBF2777}"/>
              </a:ext>
            </a:extLst>
          </p:cNvPr>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t="24282"/>
          <a:stretch/>
        </p:blipFill>
        <p:spPr>
          <a:xfrm>
            <a:off x="-157385" y="3429000"/>
            <a:ext cx="5288280" cy="4890718"/>
          </a:xfrm>
          <a:prstGeom prst="rect">
            <a:avLst/>
          </a:prstGeom>
        </p:spPr>
      </p:pic>
      <p:sp>
        <p:nvSpPr>
          <p:cNvPr id="17" name="TextBox 16">
            <a:extLst>
              <a:ext uri="{FF2B5EF4-FFF2-40B4-BE49-F238E27FC236}">
                <a16:creationId xmlns:a16="http://schemas.microsoft.com/office/drawing/2014/main" id="{D9AB1C55-B5DF-4783-825D-A61A5630FB95}"/>
              </a:ext>
            </a:extLst>
          </p:cNvPr>
          <p:cNvSpPr txBox="1"/>
          <p:nvPr/>
        </p:nvSpPr>
        <p:spPr>
          <a:xfrm>
            <a:off x="681272" y="4211908"/>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8" name="TextBox 17">
            <a:extLst>
              <a:ext uri="{FF2B5EF4-FFF2-40B4-BE49-F238E27FC236}">
                <a16:creationId xmlns:a16="http://schemas.microsoft.com/office/drawing/2014/main" id="{CBB71576-AADD-4643-9B21-E19261EDC28C}"/>
              </a:ext>
            </a:extLst>
          </p:cNvPr>
          <p:cNvSpPr txBox="1"/>
          <p:nvPr/>
        </p:nvSpPr>
        <p:spPr>
          <a:xfrm>
            <a:off x="1243199" y="5282180"/>
            <a:ext cx="3067543"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2 giờ 30 phút</a:t>
            </a:r>
          </a:p>
        </p:txBody>
      </p:sp>
      <p:sp>
        <p:nvSpPr>
          <p:cNvPr id="22" name="TextBox 21">
            <a:extLst>
              <a:ext uri="{FF2B5EF4-FFF2-40B4-BE49-F238E27FC236}">
                <a16:creationId xmlns:a16="http://schemas.microsoft.com/office/drawing/2014/main" id="{64DCF0AE-3D44-4018-B56D-A589ADDEF705}"/>
              </a:ext>
            </a:extLst>
          </p:cNvPr>
          <p:cNvSpPr txBox="1"/>
          <p:nvPr/>
        </p:nvSpPr>
        <p:spPr>
          <a:xfrm>
            <a:off x="1243200" y="478728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12 km/giờ</a:t>
            </a:r>
          </a:p>
        </p:txBody>
      </p:sp>
      <p:sp>
        <p:nvSpPr>
          <p:cNvPr id="23" name="TextBox 22">
            <a:extLst>
              <a:ext uri="{FF2B5EF4-FFF2-40B4-BE49-F238E27FC236}">
                <a16:creationId xmlns:a16="http://schemas.microsoft.com/office/drawing/2014/main" id="{24C6DED4-C6AF-4A67-B096-EC497C92835B}"/>
              </a:ext>
            </a:extLst>
          </p:cNvPr>
          <p:cNvSpPr txBox="1"/>
          <p:nvPr/>
        </p:nvSpPr>
        <p:spPr>
          <a:xfrm>
            <a:off x="1243200" y="5777073"/>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sp>
        <p:nvSpPr>
          <p:cNvPr id="2" name="TextBox 1">
            <a:extLst>
              <a:ext uri="{FF2B5EF4-FFF2-40B4-BE49-F238E27FC236}">
                <a16:creationId xmlns:a16="http://schemas.microsoft.com/office/drawing/2014/main" id="{6E4D9DC8-F39B-47FF-B2A9-E46A28599A18}"/>
              </a:ext>
            </a:extLst>
          </p:cNvPr>
          <p:cNvSpPr txBox="1"/>
          <p:nvPr/>
        </p:nvSpPr>
        <p:spPr>
          <a:xfrm>
            <a:off x="6349967" y="400485"/>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vận tốc 12 km/giờ</a:t>
            </a:r>
          </a:p>
        </p:txBody>
      </p:sp>
      <p:sp>
        <p:nvSpPr>
          <p:cNvPr id="24" name="TextBox 23">
            <a:extLst>
              <a:ext uri="{FF2B5EF4-FFF2-40B4-BE49-F238E27FC236}">
                <a16:creationId xmlns:a16="http://schemas.microsoft.com/office/drawing/2014/main" id="{46B22BAF-2B41-4D9E-B81E-EB28AA051D6D}"/>
              </a:ext>
            </a:extLst>
          </p:cNvPr>
          <p:cNvSpPr txBox="1"/>
          <p:nvPr/>
        </p:nvSpPr>
        <p:spPr>
          <a:xfrm>
            <a:off x="2609935" y="818371"/>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2 giờ 30 phút</a:t>
            </a:r>
          </a:p>
        </p:txBody>
      </p:sp>
      <p:sp>
        <p:nvSpPr>
          <p:cNvPr id="25" name="TextBox 24">
            <a:extLst>
              <a:ext uri="{FF2B5EF4-FFF2-40B4-BE49-F238E27FC236}">
                <a16:creationId xmlns:a16="http://schemas.microsoft.com/office/drawing/2014/main" id="{D2E88333-D57B-4671-835C-CC598DD2BBDC}"/>
              </a:ext>
            </a:extLst>
          </p:cNvPr>
          <p:cNvSpPr txBox="1"/>
          <p:nvPr/>
        </p:nvSpPr>
        <p:spPr>
          <a:xfrm>
            <a:off x="4844399" y="825261"/>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 name="Left Brace 2">
            <a:extLst>
              <a:ext uri="{FF2B5EF4-FFF2-40B4-BE49-F238E27FC236}">
                <a16:creationId xmlns:a16="http://schemas.microsoft.com/office/drawing/2014/main" id="{59F1D88D-F34E-482F-8036-19F61A9823F7}"/>
              </a:ext>
            </a:extLst>
          </p:cNvPr>
          <p:cNvSpPr/>
          <p:nvPr/>
        </p:nvSpPr>
        <p:spPr>
          <a:xfrm rot="16200000">
            <a:off x="5912696" y="-2933822"/>
            <a:ext cx="419404" cy="12139205"/>
          </a:xfrm>
          <a:prstGeom prst="leftBrace">
            <a:avLst>
              <a:gd name="adj1" fmla="val 105484"/>
              <a:gd name="adj2" fmla="val 50000"/>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13F880B1-2216-4B0B-A3E2-48D071373083}"/>
              </a:ext>
            </a:extLst>
          </p:cNvPr>
          <p:cNvSpPr txBox="1"/>
          <p:nvPr/>
        </p:nvSpPr>
        <p:spPr>
          <a:xfrm>
            <a:off x="5955553" y="3406807"/>
            <a:ext cx="1678085" cy="646331"/>
          </a:xfrm>
          <a:prstGeom prst="rect">
            <a:avLst/>
          </a:prstGeom>
          <a:noFill/>
        </p:spPr>
        <p:txBody>
          <a:bodyPr wrap="square" rtlCol="0">
            <a:spAutoFit/>
          </a:bodyPr>
          <a:lstStyle/>
          <a:p>
            <a:r>
              <a:rPr lang="en-US" sz="3600" b="1">
                <a:solidFill>
                  <a:srgbClr val="A40B5D"/>
                </a:solidFill>
                <a:latin typeface="#9Slide07 Pattaya" panose="00000500000000000000" pitchFamily="2" charset="-34"/>
                <a:cs typeface="#9Slide07 Pattaya" panose="00000500000000000000" pitchFamily="2" charset="-34"/>
              </a:rPr>
              <a:t>?</a:t>
            </a:r>
          </a:p>
        </p:txBody>
      </p:sp>
      <p:grpSp>
        <p:nvGrpSpPr>
          <p:cNvPr id="7" name="Group 6">
            <a:extLst>
              <a:ext uri="{FF2B5EF4-FFF2-40B4-BE49-F238E27FC236}">
                <a16:creationId xmlns:a16="http://schemas.microsoft.com/office/drawing/2014/main" id="{0202FDA9-0904-4CEC-91BA-CBC270C64ADA}"/>
              </a:ext>
            </a:extLst>
          </p:cNvPr>
          <p:cNvGrpSpPr/>
          <p:nvPr/>
        </p:nvGrpSpPr>
        <p:grpSpPr>
          <a:xfrm>
            <a:off x="-966185" y="798665"/>
            <a:ext cx="2751724" cy="1940903"/>
            <a:chOff x="-966185" y="798665"/>
            <a:chExt cx="2751724" cy="1940903"/>
          </a:xfrm>
        </p:grpSpPr>
        <p:pic>
          <p:nvPicPr>
            <p:cNvPr id="1026" name="Picture 2" descr="Download HD Bicycle Cartoon Clip Art - Ride A Bike Animado Transparent PNG  Image - NicePNG.com">
              <a:extLst>
                <a:ext uri="{FF2B5EF4-FFF2-40B4-BE49-F238E27FC236}">
                  <a16:creationId xmlns:a16="http://schemas.microsoft.com/office/drawing/2014/main" id="{404476C9-9B76-4733-BA70-A6BC9446DA0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7940" y="798665"/>
              <a:ext cx="2613479" cy="1940903"/>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Punched Tape 4">
              <a:extLst>
                <a:ext uri="{FF2B5EF4-FFF2-40B4-BE49-F238E27FC236}">
                  <a16:creationId xmlns:a16="http://schemas.microsoft.com/office/drawing/2014/main" id="{CB44D177-FCAD-452A-AFA0-1A697759A61B}"/>
                </a:ext>
              </a:extLst>
            </p:cNvPr>
            <p:cNvSpPr/>
            <p:nvPr/>
          </p:nvSpPr>
          <p:spPr>
            <a:xfrm>
              <a:off x="-934973" y="1286382"/>
              <a:ext cx="934973" cy="637011"/>
            </a:xfrm>
            <a:prstGeom prst="flowChartPunchedTape">
              <a:avLst/>
            </a:prstGeom>
            <a:solidFill>
              <a:srgbClr val="A40B5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9A1034-7FC5-47B0-B8D1-43D151099FF5}"/>
                </a:ext>
              </a:extLst>
            </p:cNvPr>
            <p:cNvSpPr txBox="1"/>
            <p:nvPr/>
          </p:nvSpPr>
          <p:spPr>
            <a:xfrm rot="21344926">
              <a:off x="-966185" y="1327246"/>
              <a:ext cx="1092358" cy="555280"/>
            </a:xfrm>
            <a:prstGeom prst="rect">
              <a:avLst/>
            </a:prstGeom>
            <a:noFill/>
          </p:spPr>
          <p:txBody>
            <a:bodyPr wrap="square" rtlCol="0">
              <a:spAutoFit/>
            </a:bodyPr>
            <a:lstStyle/>
            <a:p>
              <a:pPr>
                <a:lnSpc>
                  <a:spcPct val="94000"/>
                </a:lnSpc>
              </a:pPr>
              <a:r>
                <a:rPr lang="en-US" sz="1600">
                  <a:solidFill>
                    <a:srgbClr val="FDE9E0"/>
                  </a:solidFill>
                  <a:latin typeface="#9Slide02 Noi dung rat dai" panose="02000000000000000000" pitchFamily="2" charset="0"/>
                  <a:ea typeface="#9Slide02 Noi dung rat dai" panose="02000000000000000000" pitchFamily="2" charset="0"/>
                </a:rPr>
                <a:t>vận tốc</a:t>
              </a:r>
            </a:p>
            <a:p>
              <a:pPr>
                <a:lnSpc>
                  <a:spcPct val="94000"/>
                </a:lnSpc>
              </a:pPr>
              <a:r>
                <a:rPr lang="en-US" sz="1600">
                  <a:solidFill>
                    <a:srgbClr val="FDE9E0"/>
                  </a:solidFill>
                  <a:latin typeface="#9Slide02 Noi dung rat dai" panose="02000000000000000000" pitchFamily="2" charset="0"/>
                  <a:ea typeface="#9Slide02 Noi dung rat dai" panose="02000000000000000000" pitchFamily="2" charset="0"/>
                </a:rPr>
                <a:t>12 km/giờ</a:t>
              </a:r>
            </a:p>
          </p:txBody>
        </p:sp>
      </p:grpSp>
      <p:sp>
        <p:nvSpPr>
          <p:cNvPr id="27" name="TextBox 26">
            <a:extLst>
              <a:ext uri="{FF2B5EF4-FFF2-40B4-BE49-F238E27FC236}">
                <a16:creationId xmlns:a16="http://schemas.microsoft.com/office/drawing/2014/main" id="{7CC6CEF1-8BF7-4122-9E45-90A12D195879}"/>
              </a:ext>
            </a:extLst>
          </p:cNvPr>
          <p:cNvSpPr txBox="1"/>
          <p:nvPr/>
        </p:nvSpPr>
        <p:spPr>
          <a:xfrm>
            <a:off x="1972089" y="5284858"/>
            <a:ext cx="803602" cy="523220"/>
          </a:xfrm>
          <a:prstGeom prst="rect">
            <a:avLst/>
          </a:prstGeom>
          <a:noFill/>
        </p:spPr>
        <p:txBody>
          <a:bodyPr wrap="square" rtlCol="0">
            <a:spAutoFit/>
          </a:bodyPr>
          <a:lstStyle/>
          <a:p>
            <a:r>
              <a:rPr lang="en-US" sz="2800">
                <a:solidFill>
                  <a:srgbClr val="92D050"/>
                </a:solidFill>
                <a:latin typeface="#9Slide07 IcielCadena" panose="02000503000000020004" pitchFamily="2" charset="0"/>
              </a:rPr>
              <a:t>giờ       </a:t>
            </a:r>
          </a:p>
        </p:txBody>
      </p:sp>
      <p:sp>
        <p:nvSpPr>
          <p:cNvPr id="28" name="TextBox 27">
            <a:extLst>
              <a:ext uri="{FF2B5EF4-FFF2-40B4-BE49-F238E27FC236}">
                <a16:creationId xmlns:a16="http://schemas.microsoft.com/office/drawing/2014/main" id="{99474D0C-90D3-4622-A194-0BAB560ED056}"/>
              </a:ext>
            </a:extLst>
          </p:cNvPr>
          <p:cNvSpPr txBox="1"/>
          <p:nvPr/>
        </p:nvSpPr>
        <p:spPr>
          <a:xfrm>
            <a:off x="3019646" y="5284144"/>
            <a:ext cx="1065709" cy="523220"/>
          </a:xfrm>
          <a:prstGeom prst="rect">
            <a:avLst/>
          </a:prstGeom>
          <a:noFill/>
        </p:spPr>
        <p:txBody>
          <a:bodyPr wrap="square" rtlCol="0">
            <a:spAutoFit/>
          </a:bodyPr>
          <a:lstStyle/>
          <a:p>
            <a:r>
              <a:rPr lang="en-US" sz="2800">
                <a:solidFill>
                  <a:srgbClr val="92D050"/>
                </a:solidFill>
                <a:latin typeface="#9Slide07 IcielCadena" panose="02000503000000020004" pitchFamily="2" charset="0"/>
              </a:rPr>
              <a:t>phút    </a:t>
            </a:r>
          </a:p>
        </p:txBody>
      </p:sp>
      <p:pic>
        <p:nvPicPr>
          <p:cNvPr id="15" name="Picture 2" descr="Bài tập dấu chấm hỏi - Luyện tập về dấu chấm hỏi lớp 2 - VnDoc.com - Hệ  Thống PP BĐS Nghỉ Dưỡng Cao Cấp Địa ốc 5 Sao">
            <a:extLst>
              <a:ext uri="{FF2B5EF4-FFF2-40B4-BE49-F238E27FC236}">
                <a16:creationId xmlns:a16="http://schemas.microsoft.com/office/drawing/2014/main" id="{64894AE9-700B-43CC-B7EF-7805695E9565}"/>
              </a:ext>
            </a:extLst>
          </p:cNvPr>
          <p:cNvPicPr>
            <a:picLocks noChangeAspect="1" noChangeArrowheads="1"/>
          </p:cNvPicPr>
          <p:nvPr/>
        </p:nvPicPr>
        <p:blipFill>
          <a:blip r:embed="rId1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flipH="1">
            <a:off x="10275646" y="4794824"/>
            <a:ext cx="2254774" cy="222601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191F7EF-7E20-4B5B-8045-1B5D999C757A}"/>
              </a:ext>
            </a:extLst>
          </p:cNvPr>
          <p:cNvSpPr txBox="1"/>
          <p:nvPr/>
        </p:nvSpPr>
        <p:spPr>
          <a:xfrm>
            <a:off x="7920902" y="3971568"/>
            <a:ext cx="2812026"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Số đo thời gian trong bài toán này có gì đặc biệt?</a:t>
            </a:r>
          </a:p>
        </p:txBody>
      </p:sp>
      <p:sp>
        <p:nvSpPr>
          <p:cNvPr id="31" name="TextBox 30">
            <a:extLst>
              <a:ext uri="{FF2B5EF4-FFF2-40B4-BE49-F238E27FC236}">
                <a16:creationId xmlns:a16="http://schemas.microsoft.com/office/drawing/2014/main" id="{35A0D4AA-D3D2-4BC6-9754-5FF36DBC9651}"/>
              </a:ext>
            </a:extLst>
          </p:cNvPr>
          <p:cNvSpPr txBox="1"/>
          <p:nvPr/>
        </p:nvSpPr>
        <p:spPr>
          <a:xfrm>
            <a:off x="7837910" y="3971568"/>
            <a:ext cx="2978009"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Số đo thời gian được viết dưới dạng danh số phức.</a:t>
            </a:r>
          </a:p>
        </p:txBody>
      </p:sp>
      <p:sp>
        <p:nvSpPr>
          <p:cNvPr id="32" name="TextBox 31">
            <a:extLst>
              <a:ext uri="{FF2B5EF4-FFF2-40B4-BE49-F238E27FC236}">
                <a16:creationId xmlns:a16="http://schemas.microsoft.com/office/drawing/2014/main" id="{F9595053-0301-48F1-A839-49ACD12152CC}"/>
              </a:ext>
            </a:extLst>
          </p:cNvPr>
          <p:cNvSpPr txBox="1"/>
          <p:nvPr/>
        </p:nvSpPr>
        <p:spPr>
          <a:xfrm>
            <a:off x="7714223" y="4109409"/>
            <a:ext cx="3287785"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Để áp dụng được công thức đã học, trước hết ta phải làm gì?</a:t>
            </a:r>
          </a:p>
        </p:txBody>
      </p:sp>
      <p:sp>
        <p:nvSpPr>
          <p:cNvPr id="33" name="TextBox 32">
            <a:extLst>
              <a:ext uri="{FF2B5EF4-FFF2-40B4-BE49-F238E27FC236}">
                <a16:creationId xmlns:a16="http://schemas.microsoft.com/office/drawing/2014/main" id="{8D341C9C-2056-47B3-B312-7EA14B7CE0DA}"/>
              </a:ext>
            </a:extLst>
          </p:cNvPr>
          <p:cNvSpPr txBox="1"/>
          <p:nvPr/>
        </p:nvSpPr>
        <p:spPr>
          <a:xfrm>
            <a:off x="7865241" y="4094076"/>
            <a:ext cx="2978009"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Ta phải đổi số đo thời gian ra đơn vị "giờ"</a:t>
            </a:r>
          </a:p>
        </p:txBody>
      </p:sp>
      <p:sp>
        <p:nvSpPr>
          <p:cNvPr id="35" name="TextBox 34">
            <a:extLst>
              <a:ext uri="{FF2B5EF4-FFF2-40B4-BE49-F238E27FC236}">
                <a16:creationId xmlns:a16="http://schemas.microsoft.com/office/drawing/2014/main" id="{EB579A69-811E-4728-9CDE-351B453ED530}"/>
              </a:ext>
            </a:extLst>
          </p:cNvPr>
          <p:cNvSpPr txBox="1"/>
          <p:nvPr/>
        </p:nvSpPr>
        <p:spPr>
          <a:xfrm>
            <a:off x="7633638" y="4243663"/>
            <a:ext cx="3337560" cy="954107"/>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Hãy đổi 2 giờ 30 phút</a:t>
            </a:r>
          </a:p>
          <a:p>
            <a:pPr algn="ctr"/>
            <a:r>
              <a:rPr lang="en-US" sz="2800">
                <a:latin typeface="#9Slide07 Pattaya" panose="00000500000000000000" pitchFamily="2" charset="-34"/>
                <a:cs typeface="#9Slide07 Pattaya" panose="00000500000000000000" pitchFamily="2" charset="-34"/>
              </a:rPr>
              <a:t> ra đơn vị "giờ" !</a:t>
            </a:r>
          </a:p>
        </p:txBody>
      </p:sp>
      <p:sp>
        <p:nvSpPr>
          <p:cNvPr id="34" name="TextBox 33">
            <a:extLst>
              <a:ext uri="{FF2B5EF4-FFF2-40B4-BE49-F238E27FC236}">
                <a16:creationId xmlns:a16="http://schemas.microsoft.com/office/drawing/2014/main" id="{570A91EC-49E4-4E72-9895-150921484B50}"/>
              </a:ext>
            </a:extLst>
          </p:cNvPr>
          <p:cNvSpPr txBox="1"/>
          <p:nvPr/>
        </p:nvSpPr>
        <p:spPr>
          <a:xfrm>
            <a:off x="5399806" y="4332143"/>
            <a:ext cx="4238164" cy="523220"/>
          </a:xfrm>
          <a:prstGeom prst="rect">
            <a:avLst/>
          </a:prstGeom>
          <a:solidFill>
            <a:srgbClr val="FDE9E0"/>
          </a:solidFill>
        </p:spPr>
        <p:txBody>
          <a:bodyPr wrap="square" rtlCol="0">
            <a:spAutoFit/>
          </a:bodyPr>
          <a:lstStyle/>
          <a:p>
            <a:r>
              <a:rPr lang="en-US" sz="2800">
                <a:solidFill>
                  <a:srgbClr val="002060"/>
                </a:solidFill>
                <a:latin typeface="#9Slide07 IcielCadena" panose="02000503000000020004" pitchFamily="2" charset="0"/>
              </a:rPr>
              <a:t>Đổi: 2 giờ 30 phút = ... giờ</a:t>
            </a:r>
          </a:p>
        </p:txBody>
      </p:sp>
      <p:sp>
        <p:nvSpPr>
          <p:cNvPr id="20" name="Arrow: Down 19">
            <a:extLst>
              <a:ext uri="{FF2B5EF4-FFF2-40B4-BE49-F238E27FC236}">
                <a16:creationId xmlns:a16="http://schemas.microsoft.com/office/drawing/2014/main" id="{9F661E70-C17C-474C-9D79-4D338F9AE13E}"/>
              </a:ext>
            </a:extLst>
          </p:cNvPr>
          <p:cNvSpPr/>
          <p:nvPr/>
        </p:nvSpPr>
        <p:spPr>
          <a:xfrm>
            <a:off x="7404422" y="4865909"/>
            <a:ext cx="332871" cy="52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11C7313-2D78-4148-8FD2-9AAF7720F438}"/>
                  </a:ext>
                </a:extLst>
              </p:cNvPr>
              <p:cNvSpPr txBox="1"/>
              <p:nvPr/>
            </p:nvSpPr>
            <p:spPr>
              <a:xfrm>
                <a:off x="6475989" y="5417345"/>
                <a:ext cx="2598786" cy="874663"/>
              </a:xfrm>
              <a:prstGeom prst="rect">
                <a:avLst/>
              </a:prstGeom>
              <a:solidFill>
                <a:srgbClr val="FDE9E0"/>
              </a:solidFill>
            </p:spPr>
            <p:txBody>
              <a:bodyPr wrap="square">
                <a:spAutoFit/>
              </a:bodyPr>
              <a:lstStyle/>
              <a:p>
                <a14:m>
                  <m:oMath xmlns:m="http://schemas.openxmlformats.org/officeDocument/2006/math">
                    <m:f>
                      <m:fPr>
                        <m:ctrlPr>
                          <a:rPr lang="en-US" sz="3600" b="0" i="1" smtClean="0">
                            <a:solidFill>
                              <a:srgbClr val="FF0000"/>
                            </a:solidFill>
                            <a:latin typeface="Cambria Math" panose="02040503050406030204" pitchFamily="18" charset="0"/>
                          </a:rPr>
                        </m:ctrlPr>
                      </m:fPr>
                      <m:num>
                        <m:r>
                          <a:rPr lang="en-US" sz="3600" b="0" i="1" smtClean="0">
                            <a:solidFill>
                              <a:srgbClr val="FF0000"/>
                            </a:solidFill>
                            <a:latin typeface="Cambria Math" panose="02040503050406030204" pitchFamily="18" charset="0"/>
                          </a:rPr>
                          <m:t>1</m:t>
                        </m:r>
                      </m:num>
                      <m:den>
                        <m:r>
                          <a:rPr lang="en-US" sz="3600" b="0" i="1" smtClean="0">
                            <a:solidFill>
                              <a:srgbClr val="FF0000"/>
                            </a:solidFill>
                            <a:latin typeface="Cambria Math" panose="02040503050406030204" pitchFamily="18" charset="0"/>
                          </a:rPr>
                          <m:t>2</m:t>
                        </m:r>
                      </m:den>
                    </m:f>
                    <m:r>
                      <a:rPr lang="en-US" sz="3600" b="0" i="1" smtClean="0">
                        <a:solidFill>
                          <a:srgbClr val="FF0000"/>
                        </a:solidFill>
                        <a:latin typeface="Cambria Math" panose="02040503050406030204" pitchFamily="18" charset="0"/>
                      </a:rPr>
                      <m:t> </m:t>
                    </m:r>
                  </m:oMath>
                </a14:m>
                <a:r>
                  <a:rPr lang="en-US" sz="2800">
                    <a:solidFill>
                      <a:srgbClr val="FF0000"/>
                    </a:solidFill>
                    <a:latin typeface="#9Slide07 Cadena" panose="02000503000000020004" pitchFamily="2" charset="0"/>
                  </a:rPr>
                  <a:t>giờ = 0,5 giờ</a:t>
                </a:r>
                <a:r>
                  <a:rPr lang="en-US" sz="2800">
                    <a:solidFill>
                      <a:srgbClr val="FF0000"/>
                    </a:solidFill>
                    <a:latin typeface="#9Slide07 IcielCadena" panose="02000503000000020004" pitchFamily="2" charset="0"/>
                  </a:rPr>
                  <a:t> </a:t>
                </a:r>
                <a:endParaRPr lang="en-US">
                  <a:solidFill>
                    <a:srgbClr val="FF0000"/>
                  </a:solidFill>
                </a:endParaRPr>
              </a:p>
            </p:txBody>
          </p:sp>
        </mc:Choice>
        <mc:Fallback xmlns="">
          <p:sp>
            <p:nvSpPr>
              <p:cNvPr id="38" name="TextBox 37">
                <a:extLst>
                  <a:ext uri="{FF2B5EF4-FFF2-40B4-BE49-F238E27FC236}">
                    <a16:creationId xmlns:a16="http://schemas.microsoft.com/office/drawing/2014/main" id="{511C7313-2D78-4148-8FD2-9AAF7720F438}"/>
                  </a:ext>
                </a:extLst>
              </p:cNvPr>
              <p:cNvSpPr txBox="1">
                <a:spLocks noRot="1" noChangeAspect="1" noMove="1" noResize="1" noEditPoints="1" noAdjustHandles="1" noChangeArrowheads="1" noChangeShapeType="1" noTextEdit="1"/>
              </p:cNvSpPr>
              <p:nvPr/>
            </p:nvSpPr>
            <p:spPr>
              <a:xfrm>
                <a:off x="6475989" y="5417345"/>
                <a:ext cx="2598786" cy="874663"/>
              </a:xfrm>
              <a:prstGeom prst="rect">
                <a:avLst/>
              </a:prstGeom>
              <a:blipFill>
                <a:blip r:embed="rId14"/>
                <a:stretch>
                  <a:fillRect b="-2098"/>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3CD1BEC9-8DFA-44B2-9F37-1FF7E5CCE1F6}"/>
              </a:ext>
            </a:extLst>
          </p:cNvPr>
          <p:cNvSpPr txBox="1"/>
          <p:nvPr/>
        </p:nvSpPr>
        <p:spPr>
          <a:xfrm>
            <a:off x="8435583" y="4324476"/>
            <a:ext cx="831604" cy="523220"/>
          </a:xfrm>
          <a:prstGeom prst="rect">
            <a:avLst/>
          </a:prstGeom>
          <a:noFill/>
        </p:spPr>
        <p:txBody>
          <a:bodyPr wrap="square" rtlCol="0">
            <a:spAutoFit/>
          </a:bodyPr>
          <a:lstStyle/>
          <a:p>
            <a:r>
              <a:rPr lang="en-US" sz="2800">
                <a:solidFill>
                  <a:srgbClr val="A40B5D"/>
                </a:solidFill>
                <a:latin typeface="#9Slide07 Cadena" panose="02000503000000020004" pitchFamily="2" charset="0"/>
              </a:rPr>
              <a:t>2,5</a:t>
            </a:r>
          </a:p>
        </p:txBody>
      </p:sp>
      <p:sp>
        <p:nvSpPr>
          <p:cNvPr id="40" name="TextBox 39">
            <a:extLst>
              <a:ext uri="{FF2B5EF4-FFF2-40B4-BE49-F238E27FC236}">
                <a16:creationId xmlns:a16="http://schemas.microsoft.com/office/drawing/2014/main" id="{D6AE9C4A-462D-4D03-8117-D5FC949906EB}"/>
              </a:ext>
            </a:extLst>
          </p:cNvPr>
          <p:cNvSpPr txBox="1"/>
          <p:nvPr/>
        </p:nvSpPr>
        <p:spPr>
          <a:xfrm>
            <a:off x="4854877" y="4884413"/>
            <a:ext cx="6905579" cy="1478738"/>
          </a:xfrm>
          <a:prstGeom prst="rect">
            <a:avLst/>
          </a:prstGeom>
          <a:noFill/>
        </p:spPr>
        <p:txBody>
          <a:bodyPr wrap="square" rtlCol="0">
            <a:spAutoFit/>
          </a:bodyPr>
          <a:lstStyle/>
          <a:p>
            <a:pPr>
              <a:lnSpc>
                <a:spcPct val="110000"/>
              </a:lnSpc>
            </a:pPr>
            <a:r>
              <a:rPr lang="en-US" sz="2800">
                <a:solidFill>
                  <a:srgbClr val="002060"/>
                </a:solidFill>
                <a:latin typeface="#9Slide07 IcielCadena" panose="02000503000000020004" pitchFamily="2" charset="0"/>
              </a:rPr>
              <a:t>Quãng đường người đó đã đi được là: </a:t>
            </a:r>
          </a:p>
          <a:p>
            <a:pPr>
              <a:lnSpc>
                <a:spcPct val="110000"/>
              </a:lnSpc>
            </a:pPr>
            <a:r>
              <a:rPr lang="en-US" sz="2800">
                <a:solidFill>
                  <a:srgbClr val="002060"/>
                </a:solidFill>
                <a:latin typeface="#9Slide07 IcielCadena" panose="02000503000000020004" pitchFamily="2" charset="0"/>
              </a:rPr>
              <a:t>		12 x 2,5 = 30 (km)</a:t>
            </a:r>
          </a:p>
          <a:p>
            <a:pPr>
              <a:lnSpc>
                <a:spcPct val="110000"/>
              </a:lnSpc>
            </a:pPr>
            <a:r>
              <a:rPr lang="en-US" sz="2800">
                <a:solidFill>
                  <a:srgbClr val="002060"/>
                </a:solidFill>
                <a:latin typeface="#9Slide07 IcielCadena" panose="02000503000000020004" pitchFamily="2" charset="0"/>
              </a:rPr>
              <a:t>			Đáp số: 30 km</a:t>
            </a:r>
          </a:p>
        </p:txBody>
      </p:sp>
    </p:spTree>
    <p:extLst>
      <p:ext uri="{BB962C8B-B14F-4D97-AF65-F5344CB8AC3E}">
        <p14:creationId xmlns:p14="http://schemas.microsoft.com/office/powerpoint/2010/main" val="2839726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63" presetClass="path" presetSubtype="0" accel="50000" decel="50000" fill="hold" nodeType="afterEffect">
                                  <p:stCondLst>
                                    <p:cond delay="0"/>
                                  </p:stCondLst>
                                  <p:childTnLst>
                                    <p:animMotion origin="layout" path="M -3.75E-6 -3.7037E-7 L 1.07917 -3.7037E-7 " pathEditMode="relative" rAng="0" ptsTypes="AA">
                                      <p:cBhvr>
                                        <p:cTn id="27" dur="4500" fill="hold"/>
                                        <p:tgtEl>
                                          <p:spTgt spid="7"/>
                                        </p:tgtEl>
                                        <p:attrNameLst>
                                          <p:attrName>ppt_x</p:attrName>
                                          <p:attrName>ppt_y</p:attrName>
                                        </p:attrNameLst>
                                      </p:cBhvr>
                                      <p:rCtr x="53958" y="0"/>
                                    </p:animMotion>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1000"/>
                                        <p:tgtEl>
                                          <p:spTgt spid="15"/>
                                        </p:tgtEl>
                                      </p:cBhvr>
                                    </p:animEffect>
                                    <p:anim calcmode="lin" valueType="num">
                                      <p:cBhvr>
                                        <p:cTn id="74" dur="1000" fill="hold"/>
                                        <p:tgtEl>
                                          <p:spTgt spid="15"/>
                                        </p:tgtEl>
                                        <p:attrNameLst>
                                          <p:attrName>ppt_x</p:attrName>
                                        </p:attrNameLst>
                                      </p:cBhvr>
                                      <p:tavLst>
                                        <p:tav tm="0">
                                          <p:val>
                                            <p:strVal val="#ppt_x"/>
                                          </p:val>
                                        </p:tav>
                                        <p:tav tm="100000">
                                          <p:val>
                                            <p:strVal val="#ppt_x"/>
                                          </p:val>
                                        </p:tav>
                                      </p:tavLst>
                                    </p:anim>
                                    <p:anim calcmode="lin" valueType="num">
                                      <p:cBhvr>
                                        <p:cTn id="7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2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par>
                                <p:cTn id="87" presetID="22" presetClass="entr" presetSubtype="4"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wipe(down)">
                                      <p:cBhvr>
                                        <p:cTn id="89" dur="500"/>
                                        <p:tgtEl>
                                          <p:spTgt spid="27"/>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down)">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3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1000"/>
                                        <p:tgtEl>
                                          <p:spTgt spid="32"/>
                                        </p:tgtEl>
                                      </p:cBhvr>
                                    </p:animEffect>
                                    <p:anim calcmode="lin" valueType="num">
                                      <p:cBhvr>
                                        <p:cTn id="102" dur="1000" fill="hold"/>
                                        <p:tgtEl>
                                          <p:spTgt spid="32"/>
                                        </p:tgtEl>
                                        <p:attrNameLst>
                                          <p:attrName>ppt_x</p:attrName>
                                        </p:attrNameLst>
                                      </p:cBhvr>
                                      <p:tavLst>
                                        <p:tav tm="0">
                                          <p:val>
                                            <p:strVal val="#ppt_x"/>
                                          </p:val>
                                        </p:tav>
                                        <p:tav tm="100000">
                                          <p:val>
                                            <p:strVal val="#ppt_x"/>
                                          </p:val>
                                        </p:tav>
                                      </p:tavLst>
                                    </p:anim>
                                    <p:anim calcmode="lin" valueType="num">
                                      <p:cBhvr>
                                        <p:cTn id="10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1" nodeType="clickEffect">
                                  <p:stCondLst>
                                    <p:cond delay="0"/>
                                  </p:stCondLst>
                                  <p:childTnLst>
                                    <p:set>
                                      <p:cBhvr>
                                        <p:cTn id="107" dur="1" fill="hold">
                                          <p:stCondLst>
                                            <p:cond delay="0"/>
                                          </p:stCondLst>
                                        </p:cTn>
                                        <p:tgtEl>
                                          <p:spTgt spid="3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000"/>
                                        <p:tgtEl>
                                          <p:spTgt spid="33"/>
                                        </p:tgtEl>
                                      </p:cBhvr>
                                    </p:animEffect>
                                    <p:anim calcmode="lin" valueType="num">
                                      <p:cBhvr>
                                        <p:cTn id="113" dur="1000" fill="hold"/>
                                        <p:tgtEl>
                                          <p:spTgt spid="33"/>
                                        </p:tgtEl>
                                        <p:attrNameLst>
                                          <p:attrName>ppt_x</p:attrName>
                                        </p:attrNameLst>
                                      </p:cBhvr>
                                      <p:tavLst>
                                        <p:tav tm="0">
                                          <p:val>
                                            <p:strVal val="#ppt_x"/>
                                          </p:val>
                                        </p:tav>
                                        <p:tav tm="100000">
                                          <p:val>
                                            <p:strVal val="#ppt_x"/>
                                          </p:val>
                                        </p:tav>
                                      </p:tavLst>
                                    </p:anim>
                                    <p:anim calcmode="lin" valueType="num">
                                      <p:cBhvr>
                                        <p:cTn id="1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3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fade">
                                      <p:cBhvr>
                                        <p:cTn id="123" dur="1000"/>
                                        <p:tgtEl>
                                          <p:spTgt spid="35"/>
                                        </p:tgtEl>
                                      </p:cBhvr>
                                    </p:animEffect>
                                    <p:anim calcmode="lin" valueType="num">
                                      <p:cBhvr>
                                        <p:cTn id="124" dur="1000" fill="hold"/>
                                        <p:tgtEl>
                                          <p:spTgt spid="35"/>
                                        </p:tgtEl>
                                        <p:attrNameLst>
                                          <p:attrName>ppt_x</p:attrName>
                                        </p:attrNameLst>
                                      </p:cBhvr>
                                      <p:tavLst>
                                        <p:tav tm="0">
                                          <p:val>
                                            <p:strVal val="#ppt_x"/>
                                          </p:val>
                                        </p:tav>
                                        <p:tav tm="100000">
                                          <p:val>
                                            <p:strVal val="#ppt_x"/>
                                          </p:val>
                                        </p:tav>
                                      </p:tavLst>
                                    </p:anim>
                                    <p:anim calcmode="lin" valueType="num">
                                      <p:cBhvr>
                                        <p:cTn id="12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 presetClass="exit" presetSubtype="0" fill="hold" grpId="1" nodeType="clickEffect">
                                  <p:stCondLst>
                                    <p:cond delay="0"/>
                                  </p:stCondLst>
                                  <p:childTnLst>
                                    <p:set>
                                      <p:cBhvr>
                                        <p:cTn id="129" dur="1" fill="hold">
                                          <p:stCondLst>
                                            <p:cond delay="0"/>
                                          </p:stCondLst>
                                        </p:cTn>
                                        <p:tgtEl>
                                          <p:spTgt spid="3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1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15"/>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grpId="0" nodeType="click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wipe(up)">
                                      <p:cBhvr>
                                        <p:cTn id="138" dur="500"/>
                                        <p:tgtEl>
                                          <p:spTgt spid="34"/>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1" fill="hold" grpId="0" nodeType="clickEffect">
                                  <p:stCondLst>
                                    <p:cond delay="0"/>
                                  </p:stCondLst>
                                  <p:childTnLst>
                                    <p:set>
                                      <p:cBhvr>
                                        <p:cTn id="142" dur="1" fill="hold">
                                          <p:stCondLst>
                                            <p:cond delay="0"/>
                                          </p:stCondLst>
                                        </p:cTn>
                                        <p:tgtEl>
                                          <p:spTgt spid="20"/>
                                        </p:tgtEl>
                                        <p:attrNameLst>
                                          <p:attrName>style.visibility</p:attrName>
                                        </p:attrNameLst>
                                      </p:cBhvr>
                                      <p:to>
                                        <p:strVal val="visible"/>
                                      </p:to>
                                    </p:set>
                                    <p:anim calcmode="lin" valueType="num">
                                      <p:cBhvr additive="base">
                                        <p:cTn id="143" dur="500" fill="hold"/>
                                        <p:tgtEl>
                                          <p:spTgt spid="20"/>
                                        </p:tgtEl>
                                        <p:attrNameLst>
                                          <p:attrName>ppt_x</p:attrName>
                                        </p:attrNameLst>
                                      </p:cBhvr>
                                      <p:tavLst>
                                        <p:tav tm="0">
                                          <p:val>
                                            <p:strVal val="#ppt_x"/>
                                          </p:val>
                                        </p:tav>
                                        <p:tav tm="100000">
                                          <p:val>
                                            <p:strVal val="#ppt_x"/>
                                          </p:val>
                                        </p:tav>
                                      </p:tavLst>
                                    </p:anim>
                                    <p:anim calcmode="lin" valueType="num">
                                      <p:cBhvr additive="base">
                                        <p:cTn id="144" dur="500" fill="hold"/>
                                        <p:tgtEl>
                                          <p:spTgt spid="20"/>
                                        </p:tgtEl>
                                        <p:attrNameLst>
                                          <p:attrName>ppt_y</p:attrName>
                                        </p:attrNameLst>
                                      </p:cBhvr>
                                      <p:tavLst>
                                        <p:tav tm="0">
                                          <p:val>
                                            <p:strVal val="0-#ppt_h/2"/>
                                          </p:val>
                                        </p:tav>
                                        <p:tav tm="100000">
                                          <p:val>
                                            <p:strVal val="#ppt_y"/>
                                          </p:val>
                                        </p:tav>
                                      </p:tavLst>
                                    </p:anim>
                                  </p:childTnLst>
                                </p:cTn>
                              </p:par>
                            </p:childTnLst>
                          </p:cTn>
                        </p:par>
                        <p:par>
                          <p:cTn id="145" fill="hold">
                            <p:stCondLst>
                              <p:cond delay="500"/>
                            </p:stCondLst>
                            <p:childTnLst>
                              <p:par>
                                <p:cTn id="146" presetID="2" presetClass="entr" presetSubtype="1" fill="hold" grpId="0" nodeType="afterEffect">
                                  <p:stCondLst>
                                    <p:cond delay="0"/>
                                  </p:stCondLst>
                                  <p:childTnLst>
                                    <p:set>
                                      <p:cBhvr>
                                        <p:cTn id="147" dur="1" fill="hold">
                                          <p:stCondLst>
                                            <p:cond delay="0"/>
                                          </p:stCondLst>
                                        </p:cTn>
                                        <p:tgtEl>
                                          <p:spTgt spid="38"/>
                                        </p:tgtEl>
                                        <p:attrNameLst>
                                          <p:attrName>style.visibility</p:attrName>
                                        </p:attrNameLst>
                                      </p:cBhvr>
                                      <p:to>
                                        <p:strVal val="visible"/>
                                      </p:to>
                                    </p:set>
                                    <p:anim calcmode="lin" valueType="num">
                                      <p:cBhvr additive="base">
                                        <p:cTn id="148" dur="500" fill="hold"/>
                                        <p:tgtEl>
                                          <p:spTgt spid="38"/>
                                        </p:tgtEl>
                                        <p:attrNameLst>
                                          <p:attrName>ppt_x</p:attrName>
                                        </p:attrNameLst>
                                      </p:cBhvr>
                                      <p:tavLst>
                                        <p:tav tm="0">
                                          <p:val>
                                            <p:strVal val="#ppt_x"/>
                                          </p:val>
                                        </p:tav>
                                        <p:tav tm="100000">
                                          <p:val>
                                            <p:strVal val="#ppt_x"/>
                                          </p:val>
                                        </p:tav>
                                      </p:tavLst>
                                    </p:anim>
                                    <p:anim calcmode="lin" valueType="num">
                                      <p:cBhvr additive="base">
                                        <p:cTn id="149"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2" presetClass="entr" presetSubtype="8" fill="hold" grpId="0" nodeType="click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wipe(left)">
                                      <p:cBhvr>
                                        <p:cTn id="154" dur="500"/>
                                        <p:tgtEl>
                                          <p:spTgt spid="37"/>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20"/>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38"/>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4" presetClass="entr" presetSubtype="10" fill="hold" grpId="0" nodeType="clickEffect">
                                  <p:stCondLst>
                                    <p:cond delay="0"/>
                                  </p:stCondLst>
                                  <p:childTnLst>
                                    <p:set>
                                      <p:cBhvr>
                                        <p:cTn id="164" dur="1" fill="hold">
                                          <p:stCondLst>
                                            <p:cond delay="0"/>
                                          </p:stCondLst>
                                        </p:cTn>
                                        <p:tgtEl>
                                          <p:spTgt spid="21"/>
                                        </p:tgtEl>
                                        <p:attrNameLst>
                                          <p:attrName>style.visibility</p:attrName>
                                        </p:attrNameLst>
                                      </p:cBhvr>
                                      <p:to>
                                        <p:strVal val="visible"/>
                                      </p:to>
                                    </p:set>
                                    <p:animEffect transition="in" filter="randombar(horizontal)">
                                      <p:cBhvr>
                                        <p:cTn id="165" dur="500"/>
                                        <p:tgtEl>
                                          <p:spTgt spid="21"/>
                                        </p:tgtEl>
                                      </p:cBhvr>
                                    </p:animEffect>
                                  </p:childTnLst>
                                </p:cTn>
                              </p:par>
                            </p:childTnLst>
                          </p:cTn>
                        </p:par>
                      </p:childTnLst>
                    </p:cTn>
                  </p:par>
                  <p:par>
                    <p:cTn id="166" fill="hold">
                      <p:stCondLst>
                        <p:cond delay="indefinite"/>
                      </p:stCondLst>
                      <p:childTnLst>
                        <p:par>
                          <p:cTn id="167" fill="hold">
                            <p:stCondLst>
                              <p:cond delay="0"/>
                            </p:stCondLst>
                            <p:childTnLst>
                              <p:par>
                                <p:cTn id="168" presetID="22" presetClass="entr" presetSubtype="8" fill="hold" grpId="0" nodeType="clickEffect">
                                  <p:stCondLst>
                                    <p:cond delay="0"/>
                                  </p:stCondLst>
                                  <p:childTnLst>
                                    <p:set>
                                      <p:cBhvr>
                                        <p:cTn id="169" dur="1" fill="hold">
                                          <p:stCondLst>
                                            <p:cond delay="0"/>
                                          </p:stCondLst>
                                        </p:cTn>
                                        <p:tgtEl>
                                          <p:spTgt spid="40">
                                            <p:txEl>
                                              <p:pRg st="0" end="0"/>
                                            </p:txEl>
                                          </p:spTgt>
                                        </p:tgtEl>
                                        <p:attrNameLst>
                                          <p:attrName>style.visibility</p:attrName>
                                        </p:attrNameLst>
                                      </p:cBhvr>
                                      <p:to>
                                        <p:strVal val="visible"/>
                                      </p:to>
                                    </p:set>
                                    <p:animEffect transition="in" filter="wipe(left)">
                                      <p:cBhvr>
                                        <p:cTn id="170" dur="500"/>
                                        <p:tgtEl>
                                          <p:spTgt spid="40">
                                            <p:txEl>
                                              <p:pRg st="0" end="0"/>
                                            </p:txEl>
                                          </p:spTgt>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grpId="0" nodeType="clickEffect">
                                  <p:stCondLst>
                                    <p:cond delay="0"/>
                                  </p:stCondLst>
                                  <p:childTnLst>
                                    <p:set>
                                      <p:cBhvr>
                                        <p:cTn id="174" dur="1" fill="hold">
                                          <p:stCondLst>
                                            <p:cond delay="0"/>
                                          </p:stCondLst>
                                        </p:cTn>
                                        <p:tgtEl>
                                          <p:spTgt spid="40">
                                            <p:txEl>
                                              <p:pRg st="1" end="1"/>
                                            </p:txEl>
                                          </p:spTgt>
                                        </p:tgtEl>
                                        <p:attrNameLst>
                                          <p:attrName>style.visibility</p:attrName>
                                        </p:attrNameLst>
                                      </p:cBhvr>
                                      <p:to>
                                        <p:strVal val="visible"/>
                                      </p:to>
                                    </p:set>
                                    <p:animEffect transition="in" filter="wipe(left)">
                                      <p:cBhvr>
                                        <p:cTn id="175" dur="500"/>
                                        <p:tgtEl>
                                          <p:spTgt spid="40">
                                            <p:txEl>
                                              <p:pRg st="1" end="1"/>
                                            </p:txEl>
                                          </p:spTgt>
                                        </p:tgtEl>
                                      </p:cBhvr>
                                    </p:animEffect>
                                  </p:childTnLst>
                                </p:cTn>
                              </p:par>
                            </p:childTnLst>
                          </p:cTn>
                        </p:par>
                      </p:childTnLst>
                    </p:cTn>
                  </p:par>
                  <p:par>
                    <p:cTn id="176" fill="hold">
                      <p:stCondLst>
                        <p:cond delay="indefinite"/>
                      </p:stCondLst>
                      <p:childTnLst>
                        <p:par>
                          <p:cTn id="177" fill="hold">
                            <p:stCondLst>
                              <p:cond delay="0"/>
                            </p:stCondLst>
                            <p:childTnLst>
                              <p:par>
                                <p:cTn id="178" presetID="22" presetClass="entr" presetSubtype="8" fill="hold" grpId="0" nodeType="clickEffect">
                                  <p:stCondLst>
                                    <p:cond delay="0"/>
                                  </p:stCondLst>
                                  <p:childTnLst>
                                    <p:set>
                                      <p:cBhvr>
                                        <p:cTn id="179" dur="1" fill="hold">
                                          <p:stCondLst>
                                            <p:cond delay="0"/>
                                          </p:stCondLst>
                                        </p:cTn>
                                        <p:tgtEl>
                                          <p:spTgt spid="40">
                                            <p:txEl>
                                              <p:pRg st="2" end="2"/>
                                            </p:txEl>
                                          </p:spTgt>
                                        </p:tgtEl>
                                        <p:attrNameLst>
                                          <p:attrName>style.visibility</p:attrName>
                                        </p:attrNameLst>
                                      </p:cBhvr>
                                      <p:to>
                                        <p:strVal val="visible"/>
                                      </p:to>
                                    </p:set>
                                    <p:animEffect transition="in" filter="wipe(left)">
                                      <p:cBhvr>
                                        <p:cTn id="180"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p:bldP spid="18" grpId="0"/>
      <p:bldP spid="22" grpId="0"/>
      <p:bldP spid="23" grpId="0"/>
      <p:bldP spid="2" grpId="0"/>
      <p:bldP spid="24" grpId="0"/>
      <p:bldP spid="25" grpId="0"/>
      <p:bldP spid="3" grpId="0" animBg="1"/>
      <p:bldP spid="4" grpId="0"/>
      <p:bldP spid="27" grpId="0"/>
      <p:bldP spid="28" grpId="0"/>
      <p:bldP spid="29" grpId="0"/>
      <p:bldP spid="29" grpId="1"/>
      <p:bldP spid="31" grpId="0"/>
      <p:bldP spid="31" grpId="1"/>
      <p:bldP spid="32" grpId="0"/>
      <p:bldP spid="32" grpId="1"/>
      <p:bldP spid="33" grpId="0"/>
      <p:bldP spid="33" grpId="1"/>
      <p:bldP spid="35" grpId="0"/>
      <p:bldP spid="35" grpId="1"/>
      <p:bldP spid="34" grpId="0" animBg="1"/>
      <p:bldP spid="20" grpId="0" animBg="1"/>
      <p:bldP spid="20" grpId="1" animBg="1"/>
      <p:bldP spid="38" grpId="0" animBg="1"/>
      <p:bldP spid="38" grpId="1" animBg="1"/>
      <p:bldP spid="37" grpId="0"/>
      <p:bldP spid="4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554475" y="190049"/>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00314" y="171895"/>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95776" y="1797796"/>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quãng đường, ta lấy vận tốc nhân với thời gian.</a:t>
            </a:r>
            <a:endParaRPr lang="zh-CN" altLang="en-US" sz="4000" dirty="0">
              <a:latin typeface="#9Slide05 SVNSteady" pitchFamily="2" charset="0"/>
              <a:ea typeface="字魂105号-简雅黑" panose="00000500000000000000" pitchFamily="2" charset="-122"/>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543075" y="4378398"/>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a:t>
            </a:r>
            <a:r>
              <a:rPr lang="en-US" altLang="zh-CN" sz="2800">
                <a:solidFill>
                  <a:srgbClr val="0070C0"/>
                </a:solidFill>
                <a:latin typeface="#9Slide05 SVNSteady" pitchFamily="2" charset="0"/>
                <a:ea typeface="字魂105号-简雅黑" panose="00000500000000000000" pitchFamily="2" charset="-122"/>
              </a:rPr>
              <a:t>s</a:t>
            </a:r>
            <a:r>
              <a:rPr lang="en-US" altLang="zh-CN" sz="2800">
                <a:latin typeface="#9Slide05 SVNSteady" pitchFamily="2" charset="0"/>
                <a:ea typeface="字魂105号-简雅黑" panose="00000500000000000000" pitchFamily="2" charset="-122"/>
              </a:rPr>
              <a:t>: quãng đường; </a:t>
            </a:r>
            <a:r>
              <a:rPr lang="en-US" altLang="zh-CN" sz="2800">
                <a:solidFill>
                  <a:srgbClr val="0070C0"/>
                </a:solidFill>
                <a:latin typeface="#9Slide05 SVNSteady" pitchFamily="2" charset="0"/>
                <a:ea typeface="字魂105号-简雅黑" panose="00000500000000000000" pitchFamily="2" charset="-122"/>
              </a:rPr>
              <a:t>v</a:t>
            </a:r>
            <a:r>
              <a:rPr lang="en-US" altLang="zh-CN" sz="2800">
                <a:latin typeface="#9Slide05 SVNSteady" pitchFamily="2" charset="0"/>
                <a:ea typeface="字魂105号-简雅黑" panose="00000500000000000000" pitchFamily="2" charset="-122"/>
              </a:rPr>
              <a:t>: vận tốc; </a:t>
            </a:r>
            <a:r>
              <a:rPr lang="en-US" altLang="zh-CN" sz="2800">
                <a:solidFill>
                  <a:srgbClr val="0070C0"/>
                </a:solidFill>
                <a:latin typeface="#9Slide05 SVNSteady" pitchFamily="2" charset="0"/>
                <a:ea typeface="字魂105号-简雅黑" panose="00000500000000000000" pitchFamily="2" charset="-122"/>
              </a:rPr>
              <a:t>t</a:t>
            </a:r>
            <a:r>
              <a:rPr lang="en-US" altLang="zh-CN" sz="2800">
                <a:latin typeface="#9Slide05 SVNSteady" pitchFamily="2" charset="0"/>
                <a:ea typeface="字魂105号-简雅黑" panose="00000500000000000000" pitchFamily="2" charset="-122"/>
              </a:rPr>
              <a:t>: thời gian)</a:t>
            </a:r>
            <a:endParaRPr lang="zh-CN" altLang="en-US" sz="2800" dirty="0">
              <a:latin typeface="#9Slide05 SVNSteady" pitchFamily="2" charset="0"/>
              <a:ea typeface="字魂105号-简雅黑" panose="00000500000000000000" pitchFamily="2" charset="-122"/>
            </a:endParaRPr>
          </a:p>
        </p:txBody>
      </p:sp>
      <p:sp>
        <p:nvSpPr>
          <p:cNvPr id="3" name="TextBox 2">
            <a:extLst>
              <a:ext uri="{FF2B5EF4-FFF2-40B4-BE49-F238E27FC236}">
                <a16:creationId xmlns:a16="http://schemas.microsoft.com/office/drawing/2014/main" id="{2A2A655E-6AF2-4964-9850-8FF54F925025}"/>
              </a:ext>
            </a:extLst>
          </p:cNvPr>
          <p:cNvSpPr txBox="1"/>
          <p:nvPr/>
        </p:nvSpPr>
        <p:spPr>
          <a:xfrm>
            <a:off x="3299931" y="5886853"/>
            <a:ext cx="8355330" cy="830997"/>
          </a:xfrm>
          <a:prstGeom prst="rect">
            <a:avLst/>
          </a:prstGeom>
          <a:noFill/>
        </p:spPr>
        <p:txBody>
          <a:bodyPr wrap="square" rtlCol="0">
            <a:spAutoFit/>
          </a:bodyPr>
          <a:lstStyle/>
          <a:p>
            <a:r>
              <a:rPr lang="en-US" sz="2400" i="1" u="sng">
                <a:latin typeface="#9Slide03 Arima Madurai ExtraLi" panose="00000300000000000000" pitchFamily="2" charset="0"/>
                <a:cs typeface="#9Slide03 Arima Madurai ExtraLi" panose="00000300000000000000" pitchFamily="2" charset="0"/>
              </a:rPr>
              <a:t>Chú ý: </a:t>
            </a:r>
            <a:r>
              <a:rPr lang="en-US" sz="2400" i="1">
                <a:latin typeface="#9Slide03 Arima Madurai ExtraLi" panose="00000300000000000000" pitchFamily="2" charset="0"/>
                <a:cs typeface="#9Slide03 Arima Madurai ExtraLi" panose="00000300000000000000" pitchFamily="2" charset="0"/>
              </a:rPr>
              <a:t>Đơn vị đo của quãng đường và thời gian cần </a:t>
            </a:r>
            <a:r>
              <a:rPr lang="en-US" sz="2400" b="1" i="1">
                <a:latin typeface="#9Slide03 Arima Madurai ExtraLi" panose="00000300000000000000" pitchFamily="2" charset="0"/>
                <a:cs typeface="#9Slide03 Arima Madurai ExtraLi" panose="00000300000000000000" pitchFamily="2" charset="0"/>
              </a:rPr>
              <a:t>thống nhất </a:t>
            </a:r>
            <a:r>
              <a:rPr lang="en-US" sz="2400" i="1">
                <a:latin typeface="#9Slide03 Arima Madurai ExtraLi" panose="00000300000000000000" pitchFamily="2" charset="0"/>
                <a:cs typeface="#9Slide03 Arima Madurai ExtraLi" panose="00000300000000000000" pitchFamily="2" charset="0"/>
              </a:rPr>
              <a:t>với đơn vị của quãng đường và thời gian trong số đo vận tốc.</a:t>
            </a:r>
          </a:p>
        </p:txBody>
      </p:sp>
      <p:pic>
        <p:nvPicPr>
          <p:cNvPr id="9" name="Picture 8">
            <a:extLst>
              <a:ext uri="{FF2B5EF4-FFF2-40B4-BE49-F238E27FC236}">
                <a16:creationId xmlns:a16="http://schemas.microsoft.com/office/drawing/2014/main" id="{B7C8A8F4-96B0-4214-852C-6B59707855EC}"/>
              </a:ext>
            </a:extLst>
          </p:cNvPr>
          <p:cNvPicPr>
            <a:picLocks noChangeAspect="1"/>
          </p:cNvPicPr>
          <p:nvPr/>
        </p:nvPicPr>
        <p:blipFill>
          <a:blip r:embed="rId6"/>
          <a:stretch>
            <a:fillRect/>
          </a:stretch>
        </p:blipFill>
        <p:spPr>
          <a:xfrm>
            <a:off x="2414456" y="5814221"/>
            <a:ext cx="885475" cy="885475"/>
          </a:xfrm>
          <a:prstGeom prst="rect">
            <a:avLst/>
          </a:prstGeom>
        </p:spPr>
      </p:pic>
      <p:sp>
        <p:nvSpPr>
          <p:cNvPr id="7" name="TextBox 6">
            <a:extLst>
              <a:ext uri="{FF2B5EF4-FFF2-40B4-BE49-F238E27FC236}">
                <a16:creationId xmlns:a16="http://schemas.microsoft.com/office/drawing/2014/main" id="{49765CE8-18EB-4F53-BB9B-AB745F852568}"/>
              </a:ext>
            </a:extLst>
          </p:cNvPr>
          <p:cNvSpPr txBox="1"/>
          <p:nvPr/>
        </p:nvSpPr>
        <p:spPr>
          <a:xfrm>
            <a:off x="5393161" y="3606520"/>
            <a:ext cx="2933816" cy="923330"/>
          </a:xfrm>
          <a:prstGeom prst="rect">
            <a:avLst/>
          </a:prstGeom>
          <a:noFill/>
        </p:spPr>
        <p:txBody>
          <a:bodyPr wrap="none" rtlCol="0">
            <a:spAutoFit/>
          </a:bodyPr>
          <a:lstStyle/>
          <a:p>
            <a:r>
              <a:rPr lang="en-US" sz="5400" b="1">
                <a:solidFill>
                  <a:srgbClr val="FF0000"/>
                </a:solidFill>
                <a:latin typeface="HP001 5 hàng" panose="020B0603050302020204" pitchFamily="34" charset="0"/>
              </a:rPr>
              <a:t>s = v </a:t>
            </a:r>
            <a:r>
              <a:rPr lang="en-US" sz="4000">
                <a:solidFill>
                  <a:srgbClr val="FF0000"/>
                </a:solidFill>
                <a:latin typeface="Times New Roman" panose="02020603050405020304" pitchFamily="18" charset="0"/>
                <a:cs typeface="Times New Roman" panose="02020603050405020304" pitchFamily="18" charset="0"/>
              </a:rPr>
              <a:t>x</a:t>
            </a:r>
            <a:r>
              <a:rPr lang="en-US" sz="5400" b="1">
                <a:solidFill>
                  <a:srgbClr val="FF0000"/>
                </a:solidFill>
                <a:latin typeface="HP001 5 hàng" panose="020B0603050302020204" pitchFamily="34" charset="0"/>
              </a:rPr>
              <a:t> t</a:t>
            </a:r>
          </a:p>
        </p:txBody>
      </p:sp>
    </p:spTree>
    <p:extLst>
      <p:ext uri="{BB962C8B-B14F-4D97-AF65-F5344CB8AC3E}">
        <p14:creationId xmlns:p14="http://schemas.microsoft.com/office/powerpoint/2010/main" val="2429980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VẬN DỤNG</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3</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3491488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ca nô đi với vận tốc 15,2 km/giờ. Tính quãng đường đi được của ca nô trong 3 giờ.</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1</a:t>
            </a:r>
            <a:endParaRPr lang="zh-CN" altLang="en-US" sz="4800">
              <a:solidFill>
                <a:schemeClr val="bg1"/>
              </a:solidFill>
              <a:latin typeface="#9Slide05 SVNKitten" pitchFamily="2" charset="0"/>
            </a:endParaRPr>
          </a:p>
        </p:txBody>
      </p:sp>
      <p:pic>
        <p:nvPicPr>
          <p:cNvPr id="17" name="Picture 16">
            <a:extLst>
              <a:ext uri="{FF2B5EF4-FFF2-40B4-BE49-F238E27FC236}">
                <a16:creationId xmlns:a16="http://schemas.microsoft.com/office/drawing/2014/main" id="{3C61CD43-88EA-4711-9136-56BA7BEB5546}"/>
              </a:ext>
            </a:extLst>
          </p:cNvPr>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t="24282"/>
          <a:stretch/>
        </p:blipFill>
        <p:spPr>
          <a:xfrm>
            <a:off x="630701" y="1513723"/>
            <a:ext cx="5288280" cy="4890718"/>
          </a:xfrm>
          <a:prstGeom prst="rect">
            <a:avLst/>
          </a:prstGeom>
        </p:spPr>
      </p:pic>
      <p:sp>
        <p:nvSpPr>
          <p:cNvPr id="18" name="TextBox 17">
            <a:extLst>
              <a:ext uri="{FF2B5EF4-FFF2-40B4-BE49-F238E27FC236}">
                <a16:creationId xmlns:a16="http://schemas.microsoft.com/office/drawing/2014/main" id="{81AE7E3F-45B0-4D28-A58A-47A518B7EB8D}"/>
              </a:ext>
            </a:extLst>
          </p:cNvPr>
          <p:cNvSpPr txBox="1"/>
          <p:nvPr/>
        </p:nvSpPr>
        <p:spPr>
          <a:xfrm>
            <a:off x="1469358" y="2296631"/>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2031285" y="3366903"/>
            <a:ext cx="3067543"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t = 3 giờ</a:t>
            </a:r>
          </a:p>
        </p:txBody>
      </p:sp>
      <p:sp>
        <p:nvSpPr>
          <p:cNvPr id="20" name="TextBox 19">
            <a:extLst>
              <a:ext uri="{FF2B5EF4-FFF2-40B4-BE49-F238E27FC236}">
                <a16:creationId xmlns:a16="http://schemas.microsoft.com/office/drawing/2014/main" id="{9BD1D8F5-F837-493B-997F-D1752E11FCC3}"/>
              </a:ext>
            </a:extLst>
          </p:cNvPr>
          <p:cNvSpPr txBox="1"/>
          <p:nvPr/>
        </p:nvSpPr>
        <p:spPr>
          <a:xfrm>
            <a:off x="2031286" y="2872010"/>
            <a:ext cx="3458564"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v = 15,2 km/giờ</a:t>
            </a:r>
          </a:p>
        </p:txBody>
      </p:sp>
      <p:sp>
        <p:nvSpPr>
          <p:cNvPr id="21" name="TextBox 20">
            <a:extLst>
              <a:ext uri="{FF2B5EF4-FFF2-40B4-BE49-F238E27FC236}">
                <a16:creationId xmlns:a16="http://schemas.microsoft.com/office/drawing/2014/main" id="{B988017C-9DC0-418F-BAB1-47EBC0F4A85E}"/>
              </a:ext>
            </a:extLst>
          </p:cNvPr>
          <p:cNvSpPr txBox="1"/>
          <p:nvPr/>
        </p:nvSpPr>
        <p:spPr>
          <a:xfrm>
            <a:off x="2031286" y="3861796"/>
            <a:ext cx="3458564"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7596700" y="2209686"/>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7187880" y="2249155"/>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5257356" y="250234"/>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vận tốc 15,2 km/giờ</a:t>
            </a:r>
          </a:p>
        </p:txBody>
      </p:sp>
      <p:sp>
        <p:nvSpPr>
          <p:cNvPr id="26" name="TextBox 25">
            <a:extLst>
              <a:ext uri="{FF2B5EF4-FFF2-40B4-BE49-F238E27FC236}">
                <a16:creationId xmlns:a16="http://schemas.microsoft.com/office/drawing/2014/main" id="{67234B3E-EC40-4582-8D20-1EC6D87050D3}"/>
              </a:ext>
            </a:extLst>
          </p:cNvPr>
          <p:cNvSpPr txBox="1"/>
          <p:nvPr/>
        </p:nvSpPr>
        <p:spPr>
          <a:xfrm>
            <a:off x="5992472" y="884279"/>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3 giờ</a:t>
            </a:r>
          </a:p>
        </p:txBody>
      </p:sp>
      <p:sp>
        <p:nvSpPr>
          <p:cNvPr id="27" name="TextBox 26">
            <a:extLst>
              <a:ext uri="{FF2B5EF4-FFF2-40B4-BE49-F238E27FC236}">
                <a16:creationId xmlns:a16="http://schemas.microsoft.com/office/drawing/2014/main" id="{9F69DB62-15C0-4110-AB0B-2606F7C29DEF}"/>
              </a:ext>
            </a:extLst>
          </p:cNvPr>
          <p:cNvSpPr txBox="1"/>
          <p:nvPr/>
        </p:nvSpPr>
        <p:spPr>
          <a:xfrm>
            <a:off x="8478078" y="254835"/>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pic>
        <p:nvPicPr>
          <p:cNvPr id="1028" name="Picture 4" descr="Sea Water PNG Clipart​ | Gallery Yopriceville - High-Quality Free Images  and Transparent PNG Clipart">
            <a:extLst>
              <a:ext uri="{FF2B5EF4-FFF2-40B4-BE49-F238E27FC236}">
                <a16:creationId xmlns:a16="http://schemas.microsoft.com/office/drawing/2014/main" id="{3714BC06-5AAD-4A5A-AB02-624E8738245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0497" b="40039"/>
          <a:stretch/>
        </p:blipFill>
        <p:spPr bwMode="auto">
          <a:xfrm>
            <a:off x="-29904" y="5161478"/>
            <a:ext cx="12221904" cy="17272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ng chủ - saomaivisa.com">
            <a:extLst>
              <a:ext uri="{FF2B5EF4-FFF2-40B4-BE49-F238E27FC236}">
                <a16:creationId xmlns:a16="http://schemas.microsoft.com/office/drawing/2014/main" id="{141E161B-7BA9-4FF7-B1A8-8F016B85A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23" y="3360338"/>
            <a:ext cx="2944980" cy="31367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1E5142A-2BFD-4259-B8B0-476C0B3941B0}"/>
              </a:ext>
            </a:extLst>
          </p:cNvPr>
          <p:cNvSpPr txBox="1"/>
          <p:nvPr/>
        </p:nvSpPr>
        <p:spPr>
          <a:xfrm>
            <a:off x="5489850" y="3021768"/>
            <a:ext cx="6571772" cy="2310825"/>
          </a:xfrm>
          <a:prstGeom prst="rect">
            <a:avLst/>
          </a:prstGeom>
          <a:noFill/>
        </p:spPr>
        <p:txBody>
          <a:bodyPr wrap="square" rtlCol="0">
            <a:spAutoFit/>
          </a:bodyPr>
          <a:lstStyle/>
          <a:p>
            <a:pPr algn="just">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Quãng đường ca nô đi được trong 3 giờ là:</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15,2 x 3 = 45,6 (km)</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Đáp số: 45,6 km.</a:t>
            </a:r>
          </a:p>
        </p:txBody>
      </p:sp>
    </p:spTree>
    <p:extLst>
      <p:ext uri="{BB962C8B-B14F-4D97-AF65-F5344CB8AC3E}">
        <p14:creationId xmlns:p14="http://schemas.microsoft.com/office/powerpoint/2010/main" val="1926068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up)">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up)">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0">
                                            <p:txEl>
                                              <p:pRg st="0" end="0"/>
                                            </p:txEl>
                                          </p:spTgt>
                                        </p:tgtEl>
                                        <p:attrNameLst>
                                          <p:attrName>style.visibility</p:attrName>
                                        </p:attrNameLst>
                                      </p:cBhvr>
                                      <p:to>
                                        <p:strVal val="visible"/>
                                      </p:to>
                                    </p:set>
                                    <p:animEffect transition="in" filter="fade">
                                      <p:cBhvr>
                                        <p:cTn id="58" dur="1000"/>
                                        <p:tgtEl>
                                          <p:spTgt spid="30">
                                            <p:txEl>
                                              <p:pRg st="0" end="0"/>
                                            </p:txEl>
                                          </p:spTgt>
                                        </p:tgtEl>
                                      </p:cBhvr>
                                    </p:animEffect>
                                    <p:anim calcmode="lin" valueType="num">
                                      <p:cBhvr>
                                        <p:cTn id="59"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0">
                                            <p:txEl>
                                              <p:pRg st="1" end="1"/>
                                            </p:txEl>
                                          </p:spTgt>
                                        </p:tgtEl>
                                        <p:attrNameLst>
                                          <p:attrName>style.visibility</p:attrName>
                                        </p:attrNameLst>
                                      </p:cBhvr>
                                      <p:to>
                                        <p:strVal val="visible"/>
                                      </p:to>
                                    </p:set>
                                    <p:animEffect transition="in" filter="fade">
                                      <p:cBhvr>
                                        <p:cTn id="65" dur="1000"/>
                                        <p:tgtEl>
                                          <p:spTgt spid="30">
                                            <p:txEl>
                                              <p:pRg st="1" end="1"/>
                                            </p:txEl>
                                          </p:spTgt>
                                        </p:tgtEl>
                                      </p:cBhvr>
                                    </p:animEffect>
                                    <p:anim calcmode="lin" valueType="num">
                                      <p:cBhvr>
                                        <p:cTn id="66"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67"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0">
                                            <p:txEl>
                                              <p:pRg st="2" end="2"/>
                                            </p:txEl>
                                          </p:spTgt>
                                        </p:tgtEl>
                                        <p:attrNameLst>
                                          <p:attrName>style.visibility</p:attrName>
                                        </p:attrNameLst>
                                      </p:cBhvr>
                                      <p:to>
                                        <p:strVal val="visible"/>
                                      </p:to>
                                    </p:set>
                                    <p:animEffect transition="in" filter="fade">
                                      <p:cBhvr>
                                        <p:cTn id="72" dur="1000"/>
                                        <p:tgtEl>
                                          <p:spTgt spid="30">
                                            <p:txEl>
                                              <p:pRg st="2" end="2"/>
                                            </p:txEl>
                                          </p:spTgt>
                                        </p:tgtEl>
                                      </p:cBhvr>
                                    </p:animEffect>
                                    <p:anim calcmode="lin" valueType="num">
                                      <p:cBhvr>
                                        <p:cTn id="73"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74"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25" grpId="0"/>
      <p:bldP spid="26" grpId="0"/>
      <p:bldP spid="27" grpId="0"/>
      <p:bldP spid="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người đi xe đạp trong 15 phút với vận tốc 12,6 km/giờ. Tính quãng đường đi được của người đó.</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2</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t = 15 phút</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66112" y="2376564"/>
            <a:ext cx="3458564"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v = 12,6 km/giờ</a:t>
            </a:r>
          </a:p>
        </p:txBody>
      </p:sp>
      <p:sp>
        <p:nvSpPr>
          <p:cNvPr id="21" name="TextBox 20">
            <a:extLst>
              <a:ext uri="{FF2B5EF4-FFF2-40B4-BE49-F238E27FC236}">
                <a16:creationId xmlns:a16="http://schemas.microsoft.com/office/drawing/2014/main"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8616175" y="250874"/>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vận tốc 12,6 km/giờ</a:t>
            </a:r>
          </a:p>
        </p:txBody>
      </p:sp>
      <p:sp>
        <p:nvSpPr>
          <p:cNvPr id="26" name="TextBox 25">
            <a:extLst>
              <a:ext uri="{FF2B5EF4-FFF2-40B4-BE49-F238E27FC236}">
                <a16:creationId xmlns:a16="http://schemas.microsoft.com/office/drawing/2014/main" id="{67234B3E-EC40-4582-8D20-1EC6D87050D3}"/>
              </a:ext>
            </a:extLst>
          </p:cNvPr>
          <p:cNvSpPr txBox="1"/>
          <p:nvPr/>
        </p:nvSpPr>
        <p:spPr>
          <a:xfrm>
            <a:off x="6821147" y="249169"/>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15 phút</a:t>
            </a:r>
          </a:p>
        </p:txBody>
      </p:sp>
      <p:sp>
        <p:nvSpPr>
          <p:cNvPr id="27" name="TextBox 26">
            <a:extLst>
              <a:ext uri="{FF2B5EF4-FFF2-40B4-BE49-F238E27FC236}">
                <a16:creationId xmlns:a16="http://schemas.microsoft.com/office/drawing/2014/main" id="{9F69DB62-15C0-4110-AB0B-2606F7C29DEF}"/>
              </a:ext>
            </a:extLst>
          </p:cNvPr>
          <p:cNvSpPr txBox="1"/>
          <p:nvPr/>
        </p:nvSpPr>
        <p:spPr>
          <a:xfrm>
            <a:off x="2695394" y="879037"/>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0" name="TextBox 29">
            <a:extLst>
              <a:ext uri="{FF2B5EF4-FFF2-40B4-BE49-F238E27FC236}">
                <a16:creationId xmlns:a16="http://schemas.microsoft.com/office/drawing/2014/main" id="{C1E5142A-2BFD-4259-B8B0-476C0B3941B0}"/>
              </a:ext>
            </a:extLst>
          </p:cNvPr>
          <p:cNvSpPr txBox="1"/>
          <p:nvPr/>
        </p:nvSpPr>
        <p:spPr>
          <a:xfrm>
            <a:off x="404184" y="4594326"/>
            <a:ext cx="7718452" cy="2310825"/>
          </a:xfrm>
          <a:prstGeom prst="rect">
            <a:avLst/>
          </a:prstGeom>
          <a:noFill/>
        </p:spPr>
        <p:txBody>
          <a:bodyPr wrap="square" rtlCol="0">
            <a:spAutoFit/>
          </a:bodyPr>
          <a:lstStyle/>
          <a:p>
            <a:pPr algn="ct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15 phút = 0,25 giờ</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Quãng đường người đó đi được là:</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		12,6 x 0,25 = 3,15 (km)</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			  Đáp số: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id="{09389BC4-3C6D-4B04-A9E8-51C014C5FE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B57FC3D-E282-4DCD-B666-98980BDA71C6}"/>
              </a:ext>
            </a:extLst>
          </p:cNvPr>
          <p:cNvGrpSpPr/>
          <p:nvPr/>
        </p:nvGrpSpPr>
        <p:grpSpPr>
          <a:xfrm>
            <a:off x="5681436" y="1196742"/>
            <a:ext cx="4949427" cy="4531601"/>
            <a:chOff x="5246232" y="907310"/>
            <a:chExt cx="4949427" cy="4531601"/>
          </a:xfrm>
        </p:grpSpPr>
        <p:pic>
          <p:nvPicPr>
            <p:cNvPr id="4" name="Picture 3">
              <a:extLst>
                <a:ext uri="{FF2B5EF4-FFF2-40B4-BE49-F238E27FC236}">
                  <a16:creationId xmlns:a16="http://schemas.microsoft.com/office/drawing/2014/main" id="{E208CF7E-56CC-4D68-ACC9-D20EFAF2AD9D}"/>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983147">
              <a:off x="5246232" y="907310"/>
              <a:ext cx="4949427" cy="4531601"/>
            </a:xfrm>
            <a:prstGeom prst="rect">
              <a:avLst/>
            </a:prstGeom>
          </p:spPr>
        </p:pic>
        <p:sp>
          <p:nvSpPr>
            <p:cNvPr id="5" name="TextBox 4">
              <a:extLst>
                <a:ext uri="{FF2B5EF4-FFF2-40B4-BE49-F238E27FC236}">
                  <a16:creationId xmlns:a16="http://schemas.microsoft.com/office/drawing/2014/main" id="{02623159-ADF5-4D78-8B70-77F687451917}"/>
                </a:ext>
              </a:extLst>
            </p:cNvPr>
            <p:cNvSpPr txBox="1"/>
            <p:nvPr/>
          </p:nvSpPr>
          <p:spPr>
            <a:xfrm>
              <a:off x="6088184" y="2637959"/>
              <a:ext cx="3089937" cy="1569660"/>
            </a:xfrm>
            <a:prstGeom prst="rect">
              <a:avLst/>
            </a:prstGeom>
            <a:noFill/>
          </p:spPr>
          <p:txBody>
            <a:bodyPr wrap="square" rtlCol="0">
              <a:spAutoFit/>
            </a:bodyPr>
            <a:lstStyle/>
            <a:p>
              <a:pPr algn="just"/>
              <a:r>
                <a:rPr lang="en-US" sz="2400">
                  <a:latin typeface="#9Slide07 Pattaya" panose="00000500000000000000" pitchFamily="2" charset="-34"/>
                  <a:ea typeface="#9Slide02 Noi dung dai" panose="02000000000000000000" pitchFamily="2" charset="0"/>
                  <a:cs typeface="#9Slide07 Pattaya" panose="00000500000000000000" pitchFamily="2" charset="-34"/>
                </a:rPr>
                <a:t>  Ngoài cách đổi số đo thời gian theo số đo vận tốc, có cách giải nào khác không?</a:t>
              </a:r>
            </a:p>
          </p:txBody>
        </p:sp>
      </p:grpSp>
    </p:spTree>
    <p:extLst>
      <p:ext uri="{BB962C8B-B14F-4D97-AF65-F5344CB8AC3E}">
        <p14:creationId xmlns:p14="http://schemas.microsoft.com/office/powerpoint/2010/main" val="275879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up)">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up)">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0">
                                            <p:txEl>
                                              <p:pRg st="0" end="0"/>
                                            </p:txEl>
                                          </p:spTgt>
                                        </p:tgtEl>
                                        <p:attrNameLst>
                                          <p:attrName>style.visibility</p:attrName>
                                        </p:attrNameLst>
                                      </p:cBhvr>
                                      <p:to>
                                        <p:strVal val="visible"/>
                                      </p:to>
                                    </p:set>
                                    <p:animEffect transition="in" filter="fade">
                                      <p:cBhvr>
                                        <p:cTn id="53" dur="1000"/>
                                        <p:tgtEl>
                                          <p:spTgt spid="30">
                                            <p:txEl>
                                              <p:pRg st="0" end="0"/>
                                            </p:txEl>
                                          </p:spTgt>
                                        </p:tgtEl>
                                      </p:cBhvr>
                                    </p:animEffect>
                                    <p:anim calcmode="lin" valueType="num">
                                      <p:cBhvr>
                                        <p:cTn id="54"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0">
                                            <p:txEl>
                                              <p:pRg st="1" end="1"/>
                                            </p:txEl>
                                          </p:spTgt>
                                        </p:tgtEl>
                                        <p:attrNameLst>
                                          <p:attrName>style.visibility</p:attrName>
                                        </p:attrNameLst>
                                      </p:cBhvr>
                                      <p:to>
                                        <p:strVal val="visible"/>
                                      </p:to>
                                    </p:set>
                                    <p:animEffect transition="in" filter="fade">
                                      <p:cBhvr>
                                        <p:cTn id="60" dur="1000"/>
                                        <p:tgtEl>
                                          <p:spTgt spid="30">
                                            <p:txEl>
                                              <p:pRg st="1" end="1"/>
                                            </p:txEl>
                                          </p:spTgt>
                                        </p:tgtEl>
                                      </p:cBhvr>
                                    </p:animEffect>
                                    <p:anim calcmode="lin" valueType="num">
                                      <p:cBhvr>
                                        <p:cTn id="61"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62"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0">
                                            <p:txEl>
                                              <p:pRg st="2" end="2"/>
                                            </p:txEl>
                                          </p:spTgt>
                                        </p:tgtEl>
                                        <p:attrNameLst>
                                          <p:attrName>style.visibility</p:attrName>
                                        </p:attrNameLst>
                                      </p:cBhvr>
                                      <p:to>
                                        <p:strVal val="visible"/>
                                      </p:to>
                                    </p:set>
                                    <p:animEffect transition="in" filter="fade">
                                      <p:cBhvr>
                                        <p:cTn id="67" dur="1000"/>
                                        <p:tgtEl>
                                          <p:spTgt spid="30">
                                            <p:txEl>
                                              <p:pRg st="2" end="2"/>
                                            </p:txEl>
                                          </p:spTgt>
                                        </p:tgtEl>
                                      </p:cBhvr>
                                    </p:animEffect>
                                    <p:anim calcmode="lin" valueType="num">
                                      <p:cBhvr>
                                        <p:cTn id="68"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9"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0">
                                            <p:txEl>
                                              <p:pRg st="3" end="3"/>
                                            </p:txEl>
                                          </p:spTgt>
                                        </p:tgtEl>
                                        <p:attrNameLst>
                                          <p:attrName>style.visibility</p:attrName>
                                        </p:attrNameLst>
                                      </p:cBhvr>
                                      <p:to>
                                        <p:strVal val="visible"/>
                                      </p:to>
                                    </p:set>
                                    <p:animEffect transition="in" filter="fade">
                                      <p:cBhvr>
                                        <p:cTn id="74" dur="1000"/>
                                        <p:tgtEl>
                                          <p:spTgt spid="30">
                                            <p:txEl>
                                              <p:pRg st="3" end="3"/>
                                            </p:txEl>
                                          </p:spTgt>
                                        </p:tgtEl>
                                      </p:cBhvr>
                                    </p:animEffect>
                                    <p:anim calcmode="lin" valueType="num">
                                      <p:cBhvr>
                                        <p:cTn id="75"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76"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0" presetClass="entr" presetSubtype="0" fill="hold" nodeType="click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wedge">
                                      <p:cBhvr>
                                        <p:cTn id="8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25" grpId="0"/>
      <p:bldP spid="26" grpId="0"/>
      <p:bldP spid="27" grpId="0"/>
      <p:bldP spid="3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người đi xe đạp trong 15 phút với vận tốc 12,6 km/giờ. Tính quãng đường đi được của người đó.</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2</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t = 15 phút</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66112" y="2376564"/>
            <a:ext cx="3458564"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v = 12,6 km/giờ</a:t>
            </a:r>
          </a:p>
        </p:txBody>
      </p:sp>
      <p:sp>
        <p:nvSpPr>
          <p:cNvPr id="21" name="TextBox 20">
            <a:extLst>
              <a:ext uri="{FF2B5EF4-FFF2-40B4-BE49-F238E27FC236}">
                <a16:creationId xmlns:a16="http://schemas.microsoft.com/office/drawing/2014/main"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8616175" y="250874"/>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vận tốc 12,6 km/giờ</a:t>
            </a:r>
          </a:p>
        </p:txBody>
      </p:sp>
      <p:sp>
        <p:nvSpPr>
          <p:cNvPr id="26" name="TextBox 25">
            <a:extLst>
              <a:ext uri="{FF2B5EF4-FFF2-40B4-BE49-F238E27FC236}">
                <a16:creationId xmlns:a16="http://schemas.microsoft.com/office/drawing/2014/main" id="{67234B3E-EC40-4582-8D20-1EC6D87050D3}"/>
              </a:ext>
            </a:extLst>
          </p:cNvPr>
          <p:cNvSpPr txBox="1"/>
          <p:nvPr/>
        </p:nvSpPr>
        <p:spPr>
          <a:xfrm>
            <a:off x="6821147" y="249169"/>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15 phút</a:t>
            </a:r>
          </a:p>
        </p:txBody>
      </p:sp>
      <p:sp>
        <p:nvSpPr>
          <p:cNvPr id="27" name="TextBox 26">
            <a:extLst>
              <a:ext uri="{FF2B5EF4-FFF2-40B4-BE49-F238E27FC236}">
                <a16:creationId xmlns:a16="http://schemas.microsoft.com/office/drawing/2014/main" id="{9F69DB62-15C0-4110-AB0B-2606F7C29DEF}"/>
              </a:ext>
            </a:extLst>
          </p:cNvPr>
          <p:cNvSpPr txBox="1"/>
          <p:nvPr/>
        </p:nvSpPr>
        <p:spPr>
          <a:xfrm>
            <a:off x="2695394" y="879037"/>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0" name="TextBox 29">
            <a:extLst>
              <a:ext uri="{FF2B5EF4-FFF2-40B4-BE49-F238E27FC236}">
                <a16:creationId xmlns:a16="http://schemas.microsoft.com/office/drawing/2014/main" id="{C1E5142A-2BFD-4259-B8B0-476C0B3941B0}"/>
              </a:ext>
            </a:extLst>
          </p:cNvPr>
          <p:cNvSpPr txBox="1"/>
          <p:nvPr/>
        </p:nvSpPr>
        <p:spPr>
          <a:xfrm>
            <a:off x="174428" y="4619007"/>
            <a:ext cx="7718452" cy="2310825"/>
          </a:xfrm>
          <a:prstGeom prst="rect">
            <a:avLst/>
          </a:prstGeom>
          <a:noFill/>
        </p:spPr>
        <p:txBody>
          <a:bodyPr wrap="square" rtlCol="0">
            <a:spAutoFit/>
          </a:bodyPr>
          <a:lstStyle/>
          <a:p>
            <a:pPr algn="ct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12,6 km/giờ = 0,21 km/phút</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Quãng đường người đó đi được là:</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0,21 x 15 = 3,15 (km)</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Đáp số: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id="{09389BC4-3C6D-4B04-A9E8-51C014C5FE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CD9BFA44-46A8-4423-BD81-05BBB81BEC57}"/>
              </a:ext>
            </a:extLst>
          </p:cNvPr>
          <p:cNvSpPr/>
          <p:nvPr/>
        </p:nvSpPr>
        <p:spPr>
          <a:xfrm>
            <a:off x="4033654" y="2495097"/>
            <a:ext cx="525283" cy="393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40B5D"/>
              </a:solidFill>
            </a:endParaRPr>
          </a:p>
        </p:txBody>
      </p:sp>
      <p:sp>
        <p:nvSpPr>
          <p:cNvPr id="22" name="TextBox 21">
            <a:extLst>
              <a:ext uri="{FF2B5EF4-FFF2-40B4-BE49-F238E27FC236}">
                <a16:creationId xmlns:a16="http://schemas.microsoft.com/office/drawing/2014/main" id="{2F68AF41-3DF9-4BB3-9F7A-A49EB4A0B68E}"/>
              </a:ext>
            </a:extLst>
          </p:cNvPr>
          <p:cNvSpPr txBox="1"/>
          <p:nvPr/>
        </p:nvSpPr>
        <p:spPr>
          <a:xfrm>
            <a:off x="4588097" y="2376564"/>
            <a:ext cx="3458564" cy="584775"/>
          </a:xfrm>
          <a:prstGeom prst="rect">
            <a:avLst/>
          </a:prstGeom>
          <a:noFill/>
        </p:spPr>
        <p:txBody>
          <a:bodyPr wrap="square" rtlCol="0">
            <a:spAutoFit/>
          </a:bodyPr>
          <a:lstStyle/>
          <a:p>
            <a:r>
              <a:rPr lang="en-US" sz="3200">
                <a:solidFill>
                  <a:srgbClr val="A40B5D"/>
                </a:solidFill>
                <a:latin typeface="#9Slide02 Noi dung dai" panose="02000000000000000000" pitchFamily="2" charset="0"/>
                <a:ea typeface="#9Slide02 Noi dung dai" panose="02000000000000000000" pitchFamily="2" charset="0"/>
              </a:rPr>
              <a:t>...km/phút</a:t>
            </a:r>
          </a:p>
        </p:txBody>
      </p:sp>
      <p:pic>
        <p:nvPicPr>
          <p:cNvPr id="7" name="Picture 6">
            <a:extLst>
              <a:ext uri="{FF2B5EF4-FFF2-40B4-BE49-F238E27FC236}">
                <a16:creationId xmlns:a16="http://schemas.microsoft.com/office/drawing/2014/main" id="{F10964B7-91B8-48DA-A498-AD0F2D57C9E2}"/>
              </a:ext>
            </a:extLst>
          </p:cNvPr>
          <p:cNvPicPr>
            <a:picLocks noChangeAspect="1"/>
          </p:cNvPicPr>
          <p:nvPr/>
        </p:nvPicPr>
        <p:blipFill rotWithShape="1">
          <a:blip r:embed="rId9">
            <a:extLst>
              <a:ext uri="{28A0092B-C50C-407E-A947-70E740481C1C}">
                <a14:useLocalDpi xmlns:a14="http://schemas.microsoft.com/office/drawing/2010/main" val="0"/>
              </a:ext>
            </a:extLst>
          </a:blip>
          <a:srcRect l="45650" b="52952"/>
          <a:stretch/>
        </p:blipFill>
        <p:spPr>
          <a:xfrm rot="164570">
            <a:off x="6710308" y="1066897"/>
            <a:ext cx="6348954" cy="5495935"/>
          </a:xfrm>
          <a:prstGeom prst="rect">
            <a:avLst/>
          </a:prstGeom>
        </p:spPr>
      </p:pic>
      <p:sp>
        <p:nvSpPr>
          <p:cNvPr id="8" name="TextBox 7">
            <a:extLst>
              <a:ext uri="{FF2B5EF4-FFF2-40B4-BE49-F238E27FC236}">
                <a16:creationId xmlns:a16="http://schemas.microsoft.com/office/drawing/2014/main" id="{47FF11B5-03D4-49E0-8203-9EBBDE792AAD}"/>
              </a:ext>
            </a:extLst>
          </p:cNvPr>
          <p:cNvSpPr txBox="1"/>
          <p:nvPr/>
        </p:nvSpPr>
        <p:spPr>
          <a:xfrm>
            <a:off x="8773879" y="2230239"/>
            <a:ext cx="2079935" cy="523220"/>
          </a:xfrm>
          <a:prstGeom prst="rect">
            <a:avLst/>
          </a:prstGeom>
          <a:noFill/>
        </p:spPr>
        <p:txBody>
          <a:bodyPr wrap="square" rtlCol="0">
            <a:spAutoFit/>
          </a:bodyPr>
          <a:lstStyle/>
          <a:p>
            <a:r>
              <a:rPr lang="en-US" sz="2800">
                <a:latin typeface="#9Slide07 Pattaya" panose="00000500000000000000" pitchFamily="2" charset="-34"/>
                <a:cs typeface="#9Slide07 Pattaya" panose="00000500000000000000" pitchFamily="2" charset="-34"/>
              </a:rPr>
              <a:t>Nháp</a:t>
            </a:r>
          </a:p>
        </p:txBody>
      </p:sp>
      <p:sp>
        <p:nvSpPr>
          <p:cNvPr id="9" name="TextBox 8">
            <a:extLst>
              <a:ext uri="{FF2B5EF4-FFF2-40B4-BE49-F238E27FC236}">
                <a16:creationId xmlns:a16="http://schemas.microsoft.com/office/drawing/2014/main" id="{93DB639C-67EE-42B7-BA3E-58FB1DA5796E}"/>
              </a:ext>
            </a:extLst>
          </p:cNvPr>
          <p:cNvSpPr txBox="1"/>
          <p:nvPr/>
        </p:nvSpPr>
        <p:spPr>
          <a:xfrm>
            <a:off x="7427574" y="2753459"/>
            <a:ext cx="3615533" cy="430887"/>
          </a:xfrm>
          <a:prstGeom prst="rect">
            <a:avLst/>
          </a:prstGeom>
          <a:noFill/>
        </p:spPr>
        <p:txBody>
          <a:bodyPr wrap="square" rtlCol="0">
            <a:spAutoFit/>
          </a:bodyPr>
          <a:lstStyle/>
          <a:p>
            <a:r>
              <a:rPr lang="en-US" sz="2200">
                <a:latin typeface="#9Slide01 Noi dung ngan" panose="00000600000000000000" pitchFamily="2" charset="0"/>
              </a:rPr>
              <a:t>12,6 km/giờ = ... km/phút</a:t>
            </a:r>
          </a:p>
        </p:txBody>
      </p:sp>
      <p:sp>
        <p:nvSpPr>
          <p:cNvPr id="10" name="TextBox 9">
            <a:extLst>
              <a:ext uri="{FF2B5EF4-FFF2-40B4-BE49-F238E27FC236}">
                <a16:creationId xmlns:a16="http://schemas.microsoft.com/office/drawing/2014/main" id="{0E502179-5D98-4877-A021-9A63E7015A8B}"/>
              </a:ext>
            </a:extLst>
          </p:cNvPr>
          <p:cNvSpPr txBox="1"/>
          <p:nvPr/>
        </p:nvSpPr>
        <p:spPr>
          <a:xfrm>
            <a:off x="7293929" y="3326883"/>
            <a:ext cx="3846313" cy="2462213"/>
          </a:xfrm>
          <a:prstGeom prst="rect">
            <a:avLst/>
          </a:prstGeom>
          <a:noFill/>
        </p:spPr>
        <p:txBody>
          <a:bodyPr wrap="square" rtlCol="0">
            <a:spAutoFit/>
          </a:bodyPr>
          <a:lstStyle/>
          <a:p>
            <a:pPr algn="just"/>
            <a:r>
              <a:rPr lang="en-US" sz="2200">
                <a:latin typeface="#9Slide01 Noi dung ngan" panose="00000600000000000000" pitchFamily="2" charset="0"/>
              </a:rPr>
              <a:t>Vì 1 giờ = 60 phút mà 1 giờ người đó đi được 12,6km nên </a:t>
            </a:r>
            <a:r>
              <a:rPr lang="en-US" sz="2200">
                <a:solidFill>
                  <a:srgbClr val="A40B5D"/>
                </a:solidFill>
                <a:latin typeface="#9Slide01 Noi dung ngan" panose="00000600000000000000" pitchFamily="2" charset="0"/>
              </a:rPr>
              <a:t>1 phút</a:t>
            </a:r>
            <a:r>
              <a:rPr lang="en-US" sz="2200">
                <a:latin typeface="#9Slide01 Noi dung ngan" panose="00000600000000000000" pitchFamily="2" charset="0"/>
              </a:rPr>
              <a:t> người đó đi được quãng đường là: </a:t>
            </a:r>
          </a:p>
          <a:p>
            <a:pPr algn="ctr"/>
            <a:r>
              <a:rPr lang="en-US" sz="2200">
                <a:latin typeface="#9Slide01 Noi dung ngan" panose="00000600000000000000" pitchFamily="2" charset="0"/>
              </a:rPr>
              <a:t>12,6 : 60 = </a:t>
            </a:r>
            <a:r>
              <a:rPr lang="en-US" sz="2200">
                <a:solidFill>
                  <a:srgbClr val="A40B5D"/>
                </a:solidFill>
                <a:latin typeface="#9Slide01 Noi dung ngan" panose="00000600000000000000" pitchFamily="2" charset="0"/>
              </a:rPr>
              <a:t>0,21 (km)</a:t>
            </a:r>
            <a:r>
              <a:rPr lang="en-US" sz="2200">
                <a:latin typeface="#9Slide01 Noi dung ngan" panose="00000600000000000000" pitchFamily="2" charset="0"/>
              </a:rPr>
              <a:t> </a:t>
            </a:r>
          </a:p>
          <a:p>
            <a:pPr algn="just"/>
            <a:r>
              <a:rPr lang="en-US" sz="2200">
                <a:latin typeface="#9Slide01 Noi dung ngan" panose="00000600000000000000" pitchFamily="2" charset="0"/>
              </a:rPr>
              <a:t>Hay vận tốc người đó là </a:t>
            </a:r>
            <a:r>
              <a:rPr lang="en-US" sz="2200">
                <a:solidFill>
                  <a:srgbClr val="A40B5D"/>
                </a:solidFill>
                <a:latin typeface="#9Slide01 Noi dung ngan" panose="00000600000000000000" pitchFamily="2" charset="0"/>
              </a:rPr>
              <a:t>0,21 km/ phút</a:t>
            </a:r>
            <a:r>
              <a:rPr lang="en-US" sz="2200">
                <a:latin typeface="#9Slide01 Noi dung ngan" panose="00000600000000000000" pitchFamily="2" charset="0"/>
              </a:rPr>
              <a:t>.</a:t>
            </a:r>
          </a:p>
        </p:txBody>
      </p:sp>
      <p:sp>
        <p:nvSpPr>
          <p:cNvPr id="28" name="TextBox 27">
            <a:extLst>
              <a:ext uri="{FF2B5EF4-FFF2-40B4-BE49-F238E27FC236}">
                <a16:creationId xmlns:a16="http://schemas.microsoft.com/office/drawing/2014/main" id="{BC83AD2F-8405-43C0-A6A4-9F982CB8587A}"/>
              </a:ext>
            </a:extLst>
          </p:cNvPr>
          <p:cNvSpPr txBox="1"/>
          <p:nvPr/>
        </p:nvSpPr>
        <p:spPr>
          <a:xfrm>
            <a:off x="3184731" y="2376177"/>
            <a:ext cx="803602" cy="584775"/>
          </a:xfrm>
          <a:prstGeom prst="rect">
            <a:avLst/>
          </a:prstGeom>
          <a:noFill/>
        </p:spPr>
        <p:txBody>
          <a:bodyPr wrap="square" rtlCol="0">
            <a:spAutoFit/>
          </a:bodyPr>
          <a:lstStyle/>
          <a:p>
            <a:r>
              <a:rPr lang="en-US" sz="3200">
                <a:solidFill>
                  <a:srgbClr val="92D050"/>
                </a:solidFill>
                <a:latin typeface="#9Slide02 Noi dung dai" panose="02000000000000000000" pitchFamily="2" charset="0"/>
                <a:ea typeface="#9Slide02 Noi dung dai" panose="02000000000000000000" pitchFamily="2" charset="0"/>
              </a:rPr>
              <a:t>giờ       </a:t>
            </a:r>
          </a:p>
        </p:txBody>
      </p:sp>
      <p:sp>
        <p:nvSpPr>
          <p:cNvPr id="29" name="TextBox 28">
            <a:extLst>
              <a:ext uri="{FF2B5EF4-FFF2-40B4-BE49-F238E27FC236}">
                <a16:creationId xmlns:a16="http://schemas.microsoft.com/office/drawing/2014/main" id="{92EE29E8-699F-4F77-95BF-53AC352ED2A0}"/>
              </a:ext>
            </a:extLst>
          </p:cNvPr>
          <p:cNvSpPr txBox="1"/>
          <p:nvPr/>
        </p:nvSpPr>
        <p:spPr>
          <a:xfrm>
            <a:off x="2081336" y="2882791"/>
            <a:ext cx="1065709" cy="584775"/>
          </a:xfrm>
          <a:prstGeom prst="rect">
            <a:avLst/>
          </a:prstGeom>
          <a:noFill/>
        </p:spPr>
        <p:txBody>
          <a:bodyPr wrap="square" rtlCol="0">
            <a:spAutoFit/>
          </a:bodyPr>
          <a:lstStyle/>
          <a:p>
            <a:r>
              <a:rPr lang="en-US" sz="3200">
                <a:solidFill>
                  <a:srgbClr val="92D050"/>
                </a:solidFill>
                <a:latin typeface="#9Slide02 Noi dung dai" panose="02000000000000000000" pitchFamily="2" charset="0"/>
                <a:ea typeface="#9Slide02 Noi dung dai" panose="02000000000000000000" pitchFamily="2" charset="0"/>
              </a:rPr>
              <a:t>phút    </a:t>
            </a:r>
          </a:p>
        </p:txBody>
      </p:sp>
    </p:spTree>
    <p:extLst>
      <p:ext uri="{BB962C8B-B14F-4D97-AF65-F5344CB8AC3E}">
        <p14:creationId xmlns:p14="http://schemas.microsoft.com/office/powerpoint/2010/main" val="1298745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par>
                                <p:cTn id="25" presetID="22" presetClass="entr" presetSubtype="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left)">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wipe(left)">
                                      <p:cBhvr>
                                        <p:cTn id="42" dur="500"/>
                                        <p:tgtEl>
                                          <p:spTgt spid="10">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wipe(left)">
                                      <p:cBhvr>
                                        <p:cTn id="47" dur="500"/>
                                        <p:tgtEl>
                                          <p:spTgt spid="1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1" nodeType="clickEffect">
                                  <p:stCondLst>
                                    <p:cond delay="0"/>
                                  </p:stCondLst>
                                  <p:childTnLst>
                                    <p:animEffect transition="out" filter="dissolv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9" presetClass="exit" presetSubtype="0" fill="hold" nodeType="withEffect">
                                  <p:stCondLst>
                                    <p:cond delay="0"/>
                                  </p:stCondLst>
                                  <p:childTnLst>
                                    <p:animEffect transition="out" filter="dissolv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10">
                                            <p:txEl>
                                              <p:pRg st="0" end="0"/>
                                            </p:txEl>
                                          </p:spTgt>
                                        </p:tgtEl>
                                      </p:cBhvr>
                                    </p:animEffect>
                                    <p:set>
                                      <p:cBhvr>
                                        <p:cTn id="61" dur="1" fill="hold">
                                          <p:stCondLst>
                                            <p:cond delay="499"/>
                                          </p:stCondLst>
                                        </p:cTn>
                                        <p:tgtEl>
                                          <p:spTgt spid="10">
                                            <p:txEl>
                                              <p:pRg st="0" end="0"/>
                                            </p:txEl>
                                          </p:spTgt>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10">
                                            <p:txEl>
                                              <p:pRg st="1" end="1"/>
                                            </p:txEl>
                                          </p:spTgt>
                                        </p:tgtEl>
                                      </p:cBhvr>
                                    </p:animEffect>
                                    <p:set>
                                      <p:cBhvr>
                                        <p:cTn id="64" dur="1" fill="hold">
                                          <p:stCondLst>
                                            <p:cond delay="499"/>
                                          </p:stCondLst>
                                        </p:cTn>
                                        <p:tgtEl>
                                          <p:spTgt spid="10">
                                            <p:txEl>
                                              <p:pRg st="1" end="1"/>
                                            </p:txEl>
                                          </p:spTgt>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10">
                                            <p:txEl>
                                              <p:pRg st="2" end="2"/>
                                            </p:txEl>
                                          </p:spTgt>
                                        </p:tgtEl>
                                      </p:cBhvr>
                                    </p:animEffect>
                                    <p:set>
                                      <p:cBhvr>
                                        <p:cTn id="67" dur="1" fill="hold">
                                          <p:stCondLst>
                                            <p:cond delay="499"/>
                                          </p:stCondLst>
                                        </p:cTn>
                                        <p:tgtEl>
                                          <p:spTgt spid="10">
                                            <p:txEl>
                                              <p:pRg st="2" end="2"/>
                                            </p:txEl>
                                          </p:spTgt>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30">
                                            <p:txEl>
                                              <p:pRg st="0" end="0"/>
                                            </p:txEl>
                                          </p:spTgt>
                                        </p:tgtEl>
                                        <p:attrNameLst>
                                          <p:attrName>style.visibility</p:attrName>
                                        </p:attrNameLst>
                                      </p:cBhvr>
                                      <p:to>
                                        <p:strVal val="visible"/>
                                      </p:to>
                                    </p:set>
                                    <p:animEffect transition="in" filter="wipe(left)">
                                      <p:cBhvr>
                                        <p:cTn id="80" dur="500"/>
                                        <p:tgtEl>
                                          <p:spTgt spid="30">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0">
                                            <p:txEl>
                                              <p:pRg st="1" end="1"/>
                                            </p:txEl>
                                          </p:spTgt>
                                        </p:tgtEl>
                                        <p:attrNameLst>
                                          <p:attrName>style.visibility</p:attrName>
                                        </p:attrNameLst>
                                      </p:cBhvr>
                                      <p:to>
                                        <p:strVal val="visible"/>
                                      </p:to>
                                    </p:set>
                                    <p:animEffect transition="in" filter="wipe(left)">
                                      <p:cBhvr>
                                        <p:cTn id="85" dur="500"/>
                                        <p:tgtEl>
                                          <p:spTgt spid="30">
                                            <p:txEl>
                                              <p:pRg st="1" end="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0">
                                            <p:txEl>
                                              <p:pRg st="2" end="2"/>
                                            </p:txEl>
                                          </p:spTgt>
                                        </p:tgtEl>
                                        <p:attrNameLst>
                                          <p:attrName>style.visibility</p:attrName>
                                        </p:attrNameLst>
                                      </p:cBhvr>
                                      <p:to>
                                        <p:strVal val="visible"/>
                                      </p:to>
                                    </p:set>
                                    <p:animEffect transition="in" filter="wipe(left)">
                                      <p:cBhvr>
                                        <p:cTn id="90" dur="500"/>
                                        <p:tgtEl>
                                          <p:spTgt spid="30">
                                            <p:txEl>
                                              <p:pRg st="2" end="2"/>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0">
                                            <p:txEl>
                                              <p:pRg st="3" end="3"/>
                                            </p:txEl>
                                          </p:spTgt>
                                        </p:tgtEl>
                                        <p:attrNameLst>
                                          <p:attrName>style.visibility</p:attrName>
                                        </p:attrNameLst>
                                      </p:cBhvr>
                                      <p:to>
                                        <p:strVal val="visible"/>
                                      </p:to>
                                    </p:set>
                                    <p:animEffect transition="in" filter="wipe(left)">
                                      <p:cBhvr>
                                        <p:cTn id="95"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30" grpId="0" build="p"/>
      <p:bldP spid="2" grpId="0" animBg="1"/>
      <p:bldP spid="22" grpId="0"/>
      <p:bldP spid="8" grpId="0"/>
      <p:bldP spid="8" grpId="1"/>
      <p:bldP spid="9" grpId="0"/>
      <p:bldP spid="9" grpId="1"/>
      <p:bldP spid="10" grpId="0" build="p"/>
      <p:bldP spid="10" grpId="1" build="allAtOnce"/>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1E5142A-2BFD-4259-B8B0-476C0B3941B0}"/>
                  </a:ext>
                </a:extLst>
              </p:cNvPr>
              <p:cNvSpPr txBox="1"/>
              <p:nvPr/>
            </p:nvSpPr>
            <p:spPr>
              <a:xfrm>
                <a:off x="2268287" y="3215655"/>
                <a:ext cx="7718452" cy="3751476"/>
              </a:xfrm>
              <a:prstGeom prst="rect">
                <a:avLst/>
              </a:prstGeom>
              <a:noFill/>
            </p:spPr>
            <p:txBody>
              <a:bodyPr wrap="square" rtlCol="0">
                <a:spAutoFit/>
              </a:bodyPr>
              <a:lstStyle/>
              <a:p>
                <a:r>
                  <a:rPr lang="en-US" sz="3200" b="1">
                    <a:solidFill>
                      <a:srgbClr val="002060"/>
                    </a:solidFill>
                    <a:latin typeface="Cambria Math" panose="02040503050406030204" pitchFamily="18" charset="0"/>
                    <a:ea typeface="Cambria Math" panose="02040503050406030204" pitchFamily="18" charset="0"/>
                  </a:rPr>
                  <a:t>Thời gian người đó đi là:</a:t>
                </a:r>
              </a:p>
              <a:p>
                <a:pPr algn="ctr"/>
                <a:r>
                  <a:rPr lang="en-US" sz="3200" b="1">
                    <a:solidFill>
                      <a:srgbClr val="002060"/>
                    </a:solidFill>
                    <a:latin typeface="Cambria Math" panose="02040503050406030204" pitchFamily="18" charset="0"/>
                    <a:ea typeface="Cambria Math" panose="02040503050406030204" pitchFamily="18" charset="0"/>
                  </a:rPr>
                  <a:t>11 giờ - 8 giờ 20 phút = 2 giờ 40 phút</a:t>
                </a:r>
              </a:p>
              <a:p>
                <a:pPr algn="ctr"/>
                <a:r>
                  <a:rPr lang="en-US" sz="3200" b="1">
                    <a:solidFill>
                      <a:srgbClr val="002060"/>
                    </a:solidFill>
                    <a:latin typeface="Cambria Math" panose="02040503050406030204" pitchFamily="18" charset="0"/>
                    <a:ea typeface="Cambria Math" panose="02040503050406030204" pitchFamily="18" charset="0"/>
                  </a:rPr>
                  <a:t>Đổi: 2 giờ 40 phút = 2</a:t>
                </a:r>
                <a14:m>
                  <m:oMath xmlns:m="http://schemas.openxmlformats.org/officeDocument/2006/math">
                    <m:f>
                      <m:fPr>
                        <m:ctrlPr>
                          <a:rPr lang="en-US" sz="4000" b="1" i="1" smtClean="0">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𝟐</m:t>
                        </m:r>
                      </m:num>
                      <m:den>
                        <m:r>
                          <a:rPr lang="en-US" sz="4000" b="1" i="1" smtClean="0">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giờ = </a:t>
                </a:r>
                <a14:m>
                  <m:oMath xmlns:m="http://schemas.openxmlformats.org/officeDocument/2006/math">
                    <m:f>
                      <m:fPr>
                        <m:ctrlPr>
                          <a:rPr lang="en-US" sz="4000" b="1" i="1">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𝟖</m:t>
                        </m:r>
                      </m:num>
                      <m:den>
                        <m:r>
                          <a:rPr lang="en-US" sz="40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giờ</a:t>
                </a:r>
              </a:p>
              <a:p>
                <a:r>
                  <a:rPr lang="en-US" sz="3200" b="1">
                    <a:solidFill>
                      <a:srgbClr val="002060"/>
                    </a:solidFill>
                    <a:latin typeface="Cambria Math" panose="02040503050406030204" pitchFamily="18" charset="0"/>
                    <a:ea typeface="Cambria Math" panose="02040503050406030204" pitchFamily="18" charset="0"/>
                  </a:rPr>
                  <a:t>Quãng đường người đó đi được là:</a:t>
                </a:r>
              </a:p>
              <a:p>
                <a:r>
                  <a:rPr lang="en-US" sz="3200" b="1">
                    <a:solidFill>
                      <a:srgbClr val="002060"/>
                    </a:solidFill>
                    <a:latin typeface="Cambria Math" panose="02040503050406030204" pitchFamily="18" charset="0"/>
                    <a:ea typeface="Cambria Math" panose="02040503050406030204" pitchFamily="18" charset="0"/>
                  </a:rPr>
                  <a:t>		42 </a:t>
                </a:r>
                <a14:m>
                  <m:oMath xmlns:m="http://schemas.openxmlformats.org/officeDocument/2006/math">
                    <m:r>
                      <a:rPr lang="en-US" sz="3200" b="1" i="1" smtClean="0">
                        <a:solidFill>
                          <a:srgbClr val="002060"/>
                        </a:solidFill>
                        <a:latin typeface="Cambria Math" panose="02040503050406030204" pitchFamily="18" charset="0"/>
                        <a:ea typeface="Cambria Math" panose="02040503050406030204" pitchFamily="18" charset="0"/>
                      </a:rPr>
                      <m:t>×</m:t>
                    </m:r>
                  </m:oMath>
                </a14:m>
                <a:r>
                  <a:rPr lang="en-US" sz="3200" b="1">
                    <a:solidFill>
                      <a:srgbClr val="002060"/>
                    </a:solidFill>
                    <a:latin typeface="Cambria Math" panose="02040503050406030204" pitchFamily="18" charset="0"/>
                    <a:ea typeface="Cambria Math" panose="02040503050406030204" pitchFamily="18" charset="0"/>
                  </a:rPr>
                  <a:t> </a:t>
                </a:r>
                <a14:m>
                  <m:oMath xmlns:m="http://schemas.openxmlformats.org/officeDocument/2006/math">
                    <m:f>
                      <m:fPr>
                        <m:ctrlPr>
                          <a:rPr lang="en-US" sz="3600" b="1" i="1">
                            <a:solidFill>
                              <a:srgbClr val="002060"/>
                            </a:solidFill>
                            <a:latin typeface="Cambria Math" panose="02040503050406030204" pitchFamily="18" charset="0"/>
                            <a:ea typeface="Cambria Math" panose="02040503050406030204" pitchFamily="18" charset="0"/>
                          </a:rPr>
                        </m:ctrlPr>
                      </m:fPr>
                      <m:num>
                        <m:r>
                          <a:rPr lang="en-US" sz="3600" b="1" i="1">
                            <a:solidFill>
                              <a:srgbClr val="002060"/>
                            </a:solidFill>
                            <a:latin typeface="Cambria Math" panose="02040503050406030204" pitchFamily="18" charset="0"/>
                            <a:ea typeface="Cambria Math" panose="02040503050406030204" pitchFamily="18" charset="0"/>
                          </a:rPr>
                          <m:t>𝟖</m:t>
                        </m:r>
                      </m:num>
                      <m:den>
                        <m:r>
                          <a:rPr lang="en-US" sz="36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 112 (km)</a:t>
                </a:r>
              </a:p>
              <a:p>
                <a:r>
                  <a:rPr lang="en-US" sz="3200" b="1">
                    <a:solidFill>
                      <a:srgbClr val="002060"/>
                    </a:solidFill>
                    <a:latin typeface="Cambria Math" panose="02040503050406030204" pitchFamily="18" charset="0"/>
                    <a:ea typeface="Cambria Math" panose="02040503050406030204" pitchFamily="18" charset="0"/>
                  </a:rPr>
                  <a:t>			      Đáp số: 112 km.</a:t>
                </a:r>
              </a:p>
            </p:txBody>
          </p:sp>
        </mc:Choice>
        <mc:Fallback xmlns="">
          <p:sp>
            <p:nvSpPr>
              <p:cNvPr id="30" name="TextBox 29">
                <a:extLst>
                  <a:ext uri="{FF2B5EF4-FFF2-40B4-BE49-F238E27FC236}">
                    <a16:creationId xmlns:a16="http://schemas.microsoft.com/office/drawing/2014/main" id="{C1E5142A-2BFD-4259-B8B0-476C0B3941B0}"/>
                  </a:ext>
                </a:extLst>
              </p:cNvPr>
              <p:cNvSpPr txBox="1">
                <a:spLocks noRot="1" noChangeAspect="1" noMove="1" noResize="1" noEditPoints="1" noAdjustHandles="1" noChangeArrowheads="1" noChangeShapeType="1" noTextEdit="1"/>
              </p:cNvSpPr>
              <p:nvPr/>
            </p:nvSpPr>
            <p:spPr>
              <a:xfrm>
                <a:off x="2268287" y="3215655"/>
                <a:ext cx="7718452" cy="3751476"/>
              </a:xfrm>
              <a:prstGeom prst="rect">
                <a:avLst/>
              </a:prstGeom>
              <a:blipFill>
                <a:blip r:embed="rId4"/>
                <a:stretch>
                  <a:fillRect l="-1975" t="-2114" b="-4390"/>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xe máy đi từ A lúc 8 giờ 20 phút với vận tốc 42 km/giờ, đến B lúc 11 giờ. Tính độ dài quãng đường AB.</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3</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11727264" y="2062588"/>
            <a:ext cx="2581634" cy="584775"/>
          </a:xfrm>
          <a:prstGeom prst="rect">
            <a:avLst/>
          </a:prstGeom>
          <a:noFill/>
        </p:spPr>
        <p:txBody>
          <a:bodyPr wrap="square" rtlCol="0">
            <a:spAutoFit/>
          </a:bodyPr>
          <a:lstStyle/>
          <a:p>
            <a:r>
              <a:rPr lang="en-US" sz="3200">
                <a:solidFill>
                  <a:schemeClr val="accent2">
                    <a:lumMod val="75000"/>
                  </a:schemeClr>
                </a:solidFill>
                <a:latin typeface="#9Slide01 Tieu de ngan" panose="00000800000000000000" pitchFamily="2" charset="0"/>
                <a:cs typeface="#9Slide05 Pattaya" panose="00000500000000000000" pitchFamily="2" charset="-34"/>
              </a:rPr>
              <a:t>B</a:t>
            </a:r>
          </a:p>
        </p:txBody>
      </p:sp>
      <p:sp>
        <p:nvSpPr>
          <p:cNvPr id="19" name="TextBox 18">
            <a:extLst>
              <a:ext uri="{FF2B5EF4-FFF2-40B4-BE49-F238E27FC236}">
                <a16:creationId xmlns:a16="http://schemas.microsoft.com/office/drawing/2014/main" id="{A49953EA-4587-4877-ABF6-1E142595E748}"/>
              </a:ext>
            </a:extLst>
          </p:cNvPr>
          <p:cNvSpPr txBox="1"/>
          <p:nvPr/>
        </p:nvSpPr>
        <p:spPr>
          <a:xfrm>
            <a:off x="11056794" y="2708717"/>
            <a:ext cx="3067543"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11 giờ</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8881" y="2705537"/>
            <a:ext cx="3458564"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8 giờ 20 phút</a:t>
            </a:r>
          </a:p>
        </p:txBody>
      </p:sp>
      <p:sp>
        <p:nvSpPr>
          <p:cNvPr id="21" name="TextBox 20">
            <a:extLst>
              <a:ext uri="{FF2B5EF4-FFF2-40B4-BE49-F238E27FC236}">
                <a16:creationId xmlns:a16="http://schemas.microsoft.com/office/drawing/2014/main" id="{B988017C-9DC0-418F-BAB1-47EBC0F4A85E}"/>
              </a:ext>
            </a:extLst>
          </p:cNvPr>
          <p:cNvSpPr txBox="1"/>
          <p:nvPr/>
        </p:nvSpPr>
        <p:spPr>
          <a:xfrm>
            <a:off x="233260" y="2098277"/>
            <a:ext cx="3458564" cy="584775"/>
          </a:xfrm>
          <a:prstGeom prst="rect">
            <a:avLst/>
          </a:prstGeom>
          <a:noFill/>
        </p:spPr>
        <p:txBody>
          <a:bodyPr wrap="square" rtlCol="0">
            <a:spAutoFit/>
          </a:bodyPr>
          <a:lstStyle/>
          <a:p>
            <a:r>
              <a:rPr lang="en-US" sz="3200">
                <a:solidFill>
                  <a:schemeClr val="accent2">
                    <a:lumMod val="75000"/>
                  </a:schemeClr>
                </a:solidFill>
                <a:latin typeface="#9Slide01 Tieu de ngan" panose="00000800000000000000" pitchFamily="2" charset="0"/>
                <a:ea typeface="#9Slide02 Noi dung dai" panose="02000000000000000000" pitchFamily="2" charset="0"/>
              </a:rPr>
              <a:t>A</a:t>
            </a:r>
          </a:p>
        </p:txBody>
      </p:sp>
      <p:sp>
        <p:nvSpPr>
          <p:cNvPr id="24" name="矩形: 圆角 7">
            <a:extLst>
              <a:ext uri="{FF2B5EF4-FFF2-40B4-BE49-F238E27FC236}">
                <a16:creationId xmlns:a16="http://schemas.microsoft.com/office/drawing/2014/main" id="{637D1690-AA28-4202-83F5-86539F69BFAB}"/>
              </a:ext>
            </a:extLst>
          </p:cNvPr>
          <p:cNvSpPr/>
          <p:nvPr/>
        </p:nvSpPr>
        <p:spPr>
          <a:xfrm>
            <a:off x="5095831" y="2694277"/>
            <a:ext cx="2096105" cy="588526"/>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4687013" y="2694277"/>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8934080" y="250874"/>
            <a:ext cx="4245428" cy="523220"/>
          </a:xfrm>
          <a:prstGeom prst="rect">
            <a:avLst/>
          </a:prstGeom>
          <a:noFill/>
        </p:spPr>
        <p:txBody>
          <a:bodyPr wrap="square" rtlCol="0">
            <a:spAutoFit/>
          </a:bodyPr>
          <a:lstStyle/>
          <a:p>
            <a:r>
              <a:rPr lang="en-US" sz="2800">
                <a:solidFill>
                  <a:schemeClr val="accent2">
                    <a:lumMod val="75000"/>
                  </a:schemeClr>
                </a:solidFill>
                <a:latin typeface="#9Slide07 IcielCadena" panose="02000503000000020004" pitchFamily="2" charset="0"/>
              </a:rPr>
              <a:t>vận tốc 42 km/giờ</a:t>
            </a:r>
          </a:p>
        </p:txBody>
      </p:sp>
      <p:sp>
        <p:nvSpPr>
          <p:cNvPr id="26" name="TextBox 25">
            <a:extLst>
              <a:ext uri="{FF2B5EF4-FFF2-40B4-BE49-F238E27FC236}">
                <a16:creationId xmlns:a16="http://schemas.microsoft.com/office/drawing/2014/main" id="{67234B3E-EC40-4582-8D20-1EC6D87050D3}"/>
              </a:ext>
            </a:extLst>
          </p:cNvPr>
          <p:cNvSpPr txBox="1"/>
          <p:nvPr/>
        </p:nvSpPr>
        <p:spPr>
          <a:xfrm>
            <a:off x="4595346" y="250220"/>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đi từ A lúc 8 giờ 20 phút</a:t>
            </a:r>
          </a:p>
        </p:txBody>
      </p:sp>
      <p:sp>
        <p:nvSpPr>
          <p:cNvPr id="27" name="TextBox 26">
            <a:extLst>
              <a:ext uri="{FF2B5EF4-FFF2-40B4-BE49-F238E27FC236}">
                <a16:creationId xmlns:a16="http://schemas.microsoft.com/office/drawing/2014/main" id="{9F69DB62-15C0-4110-AB0B-2606F7C29DEF}"/>
              </a:ext>
            </a:extLst>
          </p:cNvPr>
          <p:cNvSpPr txBox="1"/>
          <p:nvPr/>
        </p:nvSpPr>
        <p:spPr>
          <a:xfrm>
            <a:off x="5253318" y="890106"/>
            <a:ext cx="4775079" cy="523220"/>
          </a:xfrm>
          <a:prstGeom prst="rect">
            <a:avLst/>
          </a:prstGeom>
          <a:noFill/>
        </p:spPr>
        <p:txBody>
          <a:bodyPr wrap="square" rtlCol="0">
            <a:spAutoFit/>
          </a:bodyPr>
          <a:lstStyle/>
          <a:p>
            <a:r>
              <a:rPr lang="en-US" sz="2800">
                <a:solidFill>
                  <a:schemeClr val="accent4">
                    <a:lumMod val="60000"/>
                    <a:lumOff val="40000"/>
                  </a:schemeClr>
                </a:solidFill>
                <a:latin typeface="#9Slide07 IcielCadena" panose="02000503000000020004" pitchFamily="2" charset="0"/>
              </a:rPr>
              <a:t>Tính độ dài quãng đường AB</a:t>
            </a:r>
          </a:p>
        </p:txBody>
      </p:sp>
      <p:sp>
        <p:nvSpPr>
          <p:cNvPr id="17" name="TextBox 16">
            <a:extLst>
              <a:ext uri="{FF2B5EF4-FFF2-40B4-BE49-F238E27FC236}">
                <a16:creationId xmlns:a16="http://schemas.microsoft.com/office/drawing/2014/main" id="{CBEB64BD-EBE3-451C-BAC4-BDE066990992}"/>
              </a:ext>
            </a:extLst>
          </p:cNvPr>
          <p:cNvSpPr txBox="1"/>
          <p:nvPr/>
        </p:nvSpPr>
        <p:spPr>
          <a:xfrm>
            <a:off x="2695394" y="897552"/>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đến B lúc 11 giờ</a:t>
            </a:r>
          </a:p>
        </p:txBody>
      </p:sp>
      <p:cxnSp>
        <p:nvCxnSpPr>
          <p:cNvPr id="22" name="Straight Connector 21">
            <a:extLst>
              <a:ext uri="{FF2B5EF4-FFF2-40B4-BE49-F238E27FC236}">
                <a16:creationId xmlns:a16="http://schemas.microsoft.com/office/drawing/2014/main" id="{3A6F7B8A-015A-4092-8AE0-9789C9421881}"/>
              </a:ext>
            </a:extLst>
          </p:cNvPr>
          <p:cNvCxnSpPr>
            <a:cxnSpLocks/>
          </p:cNvCxnSpPr>
          <p:nvPr/>
        </p:nvCxnSpPr>
        <p:spPr>
          <a:xfrm>
            <a:off x="895157" y="2298947"/>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32C72E9-D2F2-421E-8032-CD31F92C868C}"/>
              </a:ext>
            </a:extLst>
          </p:cNvPr>
          <p:cNvCxnSpPr>
            <a:cxnSpLocks/>
          </p:cNvCxnSpPr>
          <p:nvPr/>
        </p:nvCxnSpPr>
        <p:spPr>
          <a:xfrm>
            <a:off x="11658600" y="2290224"/>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FC0BABC-95D9-44F5-9636-A5D1F4F7FFFF}"/>
              </a:ext>
            </a:extLst>
          </p:cNvPr>
          <p:cNvCxnSpPr>
            <a:cxnSpLocks/>
          </p:cNvCxnSpPr>
          <p:nvPr/>
        </p:nvCxnSpPr>
        <p:spPr>
          <a:xfrm>
            <a:off x="895157" y="2479663"/>
            <a:ext cx="1076344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7" name="Left Bracket 36">
            <a:extLst>
              <a:ext uri="{FF2B5EF4-FFF2-40B4-BE49-F238E27FC236}">
                <a16:creationId xmlns:a16="http://schemas.microsoft.com/office/drawing/2014/main" id="{248EADD3-13A7-4DE4-A01D-853653B4DA5B}"/>
              </a:ext>
            </a:extLst>
          </p:cNvPr>
          <p:cNvSpPr/>
          <p:nvPr/>
        </p:nvSpPr>
        <p:spPr>
          <a:xfrm rot="5400000" flipV="1">
            <a:off x="6136948" y="-3013495"/>
            <a:ext cx="245468" cy="10626118"/>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17961279-3018-4E6E-AFFC-49259F7999FE}"/>
              </a:ext>
            </a:extLst>
          </p:cNvPr>
          <p:cNvSpPr txBox="1"/>
          <p:nvPr/>
        </p:nvSpPr>
        <p:spPr>
          <a:xfrm>
            <a:off x="1431278" y="1692608"/>
            <a:ext cx="1833495" cy="400110"/>
          </a:xfrm>
          <a:prstGeom prst="rect">
            <a:avLst/>
          </a:prstGeom>
          <a:solidFill>
            <a:srgbClr val="FDE9E0"/>
          </a:solidFill>
          <a:ln>
            <a:noFill/>
          </a:ln>
        </p:spPr>
        <p:txBody>
          <a:bodyPr wrap="square" rtlCol="0">
            <a:spAutoFit/>
          </a:bodyPr>
          <a:lstStyle/>
          <a:p>
            <a:pPr algn="ctr"/>
            <a:r>
              <a:rPr lang="en-US" sz="2000">
                <a:latin typeface="#9Slide03 BoosterNextFYBlack" panose="02000A03000000020004" pitchFamily="2" charset="0"/>
              </a:rPr>
              <a:t>v = 42 km/giờ</a:t>
            </a:r>
          </a:p>
        </p:txBody>
      </p:sp>
      <p:cxnSp>
        <p:nvCxnSpPr>
          <p:cNvPr id="9" name="Straight Arrow Connector 8">
            <a:extLst>
              <a:ext uri="{FF2B5EF4-FFF2-40B4-BE49-F238E27FC236}">
                <a16:creationId xmlns:a16="http://schemas.microsoft.com/office/drawing/2014/main" id="{6252160C-1DAF-40E9-94CB-DB50A10506E6}"/>
              </a:ext>
            </a:extLst>
          </p:cNvPr>
          <p:cNvCxnSpPr>
            <a:endCxn id="38" idx="2"/>
          </p:cNvCxnSpPr>
          <p:nvPr/>
        </p:nvCxnSpPr>
        <p:spPr>
          <a:xfrm>
            <a:off x="1584836" y="2092718"/>
            <a:ext cx="763190" cy="0"/>
          </a:xfrm>
          <a:prstGeom prst="straightConnector1">
            <a:avLst/>
          </a:prstGeom>
          <a:ln w="38100">
            <a:solidFill>
              <a:srgbClr val="A40B5D"/>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8E123B9-3C6F-4008-8AE6-07CECCDADCED}"/>
              </a:ext>
            </a:extLst>
          </p:cNvPr>
          <p:cNvSpPr txBox="1"/>
          <p:nvPr/>
        </p:nvSpPr>
        <p:spPr>
          <a:xfrm>
            <a:off x="6143885" y="1615362"/>
            <a:ext cx="1678085" cy="646331"/>
          </a:xfrm>
          <a:prstGeom prst="rect">
            <a:avLst/>
          </a:prstGeom>
          <a:noFill/>
        </p:spPr>
        <p:txBody>
          <a:bodyPr wrap="square" rtlCol="0">
            <a:spAutoFit/>
          </a:bodyPr>
          <a:lstStyle/>
          <a:p>
            <a:r>
              <a:rPr lang="en-US" sz="3600" b="1">
                <a:solidFill>
                  <a:srgbClr val="A40B5D"/>
                </a:solidFill>
                <a:latin typeface="#9Slide07 Pattaya" panose="00000500000000000000" pitchFamily="2" charset="-34"/>
                <a:cs typeface="#9Slide07 Pattaya" panose="00000500000000000000" pitchFamily="2" charset="-34"/>
              </a:rPr>
              <a:t>?</a:t>
            </a:r>
          </a:p>
        </p:txBody>
      </p:sp>
      <p:pic>
        <p:nvPicPr>
          <p:cNvPr id="11" name="Picture 10">
            <a:extLst>
              <a:ext uri="{FF2B5EF4-FFF2-40B4-BE49-F238E27FC236}">
                <a16:creationId xmlns:a16="http://schemas.microsoft.com/office/drawing/2014/main" id="{3A9CAA0D-A6BD-4426-ACAC-5456587963BD}"/>
              </a:ext>
            </a:extLst>
          </p:cNvPr>
          <p:cNvPicPr>
            <a:picLocks noChangeAspect="1"/>
          </p:cNvPicPr>
          <p:nvPr/>
        </p:nvPicPr>
        <p:blipFill>
          <a:blip r:embed="rId7"/>
          <a:stretch>
            <a:fillRect/>
          </a:stretch>
        </p:blipFill>
        <p:spPr>
          <a:xfrm>
            <a:off x="415312" y="1218497"/>
            <a:ext cx="1075509" cy="1075509"/>
          </a:xfrm>
          <a:prstGeom prst="rect">
            <a:avLst/>
          </a:prstGeom>
        </p:spPr>
      </p:pic>
      <p:pic>
        <p:nvPicPr>
          <p:cNvPr id="40" name="Picture 39">
            <a:extLst>
              <a:ext uri="{FF2B5EF4-FFF2-40B4-BE49-F238E27FC236}">
                <a16:creationId xmlns:a16="http://schemas.microsoft.com/office/drawing/2014/main" id="{BD0C0679-EA28-4DF6-86E4-0F68BFE22CC6}"/>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116245" y="3481044"/>
            <a:ext cx="6143437" cy="2088063"/>
          </a:xfrm>
          <a:prstGeom prst="rect">
            <a:avLst/>
          </a:prstGeom>
        </p:spPr>
      </p:pic>
      <p:sp>
        <p:nvSpPr>
          <p:cNvPr id="41" name="TextBox 40">
            <a:extLst>
              <a:ext uri="{FF2B5EF4-FFF2-40B4-BE49-F238E27FC236}">
                <a16:creationId xmlns:a16="http://schemas.microsoft.com/office/drawing/2014/main" id="{4CED7E94-A8FC-43C1-8EB9-C8E6D02F8F33}"/>
              </a:ext>
            </a:extLst>
          </p:cNvPr>
          <p:cNvSpPr txBox="1"/>
          <p:nvPr/>
        </p:nvSpPr>
        <p:spPr>
          <a:xfrm>
            <a:off x="515042" y="3942430"/>
            <a:ext cx="5499462" cy="1077218"/>
          </a:xfrm>
          <a:prstGeom prst="rect">
            <a:avLst/>
          </a:prstGeom>
          <a:noFill/>
        </p:spPr>
        <p:txBody>
          <a:bodyPr wrap="square" rtlCol="0">
            <a:spAutoFit/>
          </a:bodyPr>
          <a:lstStyle/>
          <a:p>
            <a:r>
              <a:rPr lang="en-US" sz="3200">
                <a:latin typeface="#9Slide05 SVNSteady" pitchFamily="2" charset="0"/>
              </a:rPr>
              <a:t>Muốn tính thời gian xe máy đi, ta làm như thế nào? </a:t>
            </a:r>
          </a:p>
        </p:txBody>
      </p:sp>
      <p:sp>
        <p:nvSpPr>
          <p:cNvPr id="16" name="Rectangle: Rounded Corners 15">
            <a:extLst>
              <a:ext uri="{FF2B5EF4-FFF2-40B4-BE49-F238E27FC236}">
                <a16:creationId xmlns:a16="http://schemas.microsoft.com/office/drawing/2014/main" id="{32E6F2EB-9BE2-41F1-985F-683242454587}"/>
              </a:ext>
            </a:extLst>
          </p:cNvPr>
          <p:cNvSpPr/>
          <p:nvPr/>
        </p:nvSpPr>
        <p:spPr>
          <a:xfrm>
            <a:off x="946623" y="5242638"/>
            <a:ext cx="10616921" cy="958954"/>
          </a:xfrm>
          <a:custGeom>
            <a:avLst/>
            <a:gdLst>
              <a:gd name="connsiteX0" fmla="*/ 0 w 10616921"/>
              <a:gd name="connsiteY0" fmla="*/ 119620 h 958954"/>
              <a:gd name="connsiteX1" fmla="*/ 119620 w 10616921"/>
              <a:gd name="connsiteY1" fmla="*/ 0 h 958954"/>
              <a:gd name="connsiteX2" fmla="*/ 500135 w 10616921"/>
              <a:gd name="connsiteY2" fmla="*/ 0 h 958954"/>
              <a:gd name="connsiteX3" fmla="*/ 1399534 w 10616921"/>
              <a:gd name="connsiteY3" fmla="*/ 0 h 958954"/>
              <a:gd name="connsiteX4" fmla="*/ 1883826 w 10616921"/>
              <a:gd name="connsiteY4" fmla="*/ 0 h 958954"/>
              <a:gd name="connsiteX5" fmla="*/ 2783225 w 10616921"/>
              <a:gd name="connsiteY5" fmla="*/ 0 h 958954"/>
              <a:gd name="connsiteX6" fmla="*/ 3267517 w 10616921"/>
              <a:gd name="connsiteY6" fmla="*/ 0 h 958954"/>
              <a:gd name="connsiteX7" fmla="*/ 3751808 w 10616921"/>
              <a:gd name="connsiteY7" fmla="*/ 0 h 958954"/>
              <a:gd name="connsiteX8" fmla="*/ 4339877 w 10616921"/>
              <a:gd name="connsiteY8" fmla="*/ 0 h 958954"/>
              <a:gd name="connsiteX9" fmla="*/ 5135499 w 10616921"/>
              <a:gd name="connsiteY9" fmla="*/ 0 h 958954"/>
              <a:gd name="connsiteX10" fmla="*/ 5723568 w 10616921"/>
              <a:gd name="connsiteY10" fmla="*/ 0 h 958954"/>
              <a:gd name="connsiteX11" fmla="*/ 6207860 w 10616921"/>
              <a:gd name="connsiteY11" fmla="*/ 0 h 958954"/>
              <a:gd name="connsiteX12" fmla="*/ 6899705 w 10616921"/>
              <a:gd name="connsiteY12" fmla="*/ 0 h 958954"/>
              <a:gd name="connsiteX13" fmla="*/ 7695327 w 10616921"/>
              <a:gd name="connsiteY13" fmla="*/ 0 h 958954"/>
              <a:gd name="connsiteX14" fmla="*/ 8594726 w 10616921"/>
              <a:gd name="connsiteY14" fmla="*/ 0 h 958954"/>
              <a:gd name="connsiteX15" fmla="*/ 9079018 w 10616921"/>
              <a:gd name="connsiteY15" fmla="*/ 0 h 958954"/>
              <a:gd name="connsiteX16" fmla="*/ 9563310 w 10616921"/>
              <a:gd name="connsiteY16" fmla="*/ 0 h 958954"/>
              <a:gd name="connsiteX17" fmla="*/ 10497301 w 10616921"/>
              <a:gd name="connsiteY17" fmla="*/ 0 h 958954"/>
              <a:gd name="connsiteX18" fmla="*/ 10616921 w 10616921"/>
              <a:gd name="connsiteY18" fmla="*/ 119620 h 958954"/>
              <a:gd name="connsiteX19" fmla="*/ 10616921 w 10616921"/>
              <a:gd name="connsiteY19" fmla="*/ 479477 h 958954"/>
              <a:gd name="connsiteX20" fmla="*/ 10616921 w 10616921"/>
              <a:gd name="connsiteY20" fmla="*/ 839334 h 958954"/>
              <a:gd name="connsiteX21" fmla="*/ 10497301 w 10616921"/>
              <a:gd name="connsiteY21" fmla="*/ 958954 h 958954"/>
              <a:gd name="connsiteX22" fmla="*/ 10116786 w 10616921"/>
              <a:gd name="connsiteY22" fmla="*/ 958954 h 958954"/>
              <a:gd name="connsiteX23" fmla="*/ 9736271 w 10616921"/>
              <a:gd name="connsiteY23" fmla="*/ 958954 h 958954"/>
              <a:gd name="connsiteX24" fmla="*/ 9251979 w 10616921"/>
              <a:gd name="connsiteY24" fmla="*/ 958954 h 958954"/>
              <a:gd name="connsiteX25" fmla="*/ 8871464 w 10616921"/>
              <a:gd name="connsiteY25" fmla="*/ 958954 h 958954"/>
              <a:gd name="connsiteX26" fmla="*/ 8490949 w 10616921"/>
              <a:gd name="connsiteY26" fmla="*/ 958954 h 958954"/>
              <a:gd name="connsiteX27" fmla="*/ 8006658 w 10616921"/>
              <a:gd name="connsiteY27" fmla="*/ 958954 h 958954"/>
              <a:gd name="connsiteX28" fmla="*/ 7522366 w 10616921"/>
              <a:gd name="connsiteY28" fmla="*/ 958954 h 958954"/>
              <a:gd name="connsiteX29" fmla="*/ 6934297 w 10616921"/>
              <a:gd name="connsiteY29" fmla="*/ 958954 h 958954"/>
              <a:gd name="connsiteX30" fmla="*/ 6138675 w 10616921"/>
              <a:gd name="connsiteY30" fmla="*/ 958954 h 958954"/>
              <a:gd name="connsiteX31" fmla="*/ 5239276 w 10616921"/>
              <a:gd name="connsiteY31" fmla="*/ 958954 h 958954"/>
              <a:gd name="connsiteX32" fmla="*/ 4754984 w 10616921"/>
              <a:gd name="connsiteY32" fmla="*/ 958954 h 958954"/>
              <a:gd name="connsiteX33" fmla="*/ 4374469 w 10616921"/>
              <a:gd name="connsiteY33" fmla="*/ 958954 h 958954"/>
              <a:gd name="connsiteX34" fmla="*/ 3475070 w 10616921"/>
              <a:gd name="connsiteY34" fmla="*/ 958954 h 958954"/>
              <a:gd name="connsiteX35" fmla="*/ 2990778 w 10616921"/>
              <a:gd name="connsiteY35" fmla="*/ 958954 h 958954"/>
              <a:gd name="connsiteX36" fmla="*/ 2506487 w 10616921"/>
              <a:gd name="connsiteY36" fmla="*/ 958954 h 958954"/>
              <a:gd name="connsiteX37" fmla="*/ 1607088 w 10616921"/>
              <a:gd name="connsiteY37" fmla="*/ 958954 h 958954"/>
              <a:gd name="connsiteX38" fmla="*/ 707689 w 10616921"/>
              <a:gd name="connsiteY38" fmla="*/ 958954 h 958954"/>
              <a:gd name="connsiteX39" fmla="*/ 119620 w 10616921"/>
              <a:gd name="connsiteY39" fmla="*/ 958954 h 958954"/>
              <a:gd name="connsiteX40" fmla="*/ 0 w 10616921"/>
              <a:gd name="connsiteY40" fmla="*/ 839334 h 958954"/>
              <a:gd name="connsiteX41" fmla="*/ 0 w 10616921"/>
              <a:gd name="connsiteY41" fmla="*/ 465083 h 958954"/>
              <a:gd name="connsiteX42" fmla="*/ 0 w 10616921"/>
              <a:gd name="connsiteY42" fmla="*/ 119620 h 95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16921" h="958954" fill="none" extrusionOk="0">
                <a:moveTo>
                  <a:pt x="0" y="119620"/>
                </a:moveTo>
                <a:cubicBezTo>
                  <a:pt x="1649" y="69886"/>
                  <a:pt x="48732" y="-450"/>
                  <a:pt x="119620" y="0"/>
                </a:cubicBezTo>
                <a:cubicBezTo>
                  <a:pt x="239214" y="-18651"/>
                  <a:pt x="317571" y="2321"/>
                  <a:pt x="500135" y="0"/>
                </a:cubicBezTo>
                <a:cubicBezTo>
                  <a:pt x="682699" y="-2321"/>
                  <a:pt x="1066562" y="-16036"/>
                  <a:pt x="1399534" y="0"/>
                </a:cubicBezTo>
                <a:cubicBezTo>
                  <a:pt x="1732506" y="16036"/>
                  <a:pt x="1758555" y="-15280"/>
                  <a:pt x="1883826" y="0"/>
                </a:cubicBezTo>
                <a:cubicBezTo>
                  <a:pt x="2009097" y="15280"/>
                  <a:pt x="2596471" y="14954"/>
                  <a:pt x="2783225" y="0"/>
                </a:cubicBezTo>
                <a:cubicBezTo>
                  <a:pt x="2969979" y="-14954"/>
                  <a:pt x="3076276" y="20656"/>
                  <a:pt x="3267517" y="0"/>
                </a:cubicBezTo>
                <a:cubicBezTo>
                  <a:pt x="3458758" y="-20656"/>
                  <a:pt x="3589328" y="12458"/>
                  <a:pt x="3751808" y="0"/>
                </a:cubicBezTo>
                <a:cubicBezTo>
                  <a:pt x="3914288" y="-12458"/>
                  <a:pt x="4064527" y="-4605"/>
                  <a:pt x="4339877" y="0"/>
                </a:cubicBezTo>
                <a:cubicBezTo>
                  <a:pt x="4615227" y="4605"/>
                  <a:pt x="4841253" y="26776"/>
                  <a:pt x="5135499" y="0"/>
                </a:cubicBezTo>
                <a:cubicBezTo>
                  <a:pt x="5429745" y="-26776"/>
                  <a:pt x="5591833" y="12957"/>
                  <a:pt x="5723568" y="0"/>
                </a:cubicBezTo>
                <a:cubicBezTo>
                  <a:pt x="5855303" y="-12957"/>
                  <a:pt x="6068488" y="-20328"/>
                  <a:pt x="6207860" y="0"/>
                </a:cubicBezTo>
                <a:cubicBezTo>
                  <a:pt x="6347232" y="20328"/>
                  <a:pt x="6567905" y="-23068"/>
                  <a:pt x="6899705" y="0"/>
                </a:cubicBezTo>
                <a:cubicBezTo>
                  <a:pt x="7231505" y="23068"/>
                  <a:pt x="7373560" y="7453"/>
                  <a:pt x="7695327" y="0"/>
                </a:cubicBezTo>
                <a:cubicBezTo>
                  <a:pt x="8017094" y="-7453"/>
                  <a:pt x="8403106" y="-6200"/>
                  <a:pt x="8594726" y="0"/>
                </a:cubicBezTo>
                <a:cubicBezTo>
                  <a:pt x="8786346" y="6200"/>
                  <a:pt x="8917994" y="22911"/>
                  <a:pt x="9079018" y="0"/>
                </a:cubicBezTo>
                <a:cubicBezTo>
                  <a:pt x="9240042" y="-22911"/>
                  <a:pt x="9443213" y="8593"/>
                  <a:pt x="9563310" y="0"/>
                </a:cubicBezTo>
                <a:cubicBezTo>
                  <a:pt x="9683407" y="-8593"/>
                  <a:pt x="10172876" y="-45336"/>
                  <a:pt x="10497301" y="0"/>
                </a:cubicBezTo>
                <a:cubicBezTo>
                  <a:pt x="10565777" y="-14070"/>
                  <a:pt x="10609731" y="43392"/>
                  <a:pt x="10616921" y="119620"/>
                </a:cubicBezTo>
                <a:cubicBezTo>
                  <a:pt x="10619753" y="279803"/>
                  <a:pt x="10606379" y="372517"/>
                  <a:pt x="10616921" y="479477"/>
                </a:cubicBezTo>
                <a:cubicBezTo>
                  <a:pt x="10627463" y="586437"/>
                  <a:pt x="10609638" y="671800"/>
                  <a:pt x="10616921" y="839334"/>
                </a:cubicBezTo>
                <a:cubicBezTo>
                  <a:pt x="10617616" y="903752"/>
                  <a:pt x="10567028" y="974530"/>
                  <a:pt x="10497301" y="958954"/>
                </a:cubicBezTo>
                <a:cubicBezTo>
                  <a:pt x="10392120" y="952666"/>
                  <a:pt x="10243616" y="972590"/>
                  <a:pt x="10116786" y="958954"/>
                </a:cubicBezTo>
                <a:cubicBezTo>
                  <a:pt x="9989956" y="945318"/>
                  <a:pt x="9857271" y="950536"/>
                  <a:pt x="9736271" y="958954"/>
                </a:cubicBezTo>
                <a:cubicBezTo>
                  <a:pt x="9615272" y="967372"/>
                  <a:pt x="9475715" y="940696"/>
                  <a:pt x="9251979" y="958954"/>
                </a:cubicBezTo>
                <a:cubicBezTo>
                  <a:pt x="9028243" y="977212"/>
                  <a:pt x="8979162" y="977735"/>
                  <a:pt x="8871464" y="958954"/>
                </a:cubicBezTo>
                <a:cubicBezTo>
                  <a:pt x="8763767" y="940173"/>
                  <a:pt x="8648830" y="949918"/>
                  <a:pt x="8490949" y="958954"/>
                </a:cubicBezTo>
                <a:cubicBezTo>
                  <a:pt x="8333069" y="967990"/>
                  <a:pt x="8227106" y="959563"/>
                  <a:pt x="8006658" y="958954"/>
                </a:cubicBezTo>
                <a:cubicBezTo>
                  <a:pt x="7786210" y="958345"/>
                  <a:pt x="7634379" y="965115"/>
                  <a:pt x="7522366" y="958954"/>
                </a:cubicBezTo>
                <a:cubicBezTo>
                  <a:pt x="7410353" y="952793"/>
                  <a:pt x="7162466" y="952756"/>
                  <a:pt x="6934297" y="958954"/>
                </a:cubicBezTo>
                <a:cubicBezTo>
                  <a:pt x="6706128" y="965152"/>
                  <a:pt x="6447740" y="929024"/>
                  <a:pt x="6138675" y="958954"/>
                </a:cubicBezTo>
                <a:cubicBezTo>
                  <a:pt x="5829610" y="988884"/>
                  <a:pt x="5662801" y="995191"/>
                  <a:pt x="5239276" y="958954"/>
                </a:cubicBezTo>
                <a:cubicBezTo>
                  <a:pt x="4815751" y="922717"/>
                  <a:pt x="4925711" y="938476"/>
                  <a:pt x="4754984" y="958954"/>
                </a:cubicBezTo>
                <a:cubicBezTo>
                  <a:pt x="4584257" y="979432"/>
                  <a:pt x="4524807" y="941968"/>
                  <a:pt x="4374469" y="958954"/>
                </a:cubicBezTo>
                <a:cubicBezTo>
                  <a:pt x="4224132" y="975940"/>
                  <a:pt x="3762900" y="929686"/>
                  <a:pt x="3475070" y="958954"/>
                </a:cubicBezTo>
                <a:cubicBezTo>
                  <a:pt x="3187240" y="988222"/>
                  <a:pt x="3157795" y="972309"/>
                  <a:pt x="2990778" y="958954"/>
                </a:cubicBezTo>
                <a:cubicBezTo>
                  <a:pt x="2823761" y="945599"/>
                  <a:pt x="2741593" y="966459"/>
                  <a:pt x="2506487" y="958954"/>
                </a:cubicBezTo>
                <a:cubicBezTo>
                  <a:pt x="2271381" y="951449"/>
                  <a:pt x="1933891" y="992654"/>
                  <a:pt x="1607088" y="958954"/>
                </a:cubicBezTo>
                <a:cubicBezTo>
                  <a:pt x="1280285" y="925254"/>
                  <a:pt x="1114638" y="944491"/>
                  <a:pt x="707689" y="958954"/>
                </a:cubicBezTo>
                <a:cubicBezTo>
                  <a:pt x="300740" y="973417"/>
                  <a:pt x="339648" y="984605"/>
                  <a:pt x="119620" y="958954"/>
                </a:cubicBezTo>
                <a:cubicBezTo>
                  <a:pt x="55916" y="959411"/>
                  <a:pt x="-1920" y="913299"/>
                  <a:pt x="0" y="839334"/>
                </a:cubicBezTo>
                <a:cubicBezTo>
                  <a:pt x="-14682" y="685145"/>
                  <a:pt x="-14552" y="578595"/>
                  <a:pt x="0" y="465083"/>
                </a:cubicBezTo>
                <a:cubicBezTo>
                  <a:pt x="14552" y="351571"/>
                  <a:pt x="12977" y="254973"/>
                  <a:pt x="0" y="119620"/>
                </a:cubicBezTo>
                <a:close/>
              </a:path>
              <a:path w="10616921" h="958954" stroke="0" extrusionOk="0">
                <a:moveTo>
                  <a:pt x="0" y="119620"/>
                </a:moveTo>
                <a:cubicBezTo>
                  <a:pt x="-11931" y="60105"/>
                  <a:pt x="51625" y="-5888"/>
                  <a:pt x="119620" y="0"/>
                </a:cubicBezTo>
                <a:cubicBezTo>
                  <a:pt x="403008" y="2693"/>
                  <a:pt x="553764" y="31692"/>
                  <a:pt x="915242" y="0"/>
                </a:cubicBezTo>
                <a:cubicBezTo>
                  <a:pt x="1276720" y="-31692"/>
                  <a:pt x="1179433" y="10229"/>
                  <a:pt x="1295757" y="0"/>
                </a:cubicBezTo>
                <a:cubicBezTo>
                  <a:pt x="1412081" y="-10229"/>
                  <a:pt x="1607691" y="10323"/>
                  <a:pt x="1780049" y="0"/>
                </a:cubicBezTo>
                <a:cubicBezTo>
                  <a:pt x="1952407" y="-10323"/>
                  <a:pt x="2044078" y="-3285"/>
                  <a:pt x="2160564" y="0"/>
                </a:cubicBezTo>
                <a:cubicBezTo>
                  <a:pt x="2277050" y="3285"/>
                  <a:pt x="2480001" y="-1641"/>
                  <a:pt x="2748633" y="0"/>
                </a:cubicBezTo>
                <a:cubicBezTo>
                  <a:pt x="3017265" y="1641"/>
                  <a:pt x="2963356" y="-7536"/>
                  <a:pt x="3129147" y="0"/>
                </a:cubicBezTo>
                <a:cubicBezTo>
                  <a:pt x="3294938" y="7536"/>
                  <a:pt x="3654563" y="-12966"/>
                  <a:pt x="4028547" y="0"/>
                </a:cubicBezTo>
                <a:cubicBezTo>
                  <a:pt x="4402531" y="12966"/>
                  <a:pt x="4417633" y="2723"/>
                  <a:pt x="4720392" y="0"/>
                </a:cubicBezTo>
                <a:cubicBezTo>
                  <a:pt x="5023152" y="-2723"/>
                  <a:pt x="4963515" y="17728"/>
                  <a:pt x="5100907" y="0"/>
                </a:cubicBezTo>
                <a:cubicBezTo>
                  <a:pt x="5238300" y="-17728"/>
                  <a:pt x="5545679" y="25065"/>
                  <a:pt x="5688975" y="0"/>
                </a:cubicBezTo>
                <a:cubicBezTo>
                  <a:pt x="5832271" y="-25065"/>
                  <a:pt x="5994264" y="8794"/>
                  <a:pt x="6277044" y="0"/>
                </a:cubicBezTo>
                <a:cubicBezTo>
                  <a:pt x="6559824" y="-8794"/>
                  <a:pt x="6572103" y="-1323"/>
                  <a:pt x="6657559" y="0"/>
                </a:cubicBezTo>
                <a:cubicBezTo>
                  <a:pt x="6743016" y="1323"/>
                  <a:pt x="7108634" y="14972"/>
                  <a:pt x="7556958" y="0"/>
                </a:cubicBezTo>
                <a:cubicBezTo>
                  <a:pt x="8005282" y="-14972"/>
                  <a:pt x="8215994" y="38712"/>
                  <a:pt x="8456357" y="0"/>
                </a:cubicBezTo>
                <a:cubicBezTo>
                  <a:pt x="8696720" y="-38712"/>
                  <a:pt x="8936408" y="-15069"/>
                  <a:pt x="9148202" y="0"/>
                </a:cubicBezTo>
                <a:cubicBezTo>
                  <a:pt x="9359996" y="15069"/>
                  <a:pt x="9849264" y="-10072"/>
                  <a:pt x="10497301" y="0"/>
                </a:cubicBezTo>
                <a:cubicBezTo>
                  <a:pt x="10563303" y="12832"/>
                  <a:pt x="10608697" y="51514"/>
                  <a:pt x="10616921" y="119620"/>
                </a:cubicBezTo>
                <a:cubicBezTo>
                  <a:pt x="10618985" y="200980"/>
                  <a:pt x="10611633" y="385483"/>
                  <a:pt x="10616921" y="472280"/>
                </a:cubicBezTo>
                <a:cubicBezTo>
                  <a:pt x="10622209" y="559077"/>
                  <a:pt x="10626745" y="744650"/>
                  <a:pt x="10616921" y="839334"/>
                </a:cubicBezTo>
                <a:cubicBezTo>
                  <a:pt x="10618146" y="902477"/>
                  <a:pt x="10565179" y="959516"/>
                  <a:pt x="10497301" y="958954"/>
                </a:cubicBezTo>
                <a:cubicBezTo>
                  <a:pt x="10400715" y="961439"/>
                  <a:pt x="10270077" y="977255"/>
                  <a:pt x="10116786" y="958954"/>
                </a:cubicBezTo>
                <a:cubicBezTo>
                  <a:pt x="9963496" y="940653"/>
                  <a:pt x="9563995" y="974808"/>
                  <a:pt x="9321164" y="958954"/>
                </a:cubicBezTo>
                <a:cubicBezTo>
                  <a:pt x="9078333" y="943100"/>
                  <a:pt x="8806566" y="961156"/>
                  <a:pt x="8629318" y="958954"/>
                </a:cubicBezTo>
                <a:cubicBezTo>
                  <a:pt x="8452070" y="956752"/>
                  <a:pt x="8244630" y="943651"/>
                  <a:pt x="8041250" y="958954"/>
                </a:cubicBezTo>
                <a:cubicBezTo>
                  <a:pt x="7837870" y="974257"/>
                  <a:pt x="7556625" y="967095"/>
                  <a:pt x="7141851" y="958954"/>
                </a:cubicBezTo>
                <a:cubicBezTo>
                  <a:pt x="6727077" y="950813"/>
                  <a:pt x="6776848" y="953615"/>
                  <a:pt x="6553782" y="958954"/>
                </a:cubicBezTo>
                <a:cubicBezTo>
                  <a:pt x="6330716" y="964293"/>
                  <a:pt x="6307695" y="962684"/>
                  <a:pt x="6173267" y="958954"/>
                </a:cubicBezTo>
                <a:cubicBezTo>
                  <a:pt x="6038839" y="955224"/>
                  <a:pt x="5786635" y="962693"/>
                  <a:pt x="5688975" y="958954"/>
                </a:cubicBezTo>
                <a:cubicBezTo>
                  <a:pt x="5591315" y="955215"/>
                  <a:pt x="5156624" y="943678"/>
                  <a:pt x="4997130" y="958954"/>
                </a:cubicBezTo>
                <a:cubicBezTo>
                  <a:pt x="4837636" y="974230"/>
                  <a:pt x="4739292" y="958629"/>
                  <a:pt x="4616615" y="958954"/>
                </a:cubicBezTo>
                <a:cubicBezTo>
                  <a:pt x="4493938" y="959279"/>
                  <a:pt x="4324504" y="958717"/>
                  <a:pt x="4236100" y="958954"/>
                </a:cubicBezTo>
                <a:cubicBezTo>
                  <a:pt x="4147697" y="959191"/>
                  <a:pt x="3805859" y="974867"/>
                  <a:pt x="3544255" y="958954"/>
                </a:cubicBezTo>
                <a:cubicBezTo>
                  <a:pt x="3282651" y="943041"/>
                  <a:pt x="3145531" y="958044"/>
                  <a:pt x="2956186" y="958954"/>
                </a:cubicBezTo>
                <a:cubicBezTo>
                  <a:pt x="2766841" y="959864"/>
                  <a:pt x="2505023" y="945224"/>
                  <a:pt x="2056787" y="958954"/>
                </a:cubicBezTo>
                <a:cubicBezTo>
                  <a:pt x="1608551" y="972684"/>
                  <a:pt x="1616691" y="945189"/>
                  <a:pt x="1364942" y="958954"/>
                </a:cubicBezTo>
                <a:cubicBezTo>
                  <a:pt x="1113193" y="972719"/>
                  <a:pt x="597315" y="999362"/>
                  <a:pt x="119620" y="958954"/>
                </a:cubicBezTo>
                <a:cubicBezTo>
                  <a:pt x="58340" y="966543"/>
                  <a:pt x="3005" y="901841"/>
                  <a:pt x="0" y="839334"/>
                </a:cubicBezTo>
                <a:cubicBezTo>
                  <a:pt x="-3691" y="707531"/>
                  <a:pt x="4341" y="587088"/>
                  <a:pt x="0" y="465083"/>
                </a:cubicBezTo>
                <a:cubicBezTo>
                  <a:pt x="-4341" y="343078"/>
                  <a:pt x="9390" y="284840"/>
                  <a:pt x="0" y="119620"/>
                </a:cubicBezTo>
                <a:close/>
              </a:path>
            </a:pathLst>
          </a:custGeom>
          <a:solidFill>
            <a:schemeClr val="accent5">
              <a:lumMod val="20000"/>
              <a:lumOff val="80000"/>
            </a:schemeClr>
          </a:solidFill>
          <a:ln w="38100">
            <a:extLst>
              <a:ext uri="{C807C97D-BFC1-408E-A445-0C87EB9F89A2}">
                <ask:lineSketchStyleProps xmlns:ask="http://schemas.microsoft.com/office/drawing/2018/sketchyshapes" sd="2431684695">
                  <a:prstGeom prst="roundRect">
                    <a:avLst>
                      <a:gd name="adj" fmla="val 1247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51347B"/>
                </a:solidFill>
                <a:latin typeface="#9Slide05 SVNSteady" pitchFamily="2" charset="0"/>
              </a:rPr>
              <a:t>Thời gian đi = Thời điểm đến nơi - thời điểm xuất phát - thời gian nghỉ (nếu có)</a:t>
            </a:r>
            <a:endParaRPr lang="en-US" sz="3200">
              <a:solidFill>
                <a:srgbClr val="51347B"/>
              </a:solidFill>
            </a:endParaRPr>
          </a:p>
        </p:txBody>
      </p:sp>
    </p:spTree>
    <p:extLst>
      <p:ext uri="{BB962C8B-B14F-4D97-AF65-F5344CB8AC3E}">
        <p14:creationId xmlns:p14="http://schemas.microsoft.com/office/powerpoint/2010/main" val="2066940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1000"/>
                                        <p:tgtEl>
                                          <p:spTgt spid="32"/>
                                        </p:tgtEl>
                                      </p:cBhvr>
                                    </p:animEffect>
                                    <p:anim calcmode="lin" valueType="num">
                                      <p:cBhvr>
                                        <p:cTn id="49" dur="1000" fill="hold"/>
                                        <p:tgtEl>
                                          <p:spTgt spid="32"/>
                                        </p:tgtEl>
                                        <p:attrNameLst>
                                          <p:attrName>ppt_x</p:attrName>
                                        </p:attrNameLst>
                                      </p:cBhvr>
                                      <p:tavLst>
                                        <p:tav tm="0">
                                          <p:val>
                                            <p:strVal val="#ppt_x"/>
                                          </p:val>
                                        </p:tav>
                                        <p:tav tm="100000">
                                          <p:val>
                                            <p:strVal val="#ppt_x"/>
                                          </p:val>
                                        </p:tav>
                                      </p:tavLst>
                                    </p:anim>
                                    <p:anim calcmode="lin" valueType="num">
                                      <p:cBhvr>
                                        <p:cTn id="5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up)">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up)">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wipe(left)">
                                      <p:cBhvr>
                                        <p:cTn id="73" dur="500"/>
                                        <p:tgtEl>
                                          <p:spTgt spid="39"/>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wipe(left)">
                                      <p:cBhvr>
                                        <p:cTn id="76" dur="500"/>
                                        <p:tgtEl>
                                          <p:spTgt spid="37"/>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1000"/>
                                        <p:tgtEl>
                                          <p:spTgt spid="41"/>
                                        </p:tgtEl>
                                      </p:cBhvr>
                                    </p:animEffect>
                                    <p:anim calcmode="lin" valueType="num">
                                      <p:cBhvr>
                                        <p:cTn id="82" dur="1000" fill="hold"/>
                                        <p:tgtEl>
                                          <p:spTgt spid="41"/>
                                        </p:tgtEl>
                                        <p:attrNameLst>
                                          <p:attrName>ppt_x</p:attrName>
                                        </p:attrNameLst>
                                      </p:cBhvr>
                                      <p:tavLst>
                                        <p:tav tm="0">
                                          <p:val>
                                            <p:strVal val="#ppt_x"/>
                                          </p:val>
                                        </p:tav>
                                        <p:tav tm="100000">
                                          <p:val>
                                            <p:strVal val="#ppt_x"/>
                                          </p:val>
                                        </p:tav>
                                      </p:tavLst>
                                    </p:anim>
                                    <p:anim calcmode="lin" valueType="num">
                                      <p:cBhvr>
                                        <p:cTn id="83" dur="1000" fill="hold"/>
                                        <p:tgtEl>
                                          <p:spTgt spid="41"/>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1000"/>
                                        <p:tgtEl>
                                          <p:spTgt spid="40"/>
                                        </p:tgtEl>
                                      </p:cBhvr>
                                    </p:animEffect>
                                    <p:anim calcmode="lin" valueType="num">
                                      <p:cBhvr>
                                        <p:cTn id="87" dur="1000" fill="hold"/>
                                        <p:tgtEl>
                                          <p:spTgt spid="40"/>
                                        </p:tgtEl>
                                        <p:attrNameLst>
                                          <p:attrName>ppt_x</p:attrName>
                                        </p:attrNameLst>
                                      </p:cBhvr>
                                      <p:tavLst>
                                        <p:tav tm="0">
                                          <p:val>
                                            <p:strVal val="#ppt_x"/>
                                          </p:val>
                                        </p:tav>
                                        <p:tav tm="100000">
                                          <p:val>
                                            <p:strVal val="#ppt_x"/>
                                          </p:val>
                                        </p:tav>
                                      </p:tavLst>
                                    </p:anim>
                                    <p:anim calcmode="lin" valueType="num">
                                      <p:cBhvr>
                                        <p:cTn id="8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1000"/>
                                        <p:tgtEl>
                                          <p:spTgt spid="16"/>
                                        </p:tgtEl>
                                      </p:cBhvr>
                                    </p:animEffect>
                                    <p:anim calcmode="lin" valueType="num">
                                      <p:cBhvr>
                                        <p:cTn id="94" dur="1000" fill="hold"/>
                                        <p:tgtEl>
                                          <p:spTgt spid="16"/>
                                        </p:tgtEl>
                                        <p:attrNameLst>
                                          <p:attrName>ppt_x</p:attrName>
                                        </p:attrNameLst>
                                      </p:cBhvr>
                                      <p:tavLst>
                                        <p:tav tm="0">
                                          <p:val>
                                            <p:strVal val="#ppt_x"/>
                                          </p:val>
                                        </p:tav>
                                        <p:tav tm="100000">
                                          <p:val>
                                            <p:strVal val="#ppt_x"/>
                                          </p:val>
                                        </p:tav>
                                      </p:tavLst>
                                    </p:anim>
                                    <p:anim calcmode="lin" valueType="num">
                                      <p:cBhvr>
                                        <p:cTn id="9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9" presetClass="exit" presetSubtype="0" fill="hold" grpId="1" nodeType="clickEffect">
                                  <p:stCondLst>
                                    <p:cond delay="0"/>
                                  </p:stCondLst>
                                  <p:childTnLst>
                                    <p:animEffect transition="out" filter="dissolv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par>
                                <p:cTn id="101" presetID="9" presetClass="exit" presetSubtype="0" fill="hold" nodeType="withEffect">
                                  <p:stCondLst>
                                    <p:cond delay="0"/>
                                  </p:stCondLst>
                                  <p:childTnLst>
                                    <p:animEffect transition="out" filter="dissolve">
                                      <p:cBhvr>
                                        <p:cTn id="102" dur="500"/>
                                        <p:tgtEl>
                                          <p:spTgt spid="40"/>
                                        </p:tgtEl>
                                      </p:cBhvr>
                                    </p:animEffect>
                                    <p:set>
                                      <p:cBhvr>
                                        <p:cTn id="103" dur="1" fill="hold">
                                          <p:stCondLst>
                                            <p:cond delay="499"/>
                                          </p:stCondLst>
                                        </p:cTn>
                                        <p:tgtEl>
                                          <p:spTgt spid="40"/>
                                        </p:tgtEl>
                                        <p:attrNameLst>
                                          <p:attrName>style.visibility</p:attrName>
                                        </p:attrNameLst>
                                      </p:cBhvr>
                                      <p:to>
                                        <p:strVal val="hidden"/>
                                      </p:to>
                                    </p:set>
                                  </p:childTnLst>
                                </p:cTn>
                              </p:par>
                              <p:par>
                                <p:cTn id="104" presetID="9" presetClass="exit" presetSubtype="0" fill="hold" grpId="1" nodeType="withEffect">
                                  <p:stCondLst>
                                    <p:cond delay="0"/>
                                  </p:stCondLst>
                                  <p:childTnLst>
                                    <p:animEffect transition="out" filter="dissolve">
                                      <p:cBhvr>
                                        <p:cTn id="105" dur="500"/>
                                        <p:tgtEl>
                                          <p:spTgt spid="16"/>
                                        </p:tgtEl>
                                      </p:cBhvr>
                                    </p:animEffect>
                                    <p:set>
                                      <p:cBhvr>
                                        <p:cTn id="106" dur="1" fill="hold">
                                          <p:stCondLst>
                                            <p:cond delay="499"/>
                                          </p:stCondLst>
                                        </p:cTn>
                                        <p:tgtEl>
                                          <p:spTgt spid="1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p:cTn id="111" dur="500" fill="hold"/>
                                        <p:tgtEl>
                                          <p:spTgt spid="24"/>
                                        </p:tgtEl>
                                        <p:attrNameLst>
                                          <p:attrName>ppt_w</p:attrName>
                                        </p:attrNameLst>
                                      </p:cBhvr>
                                      <p:tavLst>
                                        <p:tav tm="0">
                                          <p:val>
                                            <p:fltVal val="0"/>
                                          </p:val>
                                        </p:tav>
                                        <p:tav tm="100000">
                                          <p:val>
                                            <p:strVal val="#ppt_w"/>
                                          </p:val>
                                        </p:tav>
                                      </p:tavLst>
                                    </p:anim>
                                    <p:anim calcmode="lin" valueType="num">
                                      <p:cBhvr>
                                        <p:cTn id="112" dur="500" fill="hold"/>
                                        <p:tgtEl>
                                          <p:spTgt spid="24"/>
                                        </p:tgtEl>
                                        <p:attrNameLst>
                                          <p:attrName>ppt_h</p:attrName>
                                        </p:attrNameLst>
                                      </p:cBhvr>
                                      <p:tavLst>
                                        <p:tav tm="0">
                                          <p:val>
                                            <p:fltVal val="0"/>
                                          </p:val>
                                        </p:tav>
                                        <p:tav tm="100000">
                                          <p:val>
                                            <p:strVal val="#ppt_h"/>
                                          </p:val>
                                        </p:tav>
                                      </p:tavLst>
                                    </p:anim>
                                    <p:animEffect transition="in" filter="fade">
                                      <p:cBhvr>
                                        <p:cTn id="113" dur="500"/>
                                        <p:tgtEl>
                                          <p:spTgt spid="24"/>
                                        </p:tgtEl>
                                      </p:cBhvr>
                                    </p:animEffect>
                                  </p:childTnLst>
                                </p:cTn>
                              </p:par>
                              <p:par>
                                <p:cTn id="114" presetID="22" presetClass="entr" presetSubtype="1" fill="hold" grpId="0" nodeType="withEffect">
                                  <p:stCondLst>
                                    <p:cond delay="0"/>
                                  </p:stCondLst>
                                  <p:childTnLst>
                                    <p:set>
                                      <p:cBhvr>
                                        <p:cTn id="115" dur="1" fill="hold">
                                          <p:stCondLst>
                                            <p:cond delay="0"/>
                                          </p:stCondLst>
                                        </p:cTn>
                                        <p:tgtEl>
                                          <p:spTgt spid="23"/>
                                        </p:tgtEl>
                                        <p:attrNameLst>
                                          <p:attrName>style.visibility</p:attrName>
                                        </p:attrNameLst>
                                      </p:cBhvr>
                                      <p:to>
                                        <p:strVal val="visible"/>
                                      </p:to>
                                    </p:set>
                                    <p:animEffect transition="in" filter="wipe(up)">
                                      <p:cBhvr>
                                        <p:cTn id="116" dur="500"/>
                                        <p:tgtEl>
                                          <p:spTgt spid="23"/>
                                        </p:tgtEl>
                                      </p:cBhvr>
                                    </p:animEffec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30">
                                            <p:txEl>
                                              <p:pRg st="0" end="0"/>
                                            </p:txEl>
                                          </p:spTgt>
                                        </p:tgtEl>
                                        <p:attrNameLst>
                                          <p:attrName>style.visibility</p:attrName>
                                        </p:attrNameLst>
                                      </p:cBhvr>
                                      <p:to>
                                        <p:strVal val="visible"/>
                                      </p:to>
                                    </p:set>
                                    <p:animEffect transition="in" filter="fade">
                                      <p:cBhvr>
                                        <p:cTn id="121" dur="1000"/>
                                        <p:tgtEl>
                                          <p:spTgt spid="30">
                                            <p:txEl>
                                              <p:pRg st="0" end="0"/>
                                            </p:txEl>
                                          </p:spTgt>
                                        </p:tgtEl>
                                      </p:cBhvr>
                                    </p:animEffect>
                                    <p:anim calcmode="lin" valueType="num">
                                      <p:cBhvr>
                                        <p:cTn id="122"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23"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30">
                                            <p:txEl>
                                              <p:pRg st="1" end="1"/>
                                            </p:txEl>
                                          </p:spTgt>
                                        </p:tgtEl>
                                        <p:attrNameLst>
                                          <p:attrName>style.visibility</p:attrName>
                                        </p:attrNameLst>
                                      </p:cBhvr>
                                      <p:to>
                                        <p:strVal val="visible"/>
                                      </p:to>
                                    </p:set>
                                    <p:animEffect transition="in" filter="fade">
                                      <p:cBhvr>
                                        <p:cTn id="128" dur="1000"/>
                                        <p:tgtEl>
                                          <p:spTgt spid="30">
                                            <p:txEl>
                                              <p:pRg st="1" end="1"/>
                                            </p:txEl>
                                          </p:spTgt>
                                        </p:tgtEl>
                                      </p:cBhvr>
                                    </p:animEffect>
                                    <p:anim calcmode="lin" valueType="num">
                                      <p:cBhvr>
                                        <p:cTn id="129"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130"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30">
                                            <p:txEl>
                                              <p:pRg st="2" end="2"/>
                                            </p:txEl>
                                          </p:spTgt>
                                        </p:tgtEl>
                                        <p:attrNameLst>
                                          <p:attrName>style.visibility</p:attrName>
                                        </p:attrNameLst>
                                      </p:cBhvr>
                                      <p:to>
                                        <p:strVal val="visible"/>
                                      </p:to>
                                    </p:set>
                                    <p:animEffect transition="in" filter="fade">
                                      <p:cBhvr>
                                        <p:cTn id="135" dur="1000"/>
                                        <p:tgtEl>
                                          <p:spTgt spid="30">
                                            <p:txEl>
                                              <p:pRg st="2" end="2"/>
                                            </p:txEl>
                                          </p:spTgt>
                                        </p:tgtEl>
                                      </p:cBhvr>
                                    </p:animEffect>
                                    <p:anim calcmode="lin" valueType="num">
                                      <p:cBhvr>
                                        <p:cTn id="136"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137"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30">
                                            <p:txEl>
                                              <p:pRg st="3" end="3"/>
                                            </p:txEl>
                                          </p:spTgt>
                                        </p:tgtEl>
                                        <p:attrNameLst>
                                          <p:attrName>style.visibility</p:attrName>
                                        </p:attrNameLst>
                                      </p:cBhvr>
                                      <p:to>
                                        <p:strVal val="visible"/>
                                      </p:to>
                                    </p:set>
                                    <p:animEffect transition="in" filter="fade">
                                      <p:cBhvr>
                                        <p:cTn id="142" dur="1000"/>
                                        <p:tgtEl>
                                          <p:spTgt spid="30">
                                            <p:txEl>
                                              <p:pRg st="3" end="3"/>
                                            </p:txEl>
                                          </p:spTgt>
                                        </p:tgtEl>
                                      </p:cBhvr>
                                    </p:animEffect>
                                    <p:anim calcmode="lin" valueType="num">
                                      <p:cBhvr>
                                        <p:cTn id="143"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144"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30">
                                            <p:txEl>
                                              <p:pRg st="4" end="4"/>
                                            </p:txEl>
                                          </p:spTgt>
                                        </p:tgtEl>
                                        <p:attrNameLst>
                                          <p:attrName>style.visibility</p:attrName>
                                        </p:attrNameLst>
                                      </p:cBhvr>
                                      <p:to>
                                        <p:strVal val="visible"/>
                                      </p:to>
                                    </p:set>
                                    <p:animEffect transition="in" filter="fade">
                                      <p:cBhvr>
                                        <p:cTn id="149" dur="1000"/>
                                        <p:tgtEl>
                                          <p:spTgt spid="30">
                                            <p:txEl>
                                              <p:pRg st="4" end="4"/>
                                            </p:txEl>
                                          </p:spTgt>
                                        </p:tgtEl>
                                      </p:cBhvr>
                                    </p:animEffect>
                                    <p:anim calcmode="lin" valueType="num">
                                      <p:cBhvr>
                                        <p:cTn id="150" dur="1000" fill="hold"/>
                                        <p:tgtEl>
                                          <p:spTgt spid="30">
                                            <p:txEl>
                                              <p:pRg st="4" end="4"/>
                                            </p:txEl>
                                          </p:spTgt>
                                        </p:tgtEl>
                                        <p:attrNameLst>
                                          <p:attrName>ppt_x</p:attrName>
                                        </p:attrNameLst>
                                      </p:cBhvr>
                                      <p:tavLst>
                                        <p:tav tm="0">
                                          <p:val>
                                            <p:strVal val="#ppt_x"/>
                                          </p:val>
                                        </p:tav>
                                        <p:tav tm="100000">
                                          <p:val>
                                            <p:strVal val="#ppt_x"/>
                                          </p:val>
                                        </p:tav>
                                      </p:tavLst>
                                    </p:anim>
                                    <p:anim calcmode="lin" valueType="num">
                                      <p:cBhvr>
                                        <p:cTn id="151" dur="1000" fill="hold"/>
                                        <p:tgtEl>
                                          <p:spTgt spid="3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30">
                                            <p:txEl>
                                              <p:pRg st="5" end="5"/>
                                            </p:txEl>
                                          </p:spTgt>
                                        </p:tgtEl>
                                        <p:attrNameLst>
                                          <p:attrName>style.visibility</p:attrName>
                                        </p:attrNameLst>
                                      </p:cBhvr>
                                      <p:to>
                                        <p:strVal val="visible"/>
                                      </p:to>
                                    </p:set>
                                    <p:animEffect transition="in" filter="fade">
                                      <p:cBhvr>
                                        <p:cTn id="156" dur="1000"/>
                                        <p:tgtEl>
                                          <p:spTgt spid="30">
                                            <p:txEl>
                                              <p:pRg st="5" end="5"/>
                                            </p:txEl>
                                          </p:spTgt>
                                        </p:tgtEl>
                                      </p:cBhvr>
                                    </p:animEffect>
                                    <p:anim calcmode="lin" valueType="num">
                                      <p:cBhvr>
                                        <p:cTn id="157" dur="1000" fill="hold"/>
                                        <p:tgtEl>
                                          <p:spTgt spid="30">
                                            <p:txEl>
                                              <p:pRg st="5" end="5"/>
                                            </p:txEl>
                                          </p:spTgt>
                                        </p:tgtEl>
                                        <p:attrNameLst>
                                          <p:attrName>ppt_x</p:attrName>
                                        </p:attrNameLst>
                                      </p:cBhvr>
                                      <p:tavLst>
                                        <p:tav tm="0">
                                          <p:val>
                                            <p:strVal val="#ppt_x"/>
                                          </p:val>
                                        </p:tav>
                                        <p:tav tm="100000">
                                          <p:val>
                                            <p:strVal val="#ppt_x"/>
                                          </p:val>
                                        </p:tav>
                                      </p:tavLst>
                                    </p:anim>
                                    <p:anim calcmode="lin" valueType="num">
                                      <p:cBhvr>
                                        <p:cTn id="158" dur="1000" fill="hold"/>
                                        <p:tgtEl>
                                          <p:spTgt spid="3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 grpId="0"/>
      <p:bldP spid="18" grpId="0"/>
      <p:bldP spid="19" grpId="0"/>
      <p:bldP spid="20" grpId="0"/>
      <p:bldP spid="21" grpId="0"/>
      <p:bldP spid="24" grpId="0" animBg="1"/>
      <p:bldP spid="23" grpId="0"/>
      <p:bldP spid="25" grpId="0"/>
      <p:bldP spid="26" grpId="0"/>
      <p:bldP spid="27" grpId="0"/>
      <p:bldP spid="17" grpId="0"/>
      <p:bldP spid="37" grpId="0" animBg="1"/>
      <p:bldP spid="38" grpId="0" animBg="1"/>
      <p:bldP spid="39" grpId="0"/>
      <p:bldP spid="41" grpId="0"/>
      <p:bldP spid="41" grpId="1"/>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CỦNG CỐ</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4</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31440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3"/>
          <p:cNvSpPr txBox="1"/>
          <p:nvPr/>
        </p:nvSpPr>
        <p:spPr>
          <a:xfrm>
            <a:off x="2059064" y="2315515"/>
            <a:ext cx="1641589" cy="646331"/>
          </a:xfrm>
          <a:prstGeom prst="rect">
            <a:avLst/>
          </a:prstGeom>
          <a:noFill/>
        </p:spPr>
        <p:txBody>
          <a:bodyPr wrap="square" rtlCol="0">
            <a:spAutoFit/>
          </a:bodyPr>
          <a:lstStyle/>
          <a:p>
            <a:r>
              <a:rPr lang="en-US" altLang="zh-CN" sz="3600" spc="300">
                <a:solidFill>
                  <a:srgbClr val="FFC000"/>
                </a:solidFill>
                <a:latin typeface="#9Slide03 Aturdida" pitchFamily="2" charset="0"/>
                <a:cs typeface="+mn-ea"/>
                <a:sym typeface="+mn-lt"/>
              </a:rPr>
              <a:t>Nội dung</a:t>
            </a:r>
            <a:endParaRPr lang="zh-CN" altLang="en-US" sz="3600" spc="300" dirty="0">
              <a:solidFill>
                <a:srgbClr val="FFC000"/>
              </a:solidFill>
              <a:latin typeface="#9Slide03 Aturdida" pitchFamily="2" charset="0"/>
              <a:cs typeface="+mn-ea"/>
              <a:sym typeface="+mn-lt"/>
            </a:endParaRPr>
          </a:p>
        </p:txBody>
      </p:sp>
      <p:grpSp>
        <p:nvGrpSpPr>
          <p:cNvPr id="5" name="组合 4"/>
          <p:cNvGrpSpPr/>
          <p:nvPr/>
        </p:nvGrpSpPr>
        <p:grpSpPr>
          <a:xfrm>
            <a:off x="5631381" y="1256801"/>
            <a:ext cx="5128499" cy="4325308"/>
            <a:chOff x="1366520" y="2305050"/>
            <a:chExt cx="3224700" cy="3058795"/>
          </a:xfrm>
        </p:grpSpPr>
        <p:sp>
          <p:nvSpPr>
            <p:cNvPr id="6" name="圆角矩形 16"/>
            <p:cNvSpPr/>
            <p:nvPr/>
          </p:nvSpPr>
          <p:spPr>
            <a:xfrm>
              <a:off x="1366520" y="230505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01</a:t>
              </a:r>
              <a:endParaRPr lang="zh-CN" altLang="en-US" sz="3200" dirty="0">
                <a:latin typeface="Jokerman" panose="04090605060D06020702" pitchFamily="82" charset="0"/>
                <a:cs typeface="+mn-ea"/>
                <a:sym typeface="+mn-lt"/>
              </a:endParaRPr>
            </a:p>
          </p:txBody>
        </p:sp>
        <p:sp>
          <p:nvSpPr>
            <p:cNvPr id="7" name="圆角矩形 95"/>
            <p:cNvSpPr/>
            <p:nvPr/>
          </p:nvSpPr>
          <p:spPr>
            <a:xfrm>
              <a:off x="1366520" y="312420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02</a:t>
              </a:r>
              <a:endParaRPr lang="zh-CN" altLang="en-US" sz="3200" dirty="0">
                <a:latin typeface="Jokerman" panose="04090605060D06020702" pitchFamily="82" charset="0"/>
                <a:cs typeface="+mn-ea"/>
                <a:sym typeface="+mn-lt"/>
              </a:endParaRPr>
            </a:p>
          </p:txBody>
        </p:sp>
        <p:sp>
          <p:nvSpPr>
            <p:cNvPr id="8" name="圆角矩形 100"/>
            <p:cNvSpPr/>
            <p:nvPr/>
          </p:nvSpPr>
          <p:spPr>
            <a:xfrm>
              <a:off x="1366520" y="394271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03</a:t>
              </a:r>
              <a:endParaRPr lang="zh-CN" altLang="en-US" sz="3200" dirty="0">
                <a:latin typeface="Jokerman" panose="04090605060D06020702" pitchFamily="82" charset="0"/>
                <a:cs typeface="+mn-ea"/>
                <a:sym typeface="+mn-lt"/>
              </a:endParaRPr>
            </a:p>
          </p:txBody>
        </p:sp>
        <p:sp>
          <p:nvSpPr>
            <p:cNvPr id="9" name="圆角矩形 101"/>
            <p:cNvSpPr/>
            <p:nvPr/>
          </p:nvSpPr>
          <p:spPr>
            <a:xfrm>
              <a:off x="1366520" y="476186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04</a:t>
              </a:r>
              <a:endParaRPr lang="zh-CN" altLang="en-US" sz="3200" dirty="0">
                <a:latin typeface="Jokerman" panose="04090605060D06020702" pitchFamily="82" charset="0"/>
                <a:cs typeface="+mn-ea"/>
                <a:sym typeface="+mn-lt"/>
              </a:endParaRPr>
            </a:p>
          </p:txBody>
        </p:sp>
        <p:sp>
          <p:nvSpPr>
            <p:cNvPr id="10" name="文本框 9"/>
            <p:cNvSpPr txBox="1"/>
            <p:nvPr/>
          </p:nvSpPr>
          <p:spPr>
            <a:xfrm>
              <a:off x="2707184" y="2375207"/>
              <a:ext cx="1884036"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KHỞI ĐỘNG</a:t>
              </a:r>
              <a:endParaRPr kumimoji="1" lang="en-US" altLang="zh-CN" sz="3200" dirty="0">
                <a:solidFill>
                  <a:schemeClr val="bg1"/>
                </a:solidFill>
                <a:latin typeface="#9Slide03 SFU Futura_05" panose="00000800000000000000" pitchFamily="2" charset="0"/>
                <a:cs typeface="+mn-ea"/>
                <a:sym typeface="+mn-lt"/>
              </a:endParaRPr>
            </a:p>
          </p:txBody>
        </p:sp>
        <p:sp>
          <p:nvSpPr>
            <p:cNvPr id="12" name="文本框 11"/>
            <p:cNvSpPr txBox="1"/>
            <p:nvPr/>
          </p:nvSpPr>
          <p:spPr>
            <a:xfrm>
              <a:off x="2707184" y="3175306"/>
              <a:ext cx="1749980"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KHÁM PHÁ</a:t>
              </a:r>
              <a:endParaRPr kumimoji="1" lang="en-US" altLang="zh-CN" sz="3200" dirty="0">
                <a:solidFill>
                  <a:schemeClr val="bg1"/>
                </a:solidFill>
                <a:latin typeface="#9Slide03 SFU Futura_05" panose="00000800000000000000" pitchFamily="2" charset="0"/>
                <a:cs typeface="+mn-ea"/>
                <a:sym typeface="+mn-lt"/>
              </a:endParaRPr>
            </a:p>
          </p:txBody>
        </p:sp>
        <p:sp>
          <p:nvSpPr>
            <p:cNvPr id="14" name="文本框 13"/>
            <p:cNvSpPr txBox="1"/>
            <p:nvPr/>
          </p:nvSpPr>
          <p:spPr>
            <a:xfrm>
              <a:off x="2707184" y="4030317"/>
              <a:ext cx="1748972"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VẬN DỤNG</a:t>
              </a:r>
              <a:endParaRPr kumimoji="1" lang="en-US" altLang="zh-CN" sz="3200" dirty="0">
                <a:solidFill>
                  <a:schemeClr val="bg1"/>
                </a:solidFill>
                <a:latin typeface="#9Slide03 SFU Futura_05" panose="00000800000000000000" pitchFamily="2" charset="0"/>
                <a:cs typeface="+mn-ea"/>
                <a:sym typeface="+mn-lt"/>
              </a:endParaRPr>
            </a:p>
          </p:txBody>
        </p:sp>
        <p:sp>
          <p:nvSpPr>
            <p:cNvPr id="16" name="文本框 15"/>
            <p:cNvSpPr txBox="1"/>
            <p:nvPr/>
          </p:nvSpPr>
          <p:spPr>
            <a:xfrm>
              <a:off x="2707184" y="4875368"/>
              <a:ext cx="1459694"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CỦNG CỐ</a:t>
              </a:r>
              <a:endParaRPr kumimoji="1" lang="en-US" altLang="zh-CN" sz="3200" dirty="0">
                <a:solidFill>
                  <a:schemeClr val="bg1"/>
                </a:solidFill>
                <a:latin typeface="#9Slide03 SFU Futura_05" panose="00000800000000000000" pitchFamily="2" charset="0"/>
                <a:cs typeface="+mn-ea"/>
                <a:sym typeface="+mn-lt"/>
              </a:endParaRPr>
            </a:p>
          </p:txBody>
        </p:sp>
      </p:grpSp>
      <p:pic>
        <p:nvPicPr>
          <p:cNvPr id="1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09" y="3116935"/>
            <a:ext cx="3715164" cy="3715164"/>
          </a:xfrm>
          <a:prstGeom prst="rect">
            <a:avLst/>
          </a:prstGeom>
        </p:spPr>
      </p:pic>
    </p:spTree>
    <p:extLst>
      <p:ext uri="{BB962C8B-B14F-4D97-AF65-F5344CB8AC3E}">
        <p14:creationId xmlns:p14="http://schemas.microsoft.com/office/powerpoint/2010/main" val="200451533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NHANH NHU CHOP">
            <a:hlinkClick r:id="" action="ppaction://media"/>
            <a:extLst>
              <a:ext uri="{FF2B5EF4-FFF2-40B4-BE49-F238E27FC236}">
                <a16:creationId xmlns:a16="http://schemas.microsoft.com/office/drawing/2014/main" id="{DE7E1A8D-C02C-45FB-9D8D-CFDA1A9F7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0"/>
            <a:ext cx="12192000" cy="6858000"/>
          </a:xfrm>
          <a:prstGeom prst="rect">
            <a:avLst/>
          </a:prstGeom>
        </p:spPr>
      </p:pic>
      <p:sp>
        <p:nvSpPr>
          <p:cNvPr id="2" name="TextBox 1">
            <a:extLst>
              <a:ext uri="{FF2B5EF4-FFF2-40B4-BE49-F238E27FC236}">
                <a16:creationId xmlns:a16="http://schemas.microsoft.com/office/drawing/2014/main" id="{2798187E-DAD7-4FAE-A5F5-C2A15612E9CB}"/>
              </a:ext>
            </a:extLst>
          </p:cNvPr>
          <p:cNvSpPr txBox="1"/>
          <p:nvPr/>
        </p:nvSpPr>
        <p:spPr>
          <a:xfrm>
            <a:off x="1948542" y="6013660"/>
            <a:ext cx="8294915" cy="707886"/>
          </a:xfrm>
          <a:prstGeom prst="rect">
            <a:avLst/>
          </a:prstGeom>
          <a:noFill/>
        </p:spPr>
        <p:txBody>
          <a:bodyPr wrap="square" rtlCol="0">
            <a:spAutoFit/>
          </a:bodyPr>
          <a:lstStyle/>
          <a:p>
            <a:r>
              <a:rPr lang="en-US" sz="4000">
                <a:solidFill>
                  <a:schemeClr val="bg1"/>
                </a:solidFill>
                <a:latin typeface="#9Slide03 NguyenHa 01" panose="02040603050506020204" pitchFamily="18" charset="0"/>
              </a:rPr>
              <a:t>Phiên bản Lớp học</a:t>
            </a:r>
          </a:p>
        </p:txBody>
      </p:sp>
    </p:spTree>
    <p:extLst>
      <p:ext uri="{BB962C8B-B14F-4D97-AF65-F5344CB8AC3E}">
        <p14:creationId xmlns:p14="http://schemas.microsoft.com/office/powerpoint/2010/main" val="135561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4"/>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md type="call" cmd="stop">
                                      <p:cBhvr>
                                        <p:cTn id="11"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2000" fill="hold" display="0">
                  <p:stCondLst>
                    <p:cond delay="indefinite"/>
                  </p:stCondLst>
                  <p:endCondLst>
                    <p:cond evt="onNext" delay="0">
                      <p:tgtEl>
                        <p:sldTgt/>
                      </p:tgtEl>
                    </p:cond>
                  </p:end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45995" y="1170278"/>
            <a:ext cx="6049667" cy="2554545"/>
          </a:xfrm>
          <a:prstGeom prst="rect">
            <a:avLst/>
          </a:prstGeom>
          <a:noFill/>
        </p:spPr>
        <p:txBody>
          <a:bodyPr wrap="square" rtlCol="0">
            <a:spAutoFit/>
          </a:bodyPr>
          <a:lstStyle/>
          <a:p>
            <a:pPr algn="ctr"/>
            <a:r>
              <a:rPr lang="en-US" sz="4000" b="1">
                <a:solidFill>
                  <a:srgbClr val="C00000"/>
                </a:solidFill>
                <a:latin typeface="#9Slide07 Pattaya" panose="00000500000000000000" pitchFamily="2" charset="-34"/>
                <a:cs typeface="#9Slide07 Pattaya" panose="00000500000000000000" pitchFamily="2" charset="-34"/>
              </a:rPr>
              <a:t>Một xe máy đi trong 4 giờ với vận tốc 40 km/giờ thì đi được quãng đường dài bao nhiêu ki-lô-mét?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09124" y="5417520"/>
              <a:ext cx="1398140"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150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1</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511697" y="5462845"/>
              <a:ext cx="1398140"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160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644440" y="5417520"/>
              <a:ext cx="1398140"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180 km</a:t>
              </a:r>
            </a:p>
          </p:txBody>
        </p:sp>
      </p:grpSp>
    </p:spTree>
    <p:extLst>
      <p:ext uri="{BB962C8B-B14F-4D97-AF65-F5344CB8AC3E}">
        <p14:creationId xmlns:p14="http://schemas.microsoft.com/office/powerpoint/2010/main" val="194003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250"/>
                                        <p:tgtEl>
                                          <p:spTgt spid="70"/>
                                        </p:tgtEl>
                                      </p:cBhvr>
                                    </p:animEffect>
                                    <p:set>
                                      <p:cBhvr>
                                        <p:cTn id="42" dur="1" fill="hold">
                                          <p:stCondLst>
                                            <p:cond delay="1249"/>
                                          </p:stCondLst>
                                        </p:cTn>
                                        <p:tgtEl>
                                          <p:spTgt spid="70"/>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250"/>
                                        <p:tgtEl>
                                          <p:spTgt spid="72"/>
                                        </p:tgtEl>
                                      </p:cBhvr>
                                    </p:animEffect>
                                    <p:set>
                                      <p:cBhvr>
                                        <p:cTn id="45" dur="1" fill="hold">
                                          <p:stCondLst>
                                            <p:cond delay="124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25" fill="hold">
                                          <p:stCondLst>
                                            <p:cond delay="0"/>
                                          </p:stCondLst>
                                        </p:cTn>
                                        <p:tgtEl>
                                          <p:spTgt spid="71"/>
                                        </p:tgtEl>
                                        <p:attrNameLst>
                                          <p:attrName>r</p:attrName>
                                        </p:attrNameLst>
                                      </p:cBhvr>
                                    </p:animRot>
                                    <p:animRot by="-240000">
                                      <p:cBhvr>
                                        <p:cTn id="48" dur="250" fill="hold">
                                          <p:stCondLst>
                                            <p:cond delay="250"/>
                                          </p:stCondLst>
                                        </p:cTn>
                                        <p:tgtEl>
                                          <p:spTgt spid="71"/>
                                        </p:tgtEl>
                                        <p:attrNameLst>
                                          <p:attrName>r</p:attrName>
                                        </p:attrNameLst>
                                      </p:cBhvr>
                                    </p:animRot>
                                    <p:animRot by="240000">
                                      <p:cBhvr>
                                        <p:cTn id="49" dur="250" fill="hold">
                                          <p:stCondLst>
                                            <p:cond delay="500"/>
                                          </p:stCondLst>
                                        </p:cTn>
                                        <p:tgtEl>
                                          <p:spTgt spid="71"/>
                                        </p:tgtEl>
                                        <p:attrNameLst>
                                          <p:attrName>r</p:attrName>
                                        </p:attrNameLst>
                                      </p:cBhvr>
                                    </p:animRot>
                                    <p:animRot by="-240000">
                                      <p:cBhvr>
                                        <p:cTn id="50" dur="250" fill="hold">
                                          <p:stCondLst>
                                            <p:cond delay="750"/>
                                          </p:stCondLst>
                                        </p:cTn>
                                        <p:tgtEl>
                                          <p:spTgt spid="71"/>
                                        </p:tgtEl>
                                        <p:attrNameLst>
                                          <p:attrName>r</p:attrName>
                                        </p:attrNameLst>
                                      </p:cBhvr>
                                    </p:animRot>
                                    <p:animRot by="120000">
                                      <p:cBhvr>
                                        <p:cTn id="51" dur="250" fill="hold">
                                          <p:stCondLst>
                                            <p:cond delay="1000"/>
                                          </p:stCondLst>
                                        </p:cTn>
                                        <p:tgtEl>
                                          <p:spTgt spid="71"/>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21919" y="1143308"/>
            <a:ext cx="6049667" cy="2492990"/>
          </a:xfrm>
          <a:prstGeom prst="rect">
            <a:avLst/>
          </a:prstGeom>
          <a:noFill/>
        </p:spPr>
        <p:txBody>
          <a:bodyPr wrap="square" rtlCol="0">
            <a:spAutoFit/>
          </a:bodyPr>
          <a:lstStyle/>
          <a:p>
            <a:pPr algn="ctr"/>
            <a:r>
              <a:rPr lang="en-US" sz="3900" b="1">
                <a:solidFill>
                  <a:srgbClr val="C00000"/>
                </a:solidFill>
                <a:latin typeface="#9Slide07 Pattaya" panose="00000500000000000000" pitchFamily="2" charset="-34"/>
                <a:cs typeface="#9Slide07 Pattaya" panose="00000500000000000000" pitchFamily="2" charset="-34"/>
              </a:rPr>
              <a:t>Một người đạp xe một vòng quanh hồ với vận tốc 9 km/giờ thì hết 10 phút. Tính quãng đường mà người đó đã đi.</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68435" y="5417520"/>
              <a:ext cx="1279516"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1,5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2</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718484" y="5462845"/>
              <a:ext cx="984565"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9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47834" y="5417520"/>
              <a:ext cx="1191352"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90 km</a:t>
              </a:r>
            </a:p>
          </p:txBody>
        </p:sp>
      </p:grpSp>
    </p:spTree>
    <p:extLst>
      <p:ext uri="{BB962C8B-B14F-4D97-AF65-F5344CB8AC3E}">
        <p14:creationId xmlns:p14="http://schemas.microsoft.com/office/powerpoint/2010/main" val="252397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16562" y="1137347"/>
            <a:ext cx="6049667" cy="2808076"/>
          </a:xfrm>
          <a:prstGeom prst="rect">
            <a:avLst/>
          </a:prstGeom>
          <a:noFill/>
        </p:spPr>
        <p:txBody>
          <a:bodyPr wrap="square" rtlCol="0">
            <a:spAutoFit/>
          </a:bodyPr>
          <a:lstStyle/>
          <a:p>
            <a:pPr algn="ctr">
              <a:lnSpc>
                <a:spcPct val="90000"/>
              </a:lnSpc>
            </a:pPr>
            <a:r>
              <a:rPr lang="en-US" sz="3900" b="1">
                <a:solidFill>
                  <a:srgbClr val="C00000"/>
                </a:solidFill>
                <a:latin typeface="#9Slide07 Pattaya" panose="00000500000000000000" pitchFamily="2" charset="-34"/>
                <a:cs typeface="#9Slide07 Pattaya" panose="00000500000000000000" pitchFamily="2" charset="-34"/>
              </a:rPr>
              <a:t>Lúc </a:t>
            </a:r>
            <a:r>
              <a:rPr lang="en-US" sz="3900" b="1">
                <a:solidFill>
                  <a:srgbClr val="00B050"/>
                </a:solidFill>
                <a:latin typeface="#9Slide07 Pattaya" panose="00000500000000000000" pitchFamily="2" charset="-34"/>
                <a:cs typeface="#9Slide07 Pattaya" panose="00000500000000000000" pitchFamily="2" charset="-34"/>
              </a:rPr>
              <a:t>6 giờ 30 phút</a:t>
            </a:r>
            <a:r>
              <a:rPr lang="en-US" sz="3900" b="1">
                <a:solidFill>
                  <a:srgbClr val="C00000"/>
                </a:solidFill>
                <a:latin typeface="#9Slide07 Pattaya" panose="00000500000000000000" pitchFamily="2" charset="-34"/>
                <a:cs typeface="#9Slide07 Pattaya" panose="00000500000000000000" pitchFamily="2" charset="-34"/>
              </a:rPr>
              <a:t>, bạn Dũng đi xe đạp từ A đến B với </a:t>
            </a:r>
            <a:r>
              <a:rPr lang="en-US" sz="3900" b="1">
                <a:solidFill>
                  <a:srgbClr val="FFFF00"/>
                </a:solidFill>
                <a:latin typeface="#9Slide07 Pattaya" panose="00000500000000000000" pitchFamily="2" charset="-34"/>
                <a:cs typeface="#9Slide07 Pattaya" panose="00000500000000000000" pitchFamily="2" charset="-34"/>
              </a:rPr>
              <a:t>vận tốc 12km/giờ</a:t>
            </a:r>
            <a:r>
              <a:rPr lang="en-US" sz="3900" b="1">
                <a:solidFill>
                  <a:srgbClr val="C00000"/>
                </a:solidFill>
                <a:latin typeface="#9Slide07 Pattaya" panose="00000500000000000000" pitchFamily="2" charset="-34"/>
                <a:cs typeface="#9Slide07 Pattaya" panose="00000500000000000000" pitchFamily="2" charset="-34"/>
              </a:rPr>
              <a:t>. Tính quãng đường AB biết Dũng đến B lúc </a:t>
            </a:r>
            <a:r>
              <a:rPr lang="en-US" sz="3900" b="1">
                <a:solidFill>
                  <a:srgbClr val="0070C0"/>
                </a:solidFill>
                <a:latin typeface="#9Slide07 Pattaya" panose="00000500000000000000" pitchFamily="2" charset="-34"/>
                <a:cs typeface="#9Slide07 Pattaya" panose="00000500000000000000" pitchFamily="2" charset="-34"/>
              </a:rPr>
              <a:t>8 giờ 30 phút</a:t>
            </a:r>
            <a:r>
              <a:rPr lang="en-US" sz="3900" b="1">
                <a:solidFill>
                  <a:srgbClr val="C00000"/>
                </a:solidFill>
                <a:latin typeface="#9Slide07 Pattaya" panose="00000500000000000000" pitchFamily="2" charset="-34"/>
                <a:cs typeface="#9Slide07 Pattaya" panose="00000500000000000000" pitchFamily="2" charset="-34"/>
              </a:rPr>
              <a: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412517" y="5417520"/>
              <a:ext cx="1191352"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24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3</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615091" y="5462845"/>
              <a:ext cx="1191352"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30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47834" y="5417520"/>
              <a:ext cx="1191352"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60 km</a:t>
              </a:r>
            </a:p>
          </p:txBody>
        </p:sp>
      </p:grpSp>
    </p:spTree>
    <p:extLst>
      <p:ext uri="{BB962C8B-B14F-4D97-AF65-F5344CB8AC3E}">
        <p14:creationId xmlns:p14="http://schemas.microsoft.com/office/powerpoint/2010/main" val="398959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8721427-BBE4-42E6-AA0A-C2364D8EA9DC}"/>
              </a:ext>
            </a:extLst>
          </p:cNvPr>
          <p:cNvSpPr txBox="1"/>
          <p:nvPr/>
        </p:nvSpPr>
        <p:spPr>
          <a:xfrm>
            <a:off x="3248522" y="275133"/>
            <a:ext cx="5694956"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825436" y="1155202"/>
            <a:ext cx="9782179" cy="707886"/>
          </a:xfrm>
          <a:prstGeom prst="rect">
            <a:avLst/>
          </a:prstGeom>
          <a:noFill/>
        </p:spPr>
        <p:txBody>
          <a:bodyPr wrap="square" rtlCol="0">
            <a:spAutoFit/>
          </a:bodyPr>
          <a:lstStyle/>
          <a:p>
            <a:pPr algn="just"/>
            <a:r>
              <a:rPr lang="en-US" altLang="zh-CN" sz="4000">
                <a:solidFill>
                  <a:schemeClr val="accent3">
                    <a:lumMod val="50000"/>
                  </a:schemeClr>
                </a:solidFill>
                <a:latin typeface="#9Slide05 SVNSteady" pitchFamily="2" charset="0"/>
                <a:ea typeface="字魂105号-简雅黑" panose="00000500000000000000" pitchFamily="2" charset="-122"/>
              </a:rPr>
              <a:t>1) Muốn tính quãng đường, ta lấy </a:t>
            </a:r>
            <a:r>
              <a:rPr lang="en-US" altLang="zh-CN" sz="4000" u="sng">
                <a:solidFill>
                  <a:schemeClr val="accent3">
                    <a:lumMod val="50000"/>
                  </a:schemeClr>
                </a:solidFill>
                <a:latin typeface="#9Slide05 SVNSteady" pitchFamily="2" charset="0"/>
                <a:ea typeface="字魂105号-简雅黑" panose="00000500000000000000" pitchFamily="2" charset="-122"/>
              </a:rPr>
              <a:t>vận tốc nhân với thời gian</a:t>
            </a:r>
            <a:r>
              <a:rPr lang="en-US" altLang="zh-CN" sz="4000">
                <a:solidFill>
                  <a:schemeClr val="accent3">
                    <a:lumMod val="50000"/>
                  </a:schemeClr>
                </a:solidFill>
                <a:latin typeface="#9Slide05 SVNSteady" pitchFamily="2" charset="0"/>
                <a:ea typeface="字魂105号-简雅黑" panose="00000500000000000000" pitchFamily="2" charset="-122"/>
              </a:rPr>
              <a:t>.</a:t>
            </a:r>
            <a:endParaRPr lang="zh-CN" altLang="en-US" sz="4000" dirty="0">
              <a:solidFill>
                <a:schemeClr val="accent3">
                  <a:lumMod val="50000"/>
                </a:schemeClr>
              </a:solidFill>
              <a:latin typeface="#9Slide05 SVNSteady" pitchFamily="2" charset="0"/>
              <a:ea typeface="字魂105号-简雅黑" panose="00000500000000000000" pitchFamily="2" charset="-122"/>
            </a:endParaRPr>
          </a:p>
        </p:txBody>
      </p:sp>
      <p:grpSp>
        <p:nvGrpSpPr>
          <p:cNvPr id="10" name="Group 9">
            <a:extLst>
              <a:ext uri="{FF2B5EF4-FFF2-40B4-BE49-F238E27FC236}">
                <a16:creationId xmlns:a16="http://schemas.microsoft.com/office/drawing/2014/main" id="{1C719FA0-20F2-4CD6-A00A-B38E78ABBBE2}"/>
              </a:ext>
            </a:extLst>
          </p:cNvPr>
          <p:cNvGrpSpPr/>
          <p:nvPr/>
        </p:nvGrpSpPr>
        <p:grpSpPr>
          <a:xfrm>
            <a:off x="3427210" y="1901589"/>
            <a:ext cx="5459349" cy="1560986"/>
            <a:chOff x="3427210" y="1901589"/>
            <a:chExt cx="5459349" cy="1560986"/>
          </a:xfrm>
        </p:grpSpPr>
        <p:sp>
          <p:nvSpPr>
            <p:cNvPr id="7" name="Rectangle: Rounded Corners 6">
              <a:extLst>
                <a:ext uri="{FF2B5EF4-FFF2-40B4-BE49-F238E27FC236}">
                  <a16:creationId xmlns:a16="http://schemas.microsoft.com/office/drawing/2014/main" id="{F9ED21BA-7B51-430A-88E3-06FCA850F2DF}"/>
                </a:ext>
              </a:extLst>
            </p:cNvPr>
            <p:cNvSpPr/>
            <p:nvPr/>
          </p:nvSpPr>
          <p:spPr>
            <a:xfrm>
              <a:off x="3427210" y="1901589"/>
              <a:ext cx="5384234" cy="1528144"/>
            </a:xfrm>
            <a:prstGeom prst="roundRect">
              <a:avLst/>
            </a:prstGeom>
            <a:solidFill>
              <a:srgbClr val="51347B">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文本框 3">
              <a:extLst>
                <a:ext uri="{FF2B5EF4-FFF2-40B4-BE49-F238E27FC236}">
                  <a16:creationId xmlns:a16="http://schemas.microsoft.com/office/drawing/2014/main" id="{906E578E-C05D-430E-80C4-FA7282D1C138}"/>
                </a:ext>
              </a:extLst>
            </p:cNvPr>
            <p:cNvSpPr txBox="1"/>
            <p:nvPr/>
          </p:nvSpPr>
          <p:spPr>
            <a:xfrm>
              <a:off x="3749885" y="2939355"/>
              <a:ext cx="5136674" cy="523220"/>
            </a:xfrm>
            <a:prstGeom prst="rect">
              <a:avLst/>
            </a:prstGeom>
            <a:noFill/>
          </p:spPr>
          <p:txBody>
            <a:bodyPr wrap="square" rtlCol="0">
              <a:spAutoFit/>
            </a:bodyPr>
            <a:lstStyle/>
            <a:p>
              <a:pPr algn="just"/>
              <a:r>
                <a:rPr lang="en-US" altLang="zh-CN" sz="2800">
                  <a:solidFill>
                    <a:srgbClr val="FDE9E0"/>
                  </a:solidFill>
                  <a:latin typeface="#9Slide05 SVNSteady" pitchFamily="2" charset="0"/>
                  <a:ea typeface="字魂105号-简雅黑" panose="00000500000000000000" pitchFamily="2" charset="-122"/>
                </a:rPr>
                <a:t>(</a:t>
              </a:r>
              <a:r>
                <a:rPr lang="en-US" altLang="zh-CN" sz="2800">
                  <a:solidFill>
                    <a:srgbClr val="FFFF00"/>
                  </a:solidFill>
                  <a:latin typeface="#9Slide05 SVNSteady" pitchFamily="2" charset="0"/>
                  <a:ea typeface="字魂105号-简雅黑" panose="00000500000000000000" pitchFamily="2" charset="-122"/>
                </a:rPr>
                <a:t>s</a:t>
              </a:r>
              <a:r>
                <a:rPr lang="en-US" altLang="zh-CN" sz="2800">
                  <a:solidFill>
                    <a:srgbClr val="FDE9E0"/>
                  </a:solidFill>
                  <a:latin typeface="#9Slide05 SVNSteady" pitchFamily="2" charset="0"/>
                  <a:ea typeface="字魂105号-简雅黑" panose="00000500000000000000" pitchFamily="2" charset="-122"/>
                </a:rPr>
                <a:t>: quãng đường; </a:t>
              </a:r>
              <a:r>
                <a:rPr lang="en-US" altLang="zh-CN" sz="2800">
                  <a:solidFill>
                    <a:srgbClr val="FFFF00"/>
                  </a:solidFill>
                  <a:latin typeface="#9Slide05 SVNSteady" pitchFamily="2" charset="0"/>
                  <a:ea typeface="字魂105号-简雅黑" panose="00000500000000000000" pitchFamily="2" charset="-122"/>
                </a:rPr>
                <a:t>v</a:t>
              </a:r>
              <a:r>
                <a:rPr lang="en-US" altLang="zh-CN" sz="2800">
                  <a:solidFill>
                    <a:srgbClr val="FDE9E0"/>
                  </a:solidFill>
                  <a:latin typeface="#9Slide05 SVNSteady" pitchFamily="2" charset="0"/>
                  <a:ea typeface="字魂105号-简雅黑" panose="00000500000000000000" pitchFamily="2" charset="-122"/>
                </a:rPr>
                <a:t>: vận tốc; </a:t>
              </a:r>
              <a:r>
                <a:rPr lang="en-US" altLang="zh-CN" sz="2800">
                  <a:solidFill>
                    <a:srgbClr val="FFFF00"/>
                  </a:solidFill>
                  <a:latin typeface="#9Slide05 SVNSteady" pitchFamily="2" charset="0"/>
                  <a:ea typeface="字魂105号-简雅黑" panose="00000500000000000000" pitchFamily="2" charset="-122"/>
                </a:rPr>
                <a:t>t</a:t>
              </a:r>
              <a:r>
                <a:rPr lang="en-US" altLang="zh-CN" sz="2800">
                  <a:solidFill>
                    <a:srgbClr val="FDE9E0"/>
                  </a:solidFill>
                  <a:latin typeface="#9Slide05 SVNSteady" pitchFamily="2" charset="0"/>
                  <a:ea typeface="字魂105号-简雅黑" panose="00000500000000000000" pitchFamily="2" charset="-122"/>
                </a:rPr>
                <a:t>: thời gian)</a:t>
              </a:r>
              <a:endParaRPr lang="zh-CN" altLang="en-US" sz="2800" dirty="0">
                <a:solidFill>
                  <a:srgbClr val="FDE9E0"/>
                </a:solidFill>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468835" y="2034279"/>
              <a:ext cx="3254329" cy="911891"/>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6">
                <a:duotone>
                  <a:prstClr val="black"/>
                  <a:schemeClr val="accent2">
                    <a:tint val="45000"/>
                    <a:satMod val="400000"/>
                  </a:schemeClr>
                </a:duotone>
                <a:lum bright="20000" contrast="40000"/>
                <a:extLst>
                  <a:ext uri="{96DAC541-7B7A-43D3-8B79-37D633B846F1}">
                    <asvg:svgBlip xmlns:asvg="http://schemas.microsoft.com/office/drawing/2016/SVG/main" r:embed="rId7"/>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8">
                <a:duotone>
                  <a:prstClr val="black"/>
                  <a:schemeClr val="accent5">
                    <a:tint val="45000"/>
                    <a:satMod val="400000"/>
                  </a:schemeClr>
                </a:duotone>
                <a:extLst>
                  <a:ext uri="{96DAC541-7B7A-43D3-8B79-37D633B846F1}">
                    <asvg:svgBlip xmlns:asvg="http://schemas.microsoft.com/office/drawing/2016/SVG/main" r:embed="rId9"/>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0">
                <a:duotone>
                  <a:schemeClr val="accent6">
                    <a:shade val="45000"/>
                    <a:satMod val="135000"/>
                  </a:schemeClr>
                  <a:prstClr val="white"/>
                </a:duotone>
                <a:extLst>
                  <a:ext uri="{96DAC541-7B7A-43D3-8B79-37D633B846F1}">
                    <asvg:svgBlip xmlns:asvg="http://schemas.microsoft.com/office/drawing/2016/SVG/main" r:embed="rId11"/>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802046">
                <a:off x="7680316" y="4337760"/>
                <a:ext cx="662668" cy="604197"/>
              </a:xfrm>
              <a:prstGeom prst="rect">
                <a:avLst/>
              </a:prstGeom>
            </p:spPr>
          </p:pic>
        </p:grpSp>
      </p:grpSp>
      <p:sp>
        <p:nvSpPr>
          <p:cNvPr id="17" name="文本框 3">
            <a:extLst>
              <a:ext uri="{FF2B5EF4-FFF2-40B4-BE49-F238E27FC236}">
                <a16:creationId xmlns:a16="http://schemas.microsoft.com/office/drawing/2014/main" id="{20FB37AC-8E43-4665-B8B1-156AC9FE4BEB}"/>
              </a:ext>
            </a:extLst>
          </p:cNvPr>
          <p:cNvSpPr txBox="1"/>
          <p:nvPr/>
        </p:nvSpPr>
        <p:spPr>
          <a:xfrm>
            <a:off x="825436" y="3527877"/>
            <a:ext cx="10909988" cy="1323439"/>
          </a:xfrm>
          <a:prstGeom prst="rect">
            <a:avLst/>
          </a:prstGeom>
          <a:noFill/>
        </p:spPr>
        <p:txBody>
          <a:bodyPr wrap="square" rtlCol="0">
            <a:spAutoFit/>
          </a:bodyPr>
          <a:lstStyle/>
          <a:p>
            <a:pPr algn="just"/>
            <a:r>
              <a:rPr lang="en-US" altLang="zh-CN" sz="4000">
                <a:solidFill>
                  <a:schemeClr val="accent6">
                    <a:lumMod val="50000"/>
                  </a:schemeClr>
                </a:solidFill>
                <a:latin typeface="#9Slide05 SVNSteady" pitchFamily="2" charset="0"/>
                <a:ea typeface="字魂105号-简雅黑" panose="00000500000000000000" pitchFamily="2" charset="-122"/>
              </a:rPr>
              <a:t>2) </a:t>
            </a:r>
            <a:r>
              <a:rPr lang="vi-VN" altLang="zh-CN" sz="4000">
                <a:solidFill>
                  <a:schemeClr val="accent6">
                    <a:lumMod val="50000"/>
                  </a:schemeClr>
                </a:solidFill>
                <a:latin typeface="#9Slide05 SVNSteady" pitchFamily="2" charset="0"/>
                <a:ea typeface="字魂105号-简雅黑" panose="00000500000000000000" pitchFamily="2" charset="-122"/>
              </a:rPr>
              <a:t>Đơn vị đo của quãng đường và thời gian cần </a:t>
            </a:r>
            <a:r>
              <a:rPr lang="vi-VN" altLang="zh-CN" sz="4000" u="sng">
                <a:solidFill>
                  <a:schemeClr val="accent6">
                    <a:lumMod val="50000"/>
                  </a:schemeClr>
                </a:solidFill>
                <a:latin typeface="#9Slide05 SVNSteady" pitchFamily="2" charset="0"/>
                <a:ea typeface="字魂105号-简雅黑" panose="00000500000000000000" pitchFamily="2" charset="-122"/>
              </a:rPr>
              <a:t>thống nhất</a:t>
            </a:r>
            <a:r>
              <a:rPr lang="vi-VN" altLang="zh-CN" sz="4000">
                <a:solidFill>
                  <a:schemeClr val="accent6">
                    <a:lumMod val="50000"/>
                  </a:schemeClr>
                </a:solidFill>
                <a:latin typeface="#9Slide05 SVNSteady" pitchFamily="2" charset="0"/>
                <a:ea typeface="字魂105号-简雅黑" panose="00000500000000000000" pitchFamily="2" charset="-122"/>
              </a:rPr>
              <a:t> với đơn vị của quãng đường và thời gian trong số đo vận tốc.</a:t>
            </a:r>
            <a:endParaRPr lang="zh-CN" altLang="en-US" sz="4000" dirty="0">
              <a:solidFill>
                <a:schemeClr val="accent6">
                  <a:lumMod val="50000"/>
                </a:schemeClr>
              </a:solidFill>
              <a:latin typeface="#9Slide05 SVNSteady" pitchFamily="2" charset="0"/>
              <a:ea typeface="字魂105号-简雅黑" panose="00000500000000000000" pitchFamily="2" charset="-122"/>
            </a:endParaRPr>
          </a:p>
        </p:txBody>
      </p:sp>
      <p:sp>
        <p:nvSpPr>
          <p:cNvPr id="18" name="文本框 3">
            <a:extLst>
              <a:ext uri="{FF2B5EF4-FFF2-40B4-BE49-F238E27FC236}">
                <a16:creationId xmlns:a16="http://schemas.microsoft.com/office/drawing/2014/main" id="{99AC04B0-BF62-42C9-B022-83796D6C9087}"/>
              </a:ext>
            </a:extLst>
          </p:cNvPr>
          <p:cNvSpPr txBox="1"/>
          <p:nvPr/>
        </p:nvSpPr>
        <p:spPr>
          <a:xfrm>
            <a:off x="895488" y="5100170"/>
            <a:ext cx="10839935" cy="1323439"/>
          </a:xfrm>
          <a:prstGeom prst="rect">
            <a:avLst/>
          </a:prstGeom>
          <a:noFill/>
        </p:spPr>
        <p:txBody>
          <a:bodyPr wrap="square" rtlCol="0">
            <a:spAutoFit/>
          </a:bodyPr>
          <a:lstStyle/>
          <a:p>
            <a:pPr algn="just"/>
            <a:r>
              <a:rPr lang="en-US" altLang="zh-CN" sz="4000">
                <a:solidFill>
                  <a:srgbClr val="002060"/>
                </a:solidFill>
                <a:latin typeface="#9Slide05 SVNSteady" pitchFamily="2" charset="0"/>
                <a:ea typeface="字魂105号-简雅黑" panose="00000500000000000000" pitchFamily="2" charset="-122"/>
              </a:rPr>
              <a:t>3) Khi đổi số đo thời gian, nếu kết quả là số thập phân vô hạn thì ta nên </a:t>
            </a:r>
            <a:r>
              <a:rPr lang="en-US" altLang="zh-CN" sz="4000" u="sng">
                <a:solidFill>
                  <a:srgbClr val="002060"/>
                </a:solidFill>
                <a:latin typeface="#9Slide05 SVNSteady" pitchFamily="2" charset="0"/>
                <a:ea typeface="字魂105号-简雅黑" panose="00000500000000000000" pitchFamily="2" charset="-122"/>
              </a:rPr>
              <a:t>để ở dạng phân số</a:t>
            </a:r>
            <a:r>
              <a:rPr lang="en-US" altLang="zh-CN" sz="4000">
                <a:solidFill>
                  <a:srgbClr val="002060"/>
                </a:solidFill>
                <a:latin typeface="#9Slide05 SVNSteady" pitchFamily="2" charset="0"/>
                <a:ea typeface="字魂105号-简雅黑" panose="00000500000000000000" pitchFamily="2" charset="-122"/>
              </a:rPr>
              <a:t> để tìm ra kết quả chính xác.</a:t>
            </a:r>
            <a:endParaRPr lang="zh-CN" altLang="en-US" sz="4000" dirty="0">
              <a:solidFill>
                <a:srgbClr val="002060"/>
              </a:solidFill>
              <a:latin typeface="#9Slide05 SVNSteady" pitchFamily="2" charset="0"/>
              <a:ea typeface="字魂105号-简雅黑" panose="00000500000000000000" pitchFamily="2" charset="-122"/>
            </a:endParaRPr>
          </a:p>
        </p:txBody>
      </p:sp>
    </p:spTree>
    <p:extLst>
      <p:ext uri="{BB962C8B-B14F-4D97-AF65-F5344CB8AC3E}">
        <p14:creationId xmlns:p14="http://schemas.microsoft.com/office/powerpoint/2010/main" val="2826253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p:cNvSpPr txBox="1"/>
          <p:nvPr/>
        </p:nvSpPr>
        <p:spPr>
          <a:xfrm>
            <a:off x="4361649" y="1108693"/>
            <a:ext cx="7236276" cy="2646878"/>
          </a:xfrm>
          <a:prstGeom prst="rect">
            <a:avLst/>
          </a:prstGeom>
          <a:noFill/>
        </p:spPr>
        <p:txBody>
          <a:bodyPr wrap="none" rtlCol="0">
            <a:spAutoFit/>
          </a:bodyPr>
          <a:lstStyle/>
          <a:p>
            <a:r>
              <a:rPr lang="en-US" altLang="zh-CN" sz="16600" b="1">
                <a:solidFill>
                  <a:schemeClr val="bg1"/>
                </a:solidFill>
                <a:latin typeface="UTM Billhead 1910" panose="02040603050506020204" pitchFamily="18" charset="0"/>
                <a:cs typeface="+mn-ea"/>
                <a:sym typeface="+mn-lt"/>
              </a:rPr>
              <a:t>Hẹn gặp lại !</a:t>
            </a:r>
            <a:endParaRPr lang="zh-CN" altLang="en-US" sz="16600" b="1" dirty="0">
              <a:solidFill>
                <a:schemeClr val="bg1"/>
              </a:solidFill>
              <a:latin typeface="UTM Billhead 1910" panose="02040603050506020204" pitchFamily="18" charset="0"/>
              <a:cs typeface="+mn-ea"/>
              <a:sym typeface="+mn-lt"/>
            </a:endParaRPr>
          </a:p>
        </p:txBody>
      </p:sp>
    </p:spTree>
    <p:extLst>
      <p:ext uri="{BB962C8B-B14F-4D97-AF65-F5344CB8AC3E}">
        <p14:creationId xmlns:p14="http://schemas.microsoft.com/office/powerpoint/2010/main" val="1930863011"/>
      </p:ext>
    </p:extLst>
  </p:cSld>
  <p:clrMapOvr>
    <a:masterClrMapping/>
  </p:clrMapOvr>
  <p:transition advTm="3000">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075161"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KHỞI ĐỘNG</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437847" y="1309914"/>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1</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1959745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437BF8D-5BFB-4FCB-9119-2A055EF48CA4}"/>
              </a:ext>
            </a:extLst>
          </p:cNvPr>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Để giải quyết </a:t>
            </a:r>
            <a:r>
              <a:rPr lang="en-US" altLang="zh-CN" sz="2400" i="1">
                <a:latin typeface="#9Slide03 Ample" panose="02000000000000000000" pitchFamily="2" charset="0"/>
                <a:ea typeface="字魂105号-简雅黑" panose="00000500000000000000" pitchFamily="2" charset="-122"/>
              </a:rPr>
              <a:t>"khủng hoảng giao thông đô thị"</a:t>
            </a:r>
            <a:r>
              <a:rPr lang="en-US" altLang="zh-CN" sz="2400">
                <a:latin typeface="#9Slide03 Ample" panose="02000000000000000000" pitchFamily="2" charset="0"/>
                <a:ea typeface="字魂105号-简雅黑" panose="00000500000000000000" pitchFamily="2" charset="-122"/>
              </a:rPr>
              <a:t>, thành phố Hà Nội đã và đang xây dựng một mạng lưới 5 tuyến đường sắt trên cao, dự kiến hoàn thành vào năm 2030. </a:t>
            </a:r>
          </a:p>
        </p:txBody>
      </p:sp>
      <p:pic>
        <p:nvPicPr>
          <p:cNvPr id="1026" name="Picture 2" descr="125 Cartoon Of A Monorail Illustrations &amp;amp; Clip Art - iStock">
            <a:extLst>
              <a:ext uri="{FF2B5EF4-FFF2-40B4-BE49-F238E27FC236}">
                <a16:creationId xmlns:a16="http://schemas.microsoft.com/office/drawing/2014/main"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E2A0F1-AFA6-457C-90BB-3C96B1677C31}"/>
              </a:ext>
            </a:extLst>
          </p:cNvPr>
          <p:cNvSpPr txBox="1"/>
          <p:nvPr/>
        </p:nvSpPr>
        <p:spPr>
          <a:xfrm>
            <a:off x="266701" y="1917472"/>
            <a:ext cx="7311970" cy="941220"/>
          </a:xfrm>
          <a:prstGeom prst="rect">
            <a:avLst/>
          </a:prstGeom>
          <a:noFill/>
        </p:spPr>
        <p:txBody>
          <a:bodyPr wrap="square">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Đến nay đã có tuyến đường sắt Cát Linh - Hà Đông đi vào hoạt động. Tuyến đường sắt này có chiều</a:t>
            </a:r>
            <a:endParaRPr lang="zh-CN" altLang="en-US" sz="2400" dirty="0">
              <a:latin typeface="#9Slide03 Ample" panose="02000000000000000000" pitchFamily="2" charset="0"/>
              <a:ea typeface="字魂105号-简雅黑" panose="00000500000000000000" pitchFamily="2" charset="-122"/>
            </a:endParaRPr>
          </a:p>
        </p:txBody>
      </p:sp>
      <p:sp>
        <p:nvSpPr>
          <p:cNvPr id="12" name="TextBox 11">
            <a:extLst>
              <a:ext uri="{FF2B5EF4-FFF2-40B4-BE49-F238E27FC236}">
                <a16:creationId xmlns:a16="http://schemas.microsoft.com/office/drawing/2014/main" id="{B7CE8E1B-04D5-40F0-865B-74105B03B77F}"/>
              </a:ext>
            </a:extLst>
          </p:cNvPr>
          <p:cNvSpPr txBox="1"/>
          <p:nvPr/>
        </p:nvSpPr>
        <p:spPr>
          <a:xfrm>
            <a:off x="266700" y="2796700"/>
            <a:ext cx="11925299" cy="943143"/>
          </a:xfrm>
          <a:prstGeom prst="rect">
            <a:avLst/>
          </a:prstGeom>
          <a:noFill/>
        </p:spPr>
        <p:txBody>
          <a:bodyPr wrap="square">
            <a:spAutoFit/>
          </a:bodyPr>
          <a:lstStyle/>
          <a:p>
            <a:pPr>
              <a:lnSpc>
                <a:spcPct val="119000"/>
              </a:lnSpc>
            </a:pPr>
            <a:r>
              <a:rPr lang="en-US" altLang="zh-CN" sz="2400">
                <a:latin typeface="#9Slide03 Ample" panose="02000000000000000000" pitchFamily="2" charset="0"/>
                <a:ea typeface="字魂105号-简雅黑" panose="00000500000000000000" pitchFamily="2" charset="-122"/>
              </a:rPr>
              <a:t>dài 13km và thời gian tàu cao tốc lưu thông trên tuyến đường này là 24 phút. Hỏi đoàn tàu chạy với vận tốc trung bình là bao nhiêu km/giờ?</a:t>
            </a:r>
            <a:endParaRPr lang="en-US" sz="2400"/>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AE8D881D-E974-4C08-87DF-2EB10B5FD491}"/>
                  </a:ext>
                </a:extLst>
              </p:cNvPr>
              <p:cNvSpPr/>
              <p:nvPr/>
            </p:nvSpPr>
            <p:spPr>
              <a:xfrm>
                <a:off x="527881"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ask="http://schemas.microsoft.com/office/drawing/2018/sketchyshape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a:solidFill>
                      <a:srgbClr val="A40B5D"/>
                    </a:solidFill>
                    <a:latin typeface="Cambria" panose="02040503050406030204" pitchFamily="18" charset="0"/>
                    <a:ea typeface="Cambria" panose="02040503050406030204" pitchFamily="18" charset="0"/>
                  </a:rPr>
                  <a:t>Vận tốc trung bình của đoàn tàu là:</a:t>
                </a:r>
              </a:p>
              <a:p>
                <a:pPr algn="ctr"/>
                <a:r>
                  <a:rPr lang="en-US" sz="2400">
                    <a:solidFill>
                      <a:srgbClr val="A40B5D"/>
                    </a:solidFill>
                    <a:latin typeface="Cambria" panose="02040503050406030204" pitchFamily="18" charset="0"/>
                    <a:ea typeface="Cambria" panose="02040503050406030204" pitchFamily="18" charset="0"/>
                  </a:rPr>
                  <a:t>13 : 24 =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a:solidFill>
                      <a:srgbClr val="A40B5D"/>
                    </a:solidFill>
                    <a:latin typeface="Cambria" panose="02040503050406030204" pitchFamily="18" charset="0"/>
                    <a:ea typeface="Cambria" panose="02040503050406030204" pitchFamily="18" charset="0"/>
                  </a:rPr>
                  <a:t> (km/giờ)</a:t>
                </a:r>
              </a:p>
              <a:p>
                <a:pPr algn="r"/>
                <a:r>
                  <a:rPr lang="en-US" sz="2400">
                    <a:solidFill>
                      <a:srgbClr val="A40B5D"/>
                    </a:solidFill>
                    <a:latin typeface="Cambria" panose="02040503050406030204" pitchFamily="18" charset="0"/>
                    <a:ea typeface="Cambria" panose="02040503050406030204" pitchFamily="18" charset="0"/>
                  </a:rPr>
                  <a:t>Đáp số: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a:solidFill>
                      <a:srgbClr val="A40B5D"/>
                    </a:solidFill>
                    <a:latin typeface="Cambria" panose="02040503050406030204" pitchFamily="18" charset="0"/>
                    <a:ea typeface="Cambria" panose="02040503050406030204" pitchFamily="18" charset="0"/>
                  </a:rPr>
                  <a:t> km/giờ</a:t>
                </a:r>
              </a:p>
            </p:txBody>
          </p:sp>
        </mc:Choice>
        <mc:Fallback xmlns="">
          <p:sp>
            <p:nvSpPr>
              <p:cNvPr id="5" name="Rectangle 4">
                <a:extLst>
                  <a:ext uri="{FF2B5EF4-FFF2-40B4-BE49-F238E27FC236}">
                    <a16:creationId xmlns:a16="http://schemas.microsoft.com/office/drawing/2014/main" id="{AE8D881D-E974-4C08-87DF-2EB10B5FD491}"/>
                  </a:ext>
                </a:extLst>
              </p:cNvPr>
              <p:cNvSpPr>
                <a:spLocks noRot="1" noChangeAspect="1" noMove="1" noResize="1" noEditPoints="1" noAdjustHandles="1" noChangeArrowheads="1" noChangeShapeType="1" noTextEdit="1"/>
              </p:cNvSpPr>
              <p:nvPr/>
            </p:nvSpPr>
            <p:spPr>
              <a:xfrm>
                <a:off x="527881" y="4366763"/>
                <a:ext cx="6261315" cy="2143101"/>
              </a:xfrm>
              <a:prstGeom prst="rect">
                <a:avLst/>
              </a:prstGeom>
              <a:blipFill>
                <a:blip r:embed="rId5"/>
                <a:stretch>
                  <a:fillRect r="-867"/>
                </a:stretch>
              </a:blipFill>
              <a:ln w="38100" cmpd="sng">
                <a:solidFill>
                  <a:srgbClr val="002060"/>
                </a:solidFill>
                <a:prstDash val="dash"/>
                <a:extLst>
                  <a:ext uri="{C807C97D-BFC1-408E-A445-0C87EB9F89A2}">
                    <ask:lineSketchStyleProps xmlns:ask="http://schemas.microsoft.com/office/drawing/2018/sketchyshapes" sd="3626296200">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k:type>
                        <ask:lineSketchFreehand/>
                      </ask:type>
                    </ask:lineSketchStyleProps>
                  </a:ext>
                </a:extLst>
              </a:ln>
            </p:spPr>
            <p:txBody>
              <a:bodyPr/>
              <a:lstStyle/>
              <a:p>
                <a:r>
                  <a:rPr lang="en-US">
                    <a:noFill/>
                  </a:rPr>
                  <a:t> </a:t>
                </a:r>
              </a:p>
            </p:txBody>
          </p:sp>
        </mc:Fallback>
      </mc:AlternateContent>
      <p:sp>
        <p:nvSpPr>
          <p:cNvPr id="11" name="矩形: 圆角 10">
            <a:extLst>
              <a:ext uri="{FF2B5EF4-FFF2-40B4-BE49-F238E27FC236}">
                <a16:creationId xmlns:a16="http://schemas.microsoft.com/office/drawing/2014/main" id="{85A9CB3E-A3C2-4A64-B855-16D98FEB8B63}"/>
              </a:ext>
            </a:extLst>
          </p:cNvPr>
          <p:cNvSpPr/>
          <p:nvPr/>
        </p:nvSpPr>
        <p:spPr>
          <a:xfrm>
            <a:off x="2201666"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D7472819-92D8-4BAD-BAA0-A6F65405A361}"/>
              </a:ext>
            </a:extLst>
          </p:cNvPr>
          <p:cNvSpPr txBox="1"/>
          <p:nvPr/>
        </p:nvSpPr>
        <p:spPr>
          <a:xfrm>
            <a:off x="2201666" y="4024464"/>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Bài giải</a:t>
            </a:r>
            <a:endParaRPr lang="zh-CN" altLang="en-US" sz="3200" b="1" dirty="0">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endParaRPr>
          </a:p>
        </p:txBody>
      </p:sp>
      <p:pic>
        <p:nvPicPr>
          <p:cNvPr id="16" name="Picture 15">
            <a:extLst>
              <a:ext uri="{FF2B5EF4-FFF2-40B4-BE49-F238E27FC236}">
                <a16:creationId xmlns:a16="http://schemas.microsoft.com/office/drawing/2014/main" id="{02B56F73-68D0-4240-99B4-06CEF30FC82C}"/>
              </a:ext>
            </a:extLst>
          </p:cNvPr>
          <p:cNvPicPr>
            <a:picLocks noChangeAspect="1"/>
          </p:cNvPicPr>
          <p:nvPr/>
        </p:nvPicPr>
        <p:blipFill rotWithShape="1">
          <a:blip r:embed="rId6">
            <a:extLst>
              <a:ext uri="{28A0092B-C50C-407E-A947-70E740481C1C}">
                <a14:useLocalDpi xmlns:a14="http://schemas.microsoft.com/office/drawing/2010/main" val="0"/>
              </a:ext>
            </a:extLst>
          </a:blip>
          <a:srcRect l="-1779" r="47666" b="65873"/>
          <a:stretch/>
        </p:blipFill>
        <p:spPr>
          <a:xfrm rot="21393318">
            <a:off x="6238389" y="2221420"/>
            <a:ext cx="5829299" cy="4914900"/>
          </a:xfrm>
          <a:prstGeom prst="rect">
            <a:avLst/>
          </a:prstGeom>
        </p:spPr>
      </p:pic>
      <p:sp>
        <p:nvSpPr>
          <p:cNvPr id="17" name="TextBox 16">
            <a:extLst>
              <a:ext uri="{FF2B5EF4-FFF2-40B4-BE49-F238E27FC236}">
                <a16:creationId xmlns:a16="http://schemas.microsoft.com/office/drawing/2014/main" id="{38E3C9FD-5A8F-4F8F-8D9B-2AE73D4632A1}"/>
              </a:ext>
            </a:extLst>
          </p:cNvPr>
          <p:cNvSpPr txBox="1"/>
          <p:nvPr/>
        </p:nvSpPr>
        <p:spPr>
          <a:xfrm>
            <a:off x="8210520" y="4305965"/>
            <a:ext cx="3559628" cy="1200329"/>
          </a:xfrm>
          <a:prstGeom prst="rect">
            <a:avLst/>
          </a:prstGeom>
          <a:noFill/>
        </p:spPr>
        <p:txBody>
          <a:bodyPr wrap="square" rtlCol="0">
            <a:spAutoFit/>
          </a:bodyPr>
          <a:lstStyle/>
          <a:p>
            <a:r>
              <a:rPr lang="en-US" sz="3600">
                <a:latin typeface="#9Slide03 Ample" panose="02000000000000000000" pitchFamily="2" charset="0"/>
              </a:rPr>
              <a:t>Cách giải bên </a:t>
            </a:r>
            <a:r>
              <a:rPr lang="en-US" sz="3600">
                <a:solidFill>
                  <a:srgbClr val="00B050"/>
                </a:solidFill>
                <a:latin typeface="#9Slide03 Ample" panose="02000000000000000000" pitchFamily="2" charset="0"/>
              </a:rPr>
              <a:t>đúng</a:t>
            </a:r>
            <a:r>
              <a:rPr lang="en-US" sz="3600">
                <a:latin typeface="#9Slide03 Ample" panose="02000000000000000000" pitchFamily="2" charset="0"/>
              </a:rPr>
              <a:t> hay </a:t>
            </a:r>
            <a:r>
              <a:rPr lang="en-US" sz="3600">
                <a:solidFill>
                  <a:srgbClr val="FF0000"/>
                </a:solidFill>
                <a:latin typeface="#9Slide03 Ample" panose="02000000000000000000" pitchFamily="2" charset="0"/>
              </a:rPr>
              <a:t>sai </a:t>
            </a:r>
            <a:r>
              <a:rPr lang="en-US" sz="3600">
                <a:latin typeface="#9Slide03 Ample" panose="02000000000000000000" pitchFamily="2" charset="0"/>
              </a:rPr>
              <a:t>?</a:t>
            </a:r>
          </a:p>
        </p:txBody>
      </p:sp>
    </p:spTree>
    <p:extLst>
      <p:ext uri="{BB962C8B-B14F-4D97-AF65-F5344CB8AC3E}">
        <p14:creationId xmlns:p14="http://schemas.microsoft.com/office/powerpoint/2010/main" val="3014149048"/>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67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9"/>
                                        </p:tgtEl>
                                        <p:attrNameLst>
                                          <p:attrName>ppt_y</p:attrName>
                                        </p:attrNameLst>
                                      </p:cBhvr>
                                      <p:tavLst>
                                        <p:tav tm="0">
                                          <p:val>
                                            <p:strVal val="#ppt_y"/>
                                          </p:val>
                                        </p:tav>
                                        <p:tav tm="100000">
                                          <p:val>
                                            <p:strVal val="#ppt_y"/>
                                          </p:val>
                                        </p:tav>
                                      </p:tavLst>
                                    </p:anim>
                                    <p:anim calcmode="lin" valueType="num">
                                      <p:cBhvr>
                                        <p:cTn id="1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9"/>
                                        </p:tgtEl>
                                      </p:cBhvr>
                                    </p:animEffect>
                                  </p:childTnLst>
                                </p:cTn>
                              </p:par>
                            </p:childTnLst>
                          </p:cTn>
                        </p:par>
                        <p:par>
                          <p:cTn id="20" fill="hold">
                            <p:stCondLst>
                              <p:cond delay="1085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2"/>
                                        </p:tgtEl>
                                        <p:attrNameLst>
                                          <p:attrName>ppt_y</p:attrName>
                                        </p:attrNameLst>
                                      </p:cBhvr>
                                      <p:tavLst>
                                        <p:tav tm="0">
                                          <p:val>
                                            <p:strVal val="#ppt_y"/>
                                          </p:val>
                                        </p:tav>
                                        <p:tav tm="100000">
                                          <p:val>
                                            <p:strVal val="#ppt_y"/>
                                          </p:val>
                                        </p:tav>
                                      </p:tavLst>
                                    </p:anim>
                                    <p:anim calcmode="lin" valueType="num">
                                      <p:cBhvr>
                                        <p:cTn id="25"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fltVal val="0"/>
                                          </p:val>
                                        </p:tav>
                                        <p:tav tm="100000">
                                          <p:val>
                                            <p:strVal val="#ppt_w"/>
                                          </p:val>
                                        </p:tav>
                                      </p:tavLst>
                                    </p:anim>
                                    <p:anim calcmode="lin" valueType="num">
                                      <p:cBhvr>
                                        <p:cTn id="46" dur="1000" fill="hold"/>
                                        <p:tgtEl>
                                          <p:spTgt spid="17"/>
                                        </p:tgtEl>
                                        <p:attrNameLst>
                                          <p:attrName>ppt_h</p:attrName>
                                        </p:attrNameLst>
                                      </p:cBhvr>
                                      <p:tavLst>
                                        <p:tav tm="0">
                                          <p:val>
                                            <p:fltVal val="0"/>
                                          </p:val>
                                        </p:tav>
                                        <p:tav tm="100000">
                                          <p:val>
                                            <p:strVal val="#ppt_h"/>
                                          </p:val>
                                        </p:tav>
                                      </p:tavLst>
                                    </p:anim>
                                    <p:anim calcmode="lin" valueType="num">
                                      <p:cBhvr>
                                        <p:cTn id="47"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7"/>
                                        </p:tgtEl>
                                        <p:attrNameLst>
                                          <p:attrName>ppt_y</p:attrName>
                                        </p:attrNameLst>
                                      </p:cBhvr>
                                      <p:tavLst>
                                        <p:tav tm="0" fmla="#ppt_y+(sin(-2*pi*(1-$))*-#ppt_x+cos(-2*pi*(1-$))*(1-#ppt_y))*(1-$)">
                                          <p:val>
                                            <p:fltVal val="0"/>
                                          </p:val>
                                        </p:tav>
                                        <p:tav tm="100000">
                                          <p:val>
                                            <p:fltVal val="1"/>
                                          </p:val>
                                        </p:tav>
                                      </p:tavLst>
                                    </p:anim>
                                  </p:childTnLst>
                                </p:cTn>
                              </p:par>
                              <p:par>
                                <p:cTn id="49" presetID="15"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fltVal val="0"/>
                                          </p:val>
                                        </p:tav>
                                        <p:tav tm="100000">
                                          <p:val>
                                            <p:strVal val="#ppt_w"/>
                                          </p:val>
                                        </p:tav>
                                      </p:tavLst>
                                    </p:anim>
                                    <p:anim calcmode="lin" valueType="num">
                                      <p:cBhvr>
                                        <p:cTn id="52" dur="1000" fill="hold"/>
                                        <p:tgtEl>
                                          <p:spTgt spid="16"/>
                                        </p:tgtEl>
                                        <p:attrNameLst>
                                          <p:attrName>ppt_h</p:attrName>
                                        </p:attrNameLst>
                                      </p:cBhvr>
                                      <p:tavLst>
                                        <p:tav tm="0">
                                          <p:val>
                                            <p:fltVal val="0"/>
                                          </p:val>
                                        </p:tav>
                                        <p:tav tm="100000">
                                          <p:val>
                                            <p:strVal val="#ppt_h"/>
                                          </p:val>
                                        </p:tav>
                                      </p:tavLst>
                                    </p:anim>
                                    <p:anim calcmode="lin" valueType="num">
                                      <p:cBhvr>
                                        <p:cTn id="53"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5" grpId="0" animBg="1"/>
      <p:bldP spid="11" grpId="0" animBg="1"/>
      <p:bldP spid="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437BF8D-5BFB-4FCB-9119-2A055EF48CA4}"/>
              </a:ext>
            </a:extLst>
          </p:cNvPr>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Để giải quyết </a:t>
            </a:r>
            <a:r>
              <a:rPr lang="en-US" altLang="zh-CN" sz="2400" i="1">
                <a:latin typeface="#9Slide03 Ample" panose="02000000000000000000" pitchFamily="2" charset="0"/>
                <a:ea typeface="字魂105号-简雅黑" panose="00000500000000000000" pitchFamily="2" charset="-122"/>
              </a:rPr>
              <a:t>"khủng hoảng giao thông đô thị"</a:t>
            </a:r>
            <a:r>
              <a:rPr lang="en-US" altLang="zh-CN" sz="2400">
                <a:latin typeface="#9Slide03 Ample" panose="02000000000000000000" pitchFamily="2" charset="0"/>
                <a:ea typeface="字魂105号-简雅黑" panose="00000500000000000000" pitchFamily="2" charset="-122"/>
              </a:rPr>
              <a:t>, thành phố Hà Nội đã và đang xây dựng một mạng lưới 5 tuyến đường sắt trên cao, dự kiến hoàn thành vào năm 2030. </a:t>
            </a:r>
          </a:p>
        </p:txBody>
      </p:sp>
      <p:sp>
        <p:nvSpPr>
          <p:cNvPr id="15" name="Oval 14">
            <a:extLst>
              <a:ext uri="{FF2B5EF4-FFF2-40B4-BE49-F238E27FC236}">
                <a16:creationId xmlns:a16="http://schemas.microsoft.com/office/drawing/2014/main" id="{18EF9E03-4A24-4AFD-96B1-03162F317FFC}"/>
              </a:ext>
            </a:extLst>
          </p:cNvPr>
          <p:cNvSpPr/>
          <p:nvPr/>
        </p:nvSpPr>
        <p:spPr>
          <a:xfrm>
            <a:off x="9221341" y="2821318"/>
            <a:ext cx="1100295" cy="46774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C501A98-51C6-4461-A1EA-DBA0D3E27B98}"/>
              </a:ext>
            </a:extLst>
          </p:cNvPr>
          <p:cNvSpPr/>
          <p:nvPr/>
        </p:nvSpPr>
        <p:spPr>
          <a:xfrm>
            <a:off x="266700" y="2796700"/>
            <a:ext cx="1326573" cy="49236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25 Cartoon Of A Monorail Illustrations &amp;amp; Clip Art - iStock">
            <a:extLst>
              <a:ext uri="{FF2B5EF4-FFF2-40B4-BE49-F238E27FC236}">
                <a16:creationId xmlns:a16="http://schemas.microsoft.com/office/drawing/2014/main"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E2A0F1-AFA6-457C-90BB-3C96B1677C31}"/>
              </a:ext>
            </a:extLst>
          </p:cNvPr>
          <p:cNvSpPr txBox="1"/>
          <p:nvPr/>
        </p:nvSpPr>
        <p:spPr>
          <a:xfrm>
            <a:off x="266701" y="1917472"/>
            <a:ext cx="7311970" cy="941220"/>
          </a:xfrm>
          <a:prstGeom prst="rect">
            <a:avLst/>
          </a:prstGeom>
          <a:noFill/>
        </p:spPr>
        <p:txBody>
          <a:bodyPr wrap="square">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Đến nay đã có tuyến đường sắt Cát Linh - Hà Đông đi vào hoạt động. Tuyến đường sắt này có chiều</a:t>
            </a:r>
            <a:endParaRPr lang="zh-CN" altLang="en-US" sz="2400" dirty="0">
              <a:latin typeface="#9Slide03 Ample" panose="02000000000000000000" pitchFamily="2" charset="0"/>
              <a:ea typeface="字魂105号-简雅黑" panose="00000500000000000000" pitchFamily="2" charset="-122"/>
            </a:endParaRPr>
          </a:p>
        </p:txBody>
      </p:sp>
      <p:sp>
        <p:nvSpPr>
          <p:cNvPr id="12" name="TextBox 11">
            <a:extLst>
              <a:ext uri="{FF2B5EF4-FFF2-40B4-BE49-F238E27FC236}">
                <a16:creationId xmlns:a16="http://schemas.microsoft.com/office/drawing/2014/main" id="{B7CE8E1B-04D5-40F0-865B-74105B03B77F}"/>
              </a:ext>
            </a:extLst>
          </p:cNvPr>
          <p:cNvSpPr txBox="1"/>
          <p:nvPr/>
        </p:nvSpPr>
        <p:spPr>
          <a:xfrm>
            <a:off x="266700" y="2796700"/>
            <a:ext cx="11925299" cy="943143"/>
          </a:xfrm>
          <a:prstGeom prst="rect">
            <a:avLst/>
          </a:prstGeom>
          <a:noFill/>
        </p:spPr>
        <p:txBody>
          <a:bodyPr wrap="square">
            <a:spAutoFit/>
          </a:bodyPr>
          <a:lstStyle/>
          <a:p>
            <a:pPr>
              <a:lnSpc>
                <a:spcPct val="119000"/>
              </a:lnSpc>
            </a:pPr>
            <a:r>
              <a:rPr lang="en-US" altLang="zh-CN" sz="2400">
                <a:latin typeface="#9Slide03 Ample" panose="02000000000000000000" pitchFamily="2" charset="0"/>
                <a:ea typeface="字魂105号-简雅黑" panose="00000500000000000000" pitchFamily="2" charset="-122"/>
              </a:rPr>
              <a:t>dài 13km và thời gian tàu cao tốc lưu thông trên tuyến đường này là 24 phút. Hỏi đoàn tàu chạy với vận tốc trung bình là bao nhiêu km/giờ?</a:t>
            </a:r>
            <a:endParaRPr lang="en-US" sz="2400"/>
          </a:p>
        </p:txBody>
      </p:sp>
      <p:sp>
        <p:nvSpPr>
          <p:cNvPr id="5" name="Rectangle 4">
            <a:extLst>
              <a:ext uri="{FF2B5EF4-FFF2-40B4-BE49-F238E27FC236}">
                <a16:creationId xmlns:a16="http://schemas.microsoft.com/office/drawing/2014/main" id="{AE8D881D-E974-4C08-87DF-2EB10B5FD491}"/>
              </a:ext>
            </a:extLst>
          </p:cNvPr>
          <p:cNvSpPr/>
          <p:nvPr/>
        </p:nvSpPr>
        <p:spPr>
          <a:xfrm>
            <a:off x="5473953"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ask="http://schemas.microsoft.com/office/drawing/2018/sketchyshape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A40B5D"/>
              </a:solidFill>
              <a:latin typeface="Cambria" panose="02040503050406030204" pitchFamily="18" charset="0"/>
              <a:ea typeface="Cambria" panose="02040503050406030204" pitchFamily="18" charset="0"/>
            </a:endParaRPr>
          </a:p>
          <a:p>
            <a:pPr algn="ctr"/>
            <a:r>
              <a:rPr lang="en-US" sz="2400">
                <a:solidFill>
                  <a:srgbClr val="A40B5D"/>
                </a:solidFill>
                <a:latin typeface="Cambria" panose="02040503050406030204" pitchFamily="18" charset="0"/>
                <a:ea typeface="Cambria" panose="02040503050406030204" pitchFamily="18" charset="0"/>
              </a:rPr>
              <a:t>Đổi: 24 phút = 0,4 giờ</a:t>
            </a:r>
          </a:p>
          <a:p>
            <a:pPr algn="ctr"/>
            <a:r>
              <a:rPr lang="en-US" sz="2400">
                <a:solidFill>
                  <a:srgbClr val="A40B5D"/>
                </a:solidFill>
                <a:latin typeface="Cambria" panose="02040503050406030204" pitchFamily="18" charset="0"/>
                <a:ea typeface="Cambria" panose="02040503050406030204" pitchFamily="18" charset="0"/>
              </a:rPr>
              <a:t>Vận tốc trung bình của đoàn tàu là:</a:t>
            </a:r>
          </a:p>
          <a:p>
            <a:pPr algn="ctr"/>
            <a:r>
              <a:rPr lang="en-US" sz="2400">
                <a:solidFill>
                  <a:srgbClr val="A40B5D"/>
                </a:solidFill>
                <a:latin typeface="Cambria" panose="02040503050406030204" pitchFamily="18" charset="0"/>
                <a:ea typeface="Cambria" panose="02040503050406030204" pitchFamily="18" charset="0"/>
              </a:rPr>
              <a:t>13 : 0,4 = 32,5 (km/giờ)</a:t>
            </a:r>
          </a:p>
          <a:p>
            <a:pPr algn="ctr"/>
            <a:r>
              <a:rPr lang="en-US" sz="2400">
                <a:solidFill>
                  <a:srgbClr val="A40B5D"/>
                </a:solidFill>
                <a:latin typeface="Cambria" panose="02040503050406030204" pitchFamily="18" charset="0"/>
                <a:ea typeface="Cambria" panose="02040503050406030204" pitchFamily="18" charset="0"/>
              </a:rPr>
              <a:t>		Đáp số: 32,5 km/giờ</a:t>
            </a:r>
          </a:p>
        </p:txBody>
      </p:sp>
      <p:sp>
        <p:nvSpPr>
          <p:cNvPr id="11" name="矩形: 圆角 10">
            <a:extLst>
              <a:ext uri="{FF2B5EF4-FFF2-40B4-BE49-F238E27FC236}">
                <a16:creationId xmlns:a16="http://schemas.microsoft.com/office/drawing/2014/main" id="{85A9CB3E-A3C2-4A64-B855-16D98FEB8B63}"/>
              </a:ext>
            </a:extLst>
          </p:cNvPr>
          <p:cNvSpPr/>
          <p:nvPr/>
        </p:nvSpPr>
        <p:spPr>
          <a:xfrm>
            <a:off x="7147738"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D7472819-92D8-4BAD-BAA0-A6F65405A361}"/>
              </a:ext>
            </a:extLst>
          </p:cNvPr>
          <p:cNvSpPr txBox="1"/>
          <p:nvPr/>
        </p:nvSpPr>
        <p:spPr>
          <a:xfrm>
            <a:off x="7147738" y="4024464"/>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Bài giải</a:t>
            </a:r>
            <a:endParaRPr lang="zh-CN" altLang="en-US" sz="3200" b="1" dirty="0">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endParaRPr>
          </a:p>
        </p:txBody>
      </p:sp>
      <p:pic>
        <p:nvPicPr>
          <p:cNvPr id="3" name="Picture 2">
            <a:extLst>
              <a:ext uri="{FF2B5EF4-FFF2-40B4-BE49-F238E27FC236}">
                <a16:creationId xmlns:a16="http://schemas.microsoft.com/office/drawing/2014/main" id="{194AEA96-9A8E-460F-9718-4D2D46FBECA8}"/>
              </a:ext>
            </a:extLst>
          </p:cNvPr>
          <p:cNvPicPr>
            <a:picLocks noChangeAspect="1"/>
          </p:cNvPicPr>
          <p:nvPr/>
        </p:nvPicPr>
        <p:blipFill rotWithShape="1">
          <a:blip r:embed="rId5">
            <a:extLst>
              <a:ext uri="{28A0092B-C50C-407E-A947-70E740481C1C}">
                <a14:useLocalDpi xmlns:a14="http://schemas.microsoft.com/office/drawing/2010/main" val="0"/>
              </a:ext>
            </a:extLst>
          </a:blip>
          <a:srcRect t="22248"/>
          <a:stretch/>
        </p:blipFill>
        <p:spPr>
          <a:xfrm>
            <a:off x="-42731" y="3429000"/>
            <a:ext cx="5446634" cy="4234846"/>
          </a:xfrm>
          <a:prstGeom prst="rect">
            <a:avLst/>
          </a:prstGeom>
        </p:spPr>
      </p:pic>
      <p:sp>
        <p:nvSpPr>
          <p:cNvPr id="4" name="TextBox 3">
            <a:extLst>
              <a:ext uri="{FF2B5EF4-FFF2-40B4-BE49-F238E27FC236}">
                <a16:creationId xmlns:a16="http://schemas.microsoft.com/office/drawing/2014/main" id="{0DC25B97-93E6-46B3-86A4-D8F2B66C2D40}"/>
              </a:ext>
            </a:extLst>
          </p:cNvPr>
          <p:cNvSpPr txBox="1"/>
          <p:nvPr/>
        </p:nvSpPr>
        <p:spPr>
          <a:xfrm>
            <a:off x="734291" y="4170218"/>
            <a:ext cx="3782291" cy="1692771"/>
          </a:xfrm>
          <a:prstGeom prst="rect">
            <a:avLst/>
          </a:prstGeom>
          <a:noFill/>
        </p:spPr>
        <p:txBody>
          <a:bodyPr wrap="square" rtlCol="0">
            <a:spAutoFit/>
          </a:bodyPr>
          <a:lstStyle/>
          <a:p>
            <a:r>
              <a:rPr lang="en-US" sz="2600" u="sng">
                <a:latin typeface="Cambria" panose="02040503050406030204" pitchFamily="18" charset="0"/>
                <a:ea typeface="Cambria" panose="02040503050406030204" pitchFamily="18" charset="0"/>
              </a:rPr>
              <a:t>Tóm tắt:</a:t>
            </a:r>
          </a:p>
          <a:p>
            <a:r>
              <a:rPr lang="en-US" sz="2600">
                <a:latin typeface="Cambria" panose="02040503050406030204" pitchFamily="18" charset="0"/>
                <a:ea typeface="Cambria" panose="02040503050406030204" pitchFamily="18" charset="0"/>
              </a:rPr>
              <a:t>	s = 13 km</a:t>
            </a:r>
          </a:p>
          <a:p>
            <a:r>
              <a:rPr lang="en-US" sz="2600">
                <a:latin typeface="Cambria" panose="02040503050406030204" pitchFamily="18" charset="0"/>
                <a:ea typeface="Cambria" panose="02040503050406030204" pitchFamily="18" charset="0"/>
              </a:rPr>
              <a:t>	t = 24 phút</a:t>
            </a:r>
          </a:p>
          <a:p>
            <a:r>
              <a:rPr lang="en-US" sz="2600">
                <a:latin typeface="Cambria" panose="02040503050406030204" pitchFamily="18" charset="0"/>
                <a:ea typeface="Cambria" panose="02040503050406030204" pitchFamily="18" charset="0"/>
              </a:rPr>
              <a:t>	v = ... km/giờ ?</a:t>
            </a:r>
          </a:p>
        </p:txBody>
      </p:sp>
    </p:spTree>
    <p:extLst>
      <p:ext uri="{BB962C8B-B14F-4D97-AF65-F5344CB8AC3E}">
        <p14:creationId xmlns:p14="http://schemas.microsoft.com/office/powerpoint/2010/main" val="2953690081"/>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38626" y="2482870"/>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vận tốc, ta lấy quãng đường chia cho thời gian.</a:t>
            </a:r>
            <a:endParaRPr lang="zh-CN" altLang="en-US" sz="4000" dirty="0">
              <a:latin typeface="#9Slide05 SVNSteady" pitchFamily="2" charset="0"/>
              <a:ea typeface="字魂105号-简雅黑" panose="00000500000000000000" pitchFamily="2" charset="-122"/>
            </a:endParaRPr>
          </a:p>
        </p:txBody>
      </p:sp>
      <p:grpSp>
        <p:nvGrpSpPr>
          <p:cNvPr id="21" name="Group 20">
            <a:extLst>
              <a:ext uri="{FF2B5EF4-FFF2-40B4-BE49-F238E27FC236}">
                <a16:creationId xmlns:a16="http://schemas.microsoft.com/office/drawing/2014/main" id="{492CB4DE-F994-49DD-B768-59F316472870}"/>
              </a:ext>
            </a:extLst>
          </p:cNvPr>
          <p:cNvGrpSpPr/>
          <p:nvPr/>
        </p:nvGrpSpPr>
        <p:grpSpPr>
          <a:xfrm>
            <a:off x="4538626" y="3856210"/>
            <a:ext cx="4435974" cy="1148144"/>
            <a:chOff x="4286453" y="4288581"/>
            <a:chExt cx="4435974" cy="1148144"/>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57868" y="4288581"/>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7">
              <a:duotone>
                <a:prstClr val="black"/>
                <a:schemeClr val="accent2">
                  <a:tint val="45000"/>
                  <a:satMod val="400000"/>
                </a:schemeClr>
              </a:duotone>
              <a:extLst>
                <a:ext uri="{96DAC541-7B7A-43D3-8B79-37D633B846F1}">
                  <asvg:svgBlip xmlns:asvg="http://schemas.microsoft.com/office/drawing/2016/SVG/main" r:embed="rId8"/>
                </a:ext>
              </a:extLst>
            </a:blip>
            <a:stretch>
              <a:fillRect/>
            </a:stretch>
          </p:blipFill>
          <p:spPr>
            <a:xfrm>
              <a:off x="6592397" y="4507972"/>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9">
              <a:duotone>
                <a:prstClr val="black"/>
                <a:schemeClr val="accent5">
                  <a:tint val="45000"/>
                  <a:satMod val="400000"/>
                </a:schemeClr>
              </a:duotone>
              <a:extLst>
                <a:ext uri="{96DAC541-7B7A-43D3-8B79-37D633B846F1}">
                  <asvg:svgBlip xmlns:asvg="http://schemas.microsoft.com/office/drawing/2016/SVG/main" r:embed="rId10"/>
                </a:ext>
              </a:extLst>
            </a:blip>
            <a:stretch>
              <a:fillRect/>
            </a:stretch>
          </p:blipFill>
          <p:spPr>
            <a:xfrm>
              <a:off x="4286453" y="4507972"/>
              <a:ext cx="799159" cy="928753"/>
            </a:xfrm>
            <a:prstGeom prst="rect">
              <a:avLst/>
            </a:prstGeom>
          </p:spPr>
        </p:pic>
        <p:pic>
          <p:nvPicPr>
            <p:cNvPr id="18" name="Graphic 17">
              <a:extLst>
                <a:ext uri="{FF2B5EF4-FFF2-40B4-BE49-F238E27FC236}">
                  <a16:creationId xmlns:a16="http://schemas.microsoft.com/office/drawing/2014/main" id="{1368763E-AE23-44BB-9997-EC3D681BC3C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15959" y="4572838"/>
              <a:ext cx="303321" cy="81663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68603" y="4820083"/>
              <a:ext cx="769969" cy="536645"/>
            </a:xfrm>
            <a:prstGeom prst="rect">
              <a:avLst/>
            </a:prstGeom>
          </p:spPr>
        </p:pic>
      </p:gr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485925" y="5063472"/>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(v: vận tốc; s: quãng đường; t: thời gian)</a:t>
            </a:r>
            <a:endParaRPr lang="zh-CN" altLang="en-US" sz="2800" dirty="0">
              <a:latin typeface="#9Slide05 SVNSteady" pitchFamily="2" charset="0"/>
              <a:ea typeface="字魂105号-简雅黑" panose="00000500000000000000" pitchFamily="2" charset="-122"/>
            </a:endParaRPr>
          </a:p>
        </p:txBody>
      </p:sp>
    </p:spTree>
    <p:extLst>
      <p:ext uri="{BB962C8B-B14F-4D97-AF65-F5344CB8AC3E}">
        <p14:creationId xmlns:p14="http://schemas.microsoft.com/office/powerpoint/2010/main" val="31508269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KHÁM PHÁ</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2</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1857694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图片 17">
            <a:extLst>
              <a:ext uri="{FF2B5EF4-FFF2-40B4-BE49-F238E27FC236}">
                <a16:creationId xmlns:a16="http://schemas.microsoft.com/office/drawing/2014/main" id="{AE42975A-68A3-4877-B016-6561398AF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88" y="-25901"/>
            <a:ext cx="12192000" cy="6858000"/>
          </a:xfrm>
          <a:prstGeom prst="rect">
            <a:avLst/>
          </a:prstGeom>
        </p:spPr>
      </p:pic>
      <p:sp>
        <p:nvSpPr>
          <p:cNvPr id="2" name="文本框 1">
            <a:extLst>
              <a:ext uri="{FF2B5EF4-FFF2-40B4-BE49-F238E27FC236}">
                <a16:creationId xmlns:a16="http://schemas.microsoft.com/office/drawing/2014/main" id="{8C7822B4-3645-4303-89CC-1067CA6D8F72}"/>
              </a:ext>
            </a:extLst>
          </p:cNvPr>
          <p:cNvSpPr txBox="1"/>
          <p:nvPr/>
        </p:nvSpPr>
        <p:spPr>
          <a:xfrm>
            <a:off x="6843728" y="618885"/>
            <a:ext cx="3606897" cy="923330"/>
          </a:xfrm>
          <a:prstGeom prst="rect">
            <a:avLst/>
          </a:prstGeom>
          <a:noFill/>
        </p:spPr>
        <p:txBody>
          <a:bodyPr wrap="square" rtlCol="0">
            <a:spAutoFit/>
          </a:bodyPr>
          <a:lstStyle/>
          <a:p>
            <a:pPr algn="dist"/>
            <a:r>
              <a:rPr lang="en-US" altLang="zh-CN" sz="5400">
                <a:effectLst>
                  <a:outerShdw blurRad="25400" dist="25400" dir="2700000" algn="tl" rotWithShape="0">
                    <a:prstClr val="black">
                      <a:alpha val="40000"/>
                    </a:prstClr>
                  </a:outerShdw>
                </a:effectLst>
                <a:latin typeface="#9Slide07 Cadena" panose="02000503000000020004" pitchFamily="2" charset="0"/>
                <a:ea typeface="字魂164号-方悦黑" panose="00000500000000000000" pitchFamily="2" charset="-122"/>
              </a:rPr>
              <a:t>MỤC TIÊU</a:t>
            </a:r>
            <a:endParaRPr lang="zh-CN" altLang="en-US" sz="5400" dirty="0">
              <a:effectLst>
                <a:outerShdw blurRad="25400" dist="25400" dir="2700000" algn="tl" rotWithShape="0">
                  <a:prstClr val="black">
                    <a:alpha val="40000"/>
                  </a:prstClr>
                </a:outerShdw>
              </a:effectLst>
              <a:latin typeface="#9Slide07 Cadena" panose="02000503000000020004" pitchFamily="2" charset="0"/>
              <a:ea typeface="字魂164号-方悦黑" panose="00000500000000000000" pitchFamily="2" charset="-122"/>
            </a:endParaRPr>
          </a:p>
        </p:txBody>
      </p:sp>
      <p:pic>
        <p:nvPicPr>
          <p:cNvPr id="6" name="图片 5">
            <a:extLst>
              <a:ext uri="{FF2B5EF4-FFF2-40B4-BE49-F238E27FC236}">
                <a16:creationId xmlns:a16="http://schemas.microsoft.com/office/drawing/2014/main" id="{1B9002BC-07DC-4D74-9DE4-6767A7B40CD5}"/>
              </a:ext>
            </a:extLst>
          </p:cNvPr>
          <p:cNvPicPr>
            <a:picLocks noChangeAspect="1"/>
          </p:cNvPicPr>
          <p:nvPr/>
        </p:nvPicPr>
        <p:blipFill>
          <a:blip r:embed="rId5"/>
          <a:stretch>
            <a:fillRect/>
          </a:stretch>
        </p:blipFill>
        <p:spPr>
          <a:xfrm>
            <a:off x="862568" y="2046989"/>
            <a:ext cx="4553746" cy="4610510"/>
          </a:xfrm>
          <a:prstGeom prst="rect">
            <a:avLst/>
          </a:prstGeom>
        </p:spPr>
      </p:pic>
      <p:sp>
        <p:nvSpPr>
          <p:cNvPr id="8" name="文本框 7">
            <a:extLst>
              <a:ext uri="{FF2B5EF4-FFF2-40B4-BE49-F238E27FC236}">
                <a16:creationId xmlns:a16="http://schemas.microsoft.com/office/drawing/2014/main" id="{A1BA2DFB-4284-4A47-B576-50D6B6D1A6AA}"/>
              </a:ext>
            </a:extLst>
          </p:cNvPr>
          <p:cNvSpPr txBox="1"/>
          <p:nvPr/>
        </p:nvSpPr>
        <p:spPr>
          <a:xfrm>
            <a:off x="5231844" y="1976119"/>
            <a:ext cx="3223768" cy="3456972"/>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200">
                <a:latin typeface="UTM French Vanilla" panose="02040603050506020204" pitchFamily="18" charset="0"/>
                <a:ea typeface="字魂105号-简雅黑" panose="00000500000000000000" pitchFamily="2" charset="-122"/>
              </a:rPr>
              <a:t>Trình bày được quy tắc và công thức tính quãng đường đi được của một chuyển động đều.</a:t>
            </a:r>
            <a:r>
              <a:rPr lang="zh-CN" altLang="en-US" sz="3200">
                <a:latin typeface="UTM French Vanilla" panose="02040603050506020204" pitchFamily="18" charset="0"/>
                <a:ea typeface="字魂105号-简雅黑" panose="00000500000000000000" pitchFamily="2" charset="-122"/>
              </a:rPr>
              <a:t> </a:t>
            </a:r>
            <a:endParaRPr lang="zh-CN" altLang="en-US" sz="3200" dirty="0">
              <a:latin typeface="UTM French Vanilla" panose="02040603050506020204" pitchFamily="18" charset="0"/>
              <a:ea typeface="字魂105号-简雅黑" panose="00000500000000000000" pitchFamily="2" charset="-122"/>
            </a:endParaRPr>
          </a:p>
        </p:txBody>
      </p:sp>
      <p:sp>
        <p:nvSpPr>
          <p:cNvPr id="9" name="文本框 8">
            <a:extLst>
              <a:ext uri="{FF2B5EF4-FFF2-40B4-BE49-F238E27FC236}">
                <a16:creationId xmlns:a16="http://schemas.microsoft.com/office/drawing/2014/main" id="{E436A51B-7E29-4C2D-8673-D07F70FF195C}"/>
              </a:ext>
            </a:extLst>
          </p:cNvPr>
          <p:cNvSpPr txBox="1"/>
          <p:nvPr/>
        </p:nvSpPr>
        <p:spPr>
          <a:xfrm>
            <a:off x="9052560" y="2171797"/>
            <a:ext cx="2796130" cy="2890663"/>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200">
                <a:latin typeface="UTM French Vanilla" panose="02040603050506020204" pitchFamily="18" charset="0"/>
                <a:ea typeface="字魂105号-简雅黑" panose="00000500000000000000" pitchFamily="2" charset="-122"/>
              </a:rPr>
              <a:t>Vận dụng để tính quãng đường trong những bài toán cụ thể.</a:t>
            </a:r>
            <a:endParaRPr lang="zh-CN" altLang="en-US" sz="3200" dirty="0">
              <a:latin typeface="UTM French Vanilla" panose="02040603050506020204" pitchFamily="18" charset="0"/>
              <a:ea typeface="字魂105号-简雅黑" panose="00000500000000000000" pitchFamily="2" charset="-122"/>
            </a:endParaRPr>
          </a:p>
        </p:txBody>
      </p:sp>
      <p:sp>
        <p:nvSpPr>
          <p:cNvPr id="12" name="矩形: 圆角 11">
            <a:extLst>
              <a:ext uri="{FF2B5EF4-FFF2-40B4-BE49-F238E27FC236}">
                <a16:creationId xmlns:a16="http://schemas.microsoft.com/office/drawing/2014/main" id="{B9EB7B1D-66AC-4777-8715-4D08D4809C60}"/>
              </a:ext>
            </a:extLst>
          </p:cNvPr>
          <p:cNvSpPr/>
          <p:nvPr/>
        </p:nvSpPr>
        <p:spPr>
          <a:xfrm>
            <a:off x="5593767" y="1704675"/>
            <a:ext cx="6096000" cy="1443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458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a) Bài toán 1</a:t>
            </a:r>
          </a:p>
        </p:txBody>
      </p:sp>
      <p:pic>
        <p:nvPicPr>
          <p:cNvPr id="5" name="图片 8">
            <a:extLst>
              <a:ext uri="{FF2B5EF4-FFF2-40B4-BE49-F238E27FC236}">
                <a16:creationId xmlns:a16="http://schemas.microsoft.com/office/drawing/2014/main" id="{187D5AE7-DE84-4290-9BC8-04246B37CB28}"/>
              </a:ext>
            </a:extLst>
          </p:cNvPr>
          <p:cNvPicPr>
            <a:picLocks noChangeAspect="1"/>
          </p:cNvPicPr>
          <p:nvPr/>
        </p:nvPicPr>
        <p:blipFill>
          <a:blip r:embed="rId6"/>
          <a:stretch>
            <a:fillRect/>
          </a:stretch>
        </p:blipFill>
        <p:spPr>
          <a:xfrm>
            <a:off x="0" y="5089015"/>
            <a:ext cx="12218080" cy="1768985"/>
          </a:xfrm>
          <a:prstGeom prst="rect">
            <a:avLst/>
          </a:prstGeom>
        </p:spPr>
      </p:pic>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a:latin typeface="#9Slide07 IcielCadena" panose="02000503000000020004" pitchFamily="2" charset="0"/>
              </a:rPr>
              <a:t>Một ô tô đi trong 4 giờ với vận tốc 42,5 km/giờ. Tính quãng đường đi được của ô tô.</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268" y="0"/>
            <a:ext cx="5288280" cy="6459124"/>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540389" y="2351314"/>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4" name="TextBox 13">
            <a:extLst>
              <a:ext uri="{FF2B5EF4-FFF2-40B4-BE49-F238E27FC236}">
                <a16:creationId xmlns:a16="http://schemas.microsoft.com/office/drawing/2014/main" id="{AFB8EDBF-0065-44BF-B83B-0F4544A0BEFC}"/>
              </a:ext>
            </a:extLst>
          </p:cNvPr>
          <p:cNvSpPr txBox="1"/>
          <p:nvPr/>
        </p:nvSpPr>
        <p:spPr>
          <a:xfrm>
            <a:off x="458881" y="3372434"/>
            <a:ext cx="258163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4 giờ</a:t>
            </a:r>
          </a:p>
        </p:txBody>
      </p:sp>
      <p:sp>
        <p:nvSpPr>
          <p:cNvPr id="15" name="TextBox 14">
            <a:extLst>
              <a:ext uri="{FF2B5EF4-FFF2-40B4-BE49-F238E27FC236}">
                <a16:creationId xmlns:a16="http://schemas.microsoft.com/office/drawing/2014/main" id="{AEF9BB5E-BF36-4BE0-8CC2-C0A9D0C0C66C}"/>
              </a:ext>
            </a:extLst>
          </p:cNvPr>
          <p:cNvSpPr txBox="1"/>
          <p:nvPr/>
        </p:nvSpPr>
        <p:spPr>
          <a:xfrm>
            <a:off x="430273" y="2803783"/>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42,5 km/giờ</a:t>
            </a:r>
          </a:p>
        </p:txBody>
      </p:sp>
      <p:sp>
        <p:nvSpPr>
          <p:cNvPr id="18" name="TextBox 17">
            <a:extLst>
              <a:ext uri="{FF2B5EF4-FFF2-40B4-BE49-F238E27FC236}">
                <a16:creationId xmlns:a16="http://schemas.microsoft.com/office/drawing/2014/main" id="{8ECA62C6-F9AE-43B5-89AC-2EC0238566F3}"/>
              </a:ext>
            </a:extLst>
          </p:cNvPr>
          <p:cNvSpPr txBox="1"/>
          <p:nvPr/>
        </p:nvSpPr>
        <p:spPr>
          <a:xfrm>
            <a:off x="460655" y="3855786"/>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pic>
        <p:nvPicPr>
          <p:cNvPr id="24" name="Picture 23">
            <a:extLst>
              <a:ext uri="{FF2B5EF4-FFF2-40B4-BE49-F238E27FC236}">
                <a16:creationId xmlns:a16="http://schemas.microsoft.com/office/drawing/2014/main" id="{58FBCCD0-9234-477E-9F0E-2A3C87544230}"/>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064494" y="1556342"/>
            <a:ext cx="6143437" cy="2088063"/>
          </a:xfrm>
          <a:prstGeom prst="rect">
            <a:avLst/>
          </a:prstGeom>
        </p:spPr>
      </p:pic>
      <p:sp>
        <p:nvSpPr>
          <p:cNvPr id="25" name="TextBox 24">
            <a:extLst>
              <a:ext uri="{FF2B5EF4-FFF2-40B4-BE49-F238E27FC236}">
                <a16:creationId xmlns:a16="http://schemas.microsoft.com/office/drawing/2014/main" id="{EB8CED68-2117-43FA-A4C7-D5AF2BA64DD2}"/>
              </a:ext>
            </a:extLst>
          </p:cNvPr>
          <p:cNvSpPr txBox="1"/>
          <p:nvPr/>
        </p:nvSpPr>
        <p:spPr>
          <a:xfrm>
            <a:off x="5321166" y="2225667"/>
            <a:ext cx="5499462" cy="584775"/>
          </a:xfrm>
          <a:prstGeom prst="rect">
            <a:avLst/>
          </a:prstGeom>
          <a:noFill/>
        </p:spPr>
        <p:txBody>
          <a:bodyPr wrap="square" rtlCol="0">
            <a:spAutoFit/>
          </a:bodyPr>
          <a:lstStyle/>
          <a:p>
            <a:r>
              <a:rPr lang="en-US" sz="3200">
                <a:latin typeface="#9Slide05 SVNSteady" pitchFamily="2" charset="0"/>
              </a:rPr>
              <a:t>Vận tốc v = 42,5 km/giờ cho biết điều gì?</a:t>
            </a:r>
          </a:p>
        </p:txBody>
      </p:sp>
      <p:pic>
        <p:nvPicPr>
          <p:cNvPr id="26" name="Picture 25">
            <a:extLst>
              <a:ext uri="{FF2B5EF4-FFF2-40B4-BE49-F238E27FC236}">
                <a16:creationId xmlns:a16="http://schemas.microsoft.com/office/drawing/2014/main" id="{233B5685-5FDD-4D28-AD2F-3B05373980D7}"/>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6103569" y="3056561"/>
            <a:ext cx="5825949" cy="2088063"/>
          </a:xfrm>
          <a:prstGeom prst="rect">
            <a:avLst/>
          </a:prstGeom>
        </p:spPr>
      </p:pic>
      <p:sp>
        <p:nvSpPr>
          <p:cNvPr id="27" name="TextBox 26">
            <a:extLst>
              <a:ext uri="{FF2B5EF4-FFF2-40B4-BE49-F238E27FC236}">
                <a16:creationId xmlns:a16="http://schemas.microsoft.com/office/drawing/2014/main" id="{51C272E3-9EC3-4663-956E-8DCD1B8DF093}"/>
              </a:ext>
            </a:extLst>
          </p:cNvPr>
          <p:cNvSpPr txBox="1"/>
          <p:nvPr/>
        </p:nvSpPr>
        <p:spPr>
          <a:xfrm>
            <a:off x="6558425" y="3561983"/>
            <a:ext cx="5108264" cy="1077218"/>
          </a:xfrm>
          <a:prstGeom prst="rect">
            <a:avLst/>
          </a:prstGeom>
          <a:noFill/>
        </p:spPr>
        <p:txBody>
          <a:bodyPr wrap="square" rtlCol="0">
            <a:spAutoFit/>
          </a:bodyPr>
          <a:lstStyle/>
          <a:p>
            <a:pPr algn="just"/>
            <a:r>
              <a:rPr lang="en-US" sz="3200">
                <a:latin typeface="#9Slide05 SVNSteady" pitchFamily="2" charset="0"/>
              </a:rPr>
              <a:t>Vận tốc v = 42,5 km/giờ cho biết trung bình cứ 1 giờ ô tô đi được 42,5 km.</a:t>
            </a: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2334" y="613723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66808"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101282"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35756"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70229"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32334" y="6339995"/>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48005"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94080"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9002908" y="6338797"/>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412433" y="4990076"/>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1E849CF9-BC28-4EC2-9497-93D5AAA6ED78}"/>
              </a:ext>
            </a:extLst>
          </p:cNvPr>
          <p:cNvSpPr txBox="1"/>
          <p:nvPr/>
        </p:nvSpPr>
        <p:spPr>
          <a:xfrm>
            <a:off x="966300" y="6425595"/>
            <a:ext cx="1139818" cy="400110"/>
          </a:xfrm>
          <a:prstGeom prst="rect">
            <a:avLst/>
          </a:prstGeom>
          <a:solidFill>
            <a:srgbClr val="A6D625"/>
          </a:solidFill>
          <a:ln>
            <a:solidFill>
              <a:srgbClr val="A6D625"/>
            </a:solidFill>
          </a:ln>
        </p:spPr>
        <p:txBody>
          <a:bodyPr wrap="square" rtlCol="0">
            <a:spAutoFit/>
          </a:bodyPr>
          <a:lstStyle/>
          <a:p>
            <a:pPr algn="ctr"/>
            <a:r>
              <a:rPr lang="en-US" sz="2000">
                <a:latin typeface="#9Slide03 BoosterNextFYBlack" panose="02000A03000000020004" pitchFamily="2" charset="0"/>
              </a:rPr>
              <a:t>42,5 km</a:t>
            </a:r>
          </a:p>
        </p:txBody>
      </p:sp>
      <p:pic>
        <p:nvPicPr>
          <p:cNvPr id="50" name="Picture 49">
            <a:extLst>
              <a:ext uri="{FF2B5EF4-FFF2-40B4-BE49-F238E27FC236}">
                <a16:creationId xmlns:a16="http://schemas.microsoft.com/office/drawing/2014/main" id="{0F5A3686-957F-4F05-B766-5606F6D80B8F}"/>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078322" y="1551708"/>
            <a:ext cx="6143437" cy="2088063"/>
          </a:xfrm>
          <a:prstGeom prst="rect">
            <a:avLst/>
          </a:prstGeom>
        </p:spPr>
      </p:pic>
      <p:sp>
        <p:nvSpPr>
          <p:cNvPr id="51" name="TextBox 50">
            <a:extLst>
              <a:ext uri="{FF2B5EF4-FFF2-40B4-BE49-F238E27FC236}">
                <a16:creationId xmlns:a16="http://schemas.microsoft.com/office/drawing/2014/main" id="{B1104675-3D2A-460E-A3E2-64307B27E56B}"/>
              </a:ext>
            </a:extLst>
          </p:cNvPr>
          <p:cNvSpPr txBox="1"/>
          <p:nvPr/>
        </p:nvSpPr>
        <p:spPr>
          <a:xfrm>
            <a:off x="5409476" y="2013121"/>
            <a:ext cx="5499462" cy="830997"/>
          </a:xfrm>
          <a:prstGeom prst="rect">
            <a:avLst/>
          </a:prstGeom>
          <a:noFill/>
        </p:spPr>
        <p:txBody>
          <a:bodyPr wrap="square" rtlCol="0">
            <a:spAutoFit/>
          </a:bodyPr>
          <a:lstStyle/>
          <a:p>
            <a:r>
              <a:rPr lang="en-US" sz="2400">
                <a:latin typeface="#9Slide05 SVNSteady" pitchFamily="2" charset="0"/>
              </a:rPr>
              <a:t>Muốn tính quãng đường ô tô đi được trong 4 giờ ta làm như thế nào? </a:t>
            </a:r>
          </a:p>
        </p:txBody>
      </p:sp>
      <p:pic>
        <p:nvPicPr>
          <p:cNvPr id="52" name="Picture 51">
            <a:extLst>
              <a:ext uri="{FF2B5EF4-FFF2-40B4-BE49-F238E27FC236}">
                <a16:creationId xmlns:a16="http://schemas.microsoft.com/office/drawing/2014/main" id="{EC686000-19F0-4867-AC76-20639EAD4B11}"/>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5956183" y="2919057"/>
            <a:ext cx="6093449" cy="2768406"/>
          </a:xfrm>
          <a:prstGeom prst="rect">
            <a:avLst/>
          </a:prstGeom>
        </p:spPr>
      </p:pic>
      <p:sp>
        <p:nvSpPr>
          <p:cNvPr id="53" name="TextBox 52">
            <a:extLst>
              <a:ext uri="{FF2B5EF4-FFF2-40B4-BE49-F238E27FC236}">
                <a16:creationId xmlns:a16="http://schemas.microsoft.com/office/drawing/2014/main" id="{25CB54C3-288F-42F9-B779-286166652EB3}"/>
              </a:ext>
            </a:extLst>
          </p:cNvPr>
          <p:cNvSpPr txBox="1"/>
          <p:nvPr/>
        </p:nvSpPr>
        <p:spPr>
          <a:xfrm>
            <a:off x="6514194" y="3464759"/>
            <a:ext cx="5108264" cy="1200329"/>
          </a:xfrm>
          <a:prstGeom prst="rect">
            <a:avLst/>
          </a:prstGeom>
          <a:noFill/>
        </p:spPr>
        <p:txBody>
          <a:bodyPr wrap="square" rtlCol="0">
            <a:spAutoFit/>
          </a:bodyPr>
          <a:lstStyle/>
          <a:p>
            <a:pPr algn="just"/>
            <a:r>
              <a:rPr lang="en-US" sz="2400">
                <a:latin typeface="#9Slide05 SVNSteady" pitchFamily="2" charset="0"/>
              </a:rPr>
              <a:t>Muốn tính quãng đường ô tô đi được trong 4 giờ ta lấy quãng đường ô tô đi được trong 1 giờ nhân với 4.</a:t>
            </a:r>
          </a:p>
        </p:txBody>
      </p:sp>
      <p:pic>
        <p:nvPicPr>
          <p:cNvPr id="54" name="图片 2">
            <a:extLst>
              <a:ext uri="{FF2B5EF4-FFF2-40B4-BE49-F238E27FC236}">
                <a16:creationId xmlns:a16="http://schemas.microsoft.com/office/drawing/2014/main" id="{43526A95-8C35-444C-BB19-D8F7DC71D74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802104" y="5266106"/>
            <a:ext cx="1695635" cy="882281"/>
          </a:xfrm>
          <a:prstGeom prst="rect">
            <a:avLst/>
          </a:prstGeom>
        </p:spPr>
      </p:pic>
      <p:pic>
        <p:nvPicPr>
          <p:cNvPr id="55" name="图片 2">
            <a:extLst>
              <a:ext uri="{FF2B5EF4-FFF2-40B4-BE49-F238E27FC236}">
                <a16:creationId xmlns:a16="http://schemas.microsoft.com/office/drawing/2014/main" id="{2F23DABB-84BD-4C49-A74D-D7F26525EF6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2200187" y="5286449"/>
            <a:ext cx="1695635" cy="882281"/>
          </a:xfrm>
          <a:prstGeom prst="rect">
            <a:avLst/>
          </a:prstGeom>
        </p:spPr>
      </p:pic>
    </p:spTree>
    <p:extLst>
      <p:ext uri="{BB962C8B-B14F-4D97-AF65-F5344CB8AC3E}">
        <p14:creationId xmlns:p14="http://schemas.microsoft.com/office/powerpoint/2010/main" val="872369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anim calcmode="lin" valueType="num">
                                      <p:cBhvr>
                                        <p:cTn id="41" dur="1000" fill="hold"/>
                                        <p:tgtEl>
                                          <p:spTgt spid="26"/>
                                        </p:tgtEl>
                                        <p:attrNameLst>
                                          <p:attrName>ppt_x</p:attrName>
                                        </p:attrNameLst>
                                      </p:cBhvr>
                                      <p:tavLst>
                                        <p:tav tm="0">
                                          <p:val>
                                            <p:strVal val="#ppt_x"/>
                                          </p:val>
                                        </p:tav>
                                        <p:tav tm="100000">
                                          <p:val>
                                            <p:strVal val="#ppt_x"/>
                                          </p:val>
                                        </p:tav>
                                      </p:tavLst>
                                    </p:anim>
                                    <p:anim calcmode="lin" valueType="num">
                                      <p:cBhvr>
                                        <p:cTn id="4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63" presetClass="path" presetSubtype="0" accel="50000" decel="50000" fill="hold" nodeType="clickEffect">
                                  <p:stCondLst>
                                    <p:cond delay="0"/>
                                  </p:stCondLst>
                                  <p:childTnLst>
                                    <p:animMotion origin="layout" path="M 3.95833E-6 4.07407E-6 L 0.25 4.07407E-6 " pathEditMode="relative" rAng="0" ptsTypes="AA">
                                      <p:cBhvr>
                                        <p:cTn id="56" dur="2000" fill="hold"/>
                                        <p:tgtEl>
                                          <p:spTgt spid="54"/>
                                        </p:tgtEl>
                                        <p:attrNameLst>
                                          <p:attrName>ppt_x</p:attrName>
                                          <p:attrName>ppt_y</p:attrName>
                                        </p:attrNameLst>
                                      </p:cBhvr>
                                      <p:rCtr x="12500" y="0"/>
                                    </p:animMotion>
                                  </p:childTnLst>
                                </p:cTn>
                              </p:par>
                            </p:childTnLst>
                          </p:cTn>
                        </p:par>
                        <p:par>
                          <p:cTn id="57" fill="hold">
                            <p:stCondLst>
                              <p:cond delay="2000"/>
                            </p:stCondLst>
                            <p:childTnLst>
                              <p:par>
                                <p:cTn id="58" presetID="22" presetClass="entr" presetSubtype="8" fill="hold" nodeType="after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left)">
                                      <p:cBhvr>
                                        <p:cTn id="60" dur="500"/>
                                        <p:tgtEl>
                                          <p:spTgt spid="37"/>
                                        </p:tgtEl>
                                      </p:cBhvr>
                                    </p:animEffect>
                                  </p:childTnLst>
                                </p:cTn>
                              </p:par>
                              <p:par>
                                <p:cTn id="61" presetID="22" presetClass="entr" presetSubtype="8"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ipe(left)">
                                      <p:cBhvr>
                                        <p:cTn id="63" dur="500"/>
                                        <p:tgtEl>
                                          <p:spTgt spid="29"/>
                                        </p:tgtEl>
                                      </p:cBhvr>
                                    </p:animEffect>
                                  </p:childTnLst>
                                </p:cTn>
                              </p:par>
                              <p:par>
                                <p:cTn id="64" presetID="22" presetClass="entr" presetSubtype="8" fill="hold"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left)">
                                      <p:cBhvr>
                                        <p:cTn id="66" dur="500"/>
                                        <p:tgtEl>
                                          <p:spTgt spid="31"/>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wipe(down)">
                                      <p:cBhvr>
                                        <p:cTn id="69" dur="500"/>
                                        <p:tgtEl>
                                          <p:spTgt spid="49"/>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wipe(down)">
                                      <p:cBhvr>
                                        <p:cTn id="72" dur="500"/>
                                        <p:tgtEl>
                                          <p:spTgt spid="48"/>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1" nodeType="clickEffect">
                                  <p:stCondLst>
                                    <p:cond delay="0"/>
                                  </p:stCondLst>
                                  <p:childTnLst>
                                    <p:animEffect transition="out" filter="dissolv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9" presetClass="exit" presetSubtype="0" fill="hold" nodeType="withEffect">
                                  <p:stCondLst>
                                    <p:cond delay="0"/>
                                  </p:stCondLst>
                                  <p:childTnLst>
                                    <p:animEffect transition="out" filter="dissolve">
                                      <p:cBhvr>
                                        <p:cTn id="79" dur="500"/>
                                        <p:tgtEl>
                                          <p:spTgt spid="24"/>
                                        </p:tgtEl>
                                      </p:cBhvr>
                                    </p:animEffect>
                                    <p:set>
                                      <p:cBhvr>
                                        <p:cTn id="80" dur="1" fill="hold">
                                          <p:stCondLst>
                                            <p:cond delay="499"/>
                                          </p:stCondLst>
                                        </p:cTn>
                                        <p:tgtEl>
                                          <p:spTgt spid="24"/>
                                        </p:tgtEl>
                                        <p:attrNameLst>
                                          <p:attrName>style.visibility</p:attrName>
                                        </p:attrNameLst>
                                      </p:cBhvr>
                                      <p:to>
                                        <p:strVal val="hidden"/>
                                      </p:to>
                                    </p:set>
                                  </p:childTnLst>
                                </p:cTn>
                              </p:par>
                              <p:par>
                                <p:cTn id="81" presetID="9" presetClass="exit" presetSubtype="0" fill="hold" grpId="1" nodeType="withEffect">
                                  <p:stCondLst>
                                    <p:cond delay="0"/>
                                  </p:stCondLst>
                                  <p:childTnLst>
                                    <p:animEffect transition="out" filter="dissolve">
                                      <p:cBhvr>
                                        <p:cTn id="82" dur="500"/>
                                        <p:tgtEl>
                                          <p:spTgt spid="27"/>
                                        </p:tgtEl>
                                      </p:cBhvr>
                                    </p:animEffect>
                                    <p:set>
                                      <p:cBhvr>
                                        <p:cTn id="83" dur="1" fill="hold">
                                          <p:stCondLst>
                                            <p:cond delay="499"/>
                                          </p:stCondLst>
                                        </p:cTn>
                                        <p:tgtEl>
                                          <p:spTgt spid="27"/>
                                        </p:tgtEl>
                                        <p:attrNameLst>
                                          <p:attrName>style.visibility</p:attrName>
                                        </p:attrNameLst>
                                      </p:cBhvr>
                                      <p:to>
                                        <p:strVal val="hidden"/>
                                      </p:to>
                                    </p:set>
                                  </p:childTnLst>
                                </p:cTn>
                              </p:par>
                              <p:par>
                                <p:cTn id="84" presetID="9" presetClass="exit" presetSubtype="0" fill="hold" nodeType="withEffect">
                                  <p:stCondLst>
                                    <p:cond delay="0"/>
                                  </p:stCondLst>
                                  <p:childTnLst>
                                    <p:animEffect transition="out" filter="dissolve">
                                      <p:cBhvr>
                                        <p:cTn id="85" dur="500"/>
                                        <p:tgtEl>
                                          <p:spTgt spid="26"/>
                                        </p:tgtEl>
                                      </p:cBhvr>
                                    </p:animEffect>
                                    <p:set>
                                      <p:cBhvr>
                                        <p:cTn id="86" dur="1" fill="hold">
                                          <p:stCondLst>
                                            <p:cond delay="499"/>
                                          </p:stCondLst>
                                        </p:cTn>
                                        <p:tgtEl>
                                          <p:spTgt spid="2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54"/>
                                        </p:tgtEl>
                                        <p:attrNameLst>
                                          <p:attrName>style.visibility</p:attrName>
                                        </p:attrNameLst>
                                      </p:cBhvr>
                                      <p:to>
                                        <p:strVal val="hidden"/>
                                      </p:to>
                                    </p:set>
                                  </p:childTnLst>
                                </p:cTn>
                              </p:par>
                            </p:childTnLst>
                          </p:cTn>
                        </p:par>
                        <p:par>
                          <p:cTn id="91" fill="hold">
                            <p:stCondLst>
                              <p:cond delay="0"/>
                            </p:stCondLst>
                            <p:childTnLst>
                              <p:par>
                                <p:cTn id="92" presetID="1" presetClass="entr" presetSubtype="0" fill="hold" nodeType="afterEffect">
                                  <p:stCondLst>
                                    <p:cond delay="0"/>
                                  </p:stCondLst>
                                  <p:childTnLst>
                                    <p:set>
                                      <p:cBhvr>
                                        <p:cTn id="93" dur="1" fill="hold">
                                          <p:stCondLst>
                                            <p:cond delay="0"/>
                                          </p:stCondLst>
                                        </p:cTn>
                                        <p:tgtEl>
                                          <p:spTgt spid="55"/>
                                        </p:tgtEl>
                                        <p:attrNameLst>
                                          <p:attrName>style.visibility</p:attrName>
                                        </p:attrNameLst>
                                      </p:cBhvr>
                                      <p:to>
                                        <p:strVal val="visible"/>
                                      </p:to>
                                    </p:set>
                                  </p:childTnLst>
                                </p:cTn>
                              </p:par>
                            </p:childTnLst>
                          </p:cTn>
                        </p:par>
                        <p:par>
                          <p:cTn id="94" fill="hold">
                            <p:stCondLst>
                              <p:cond delay="0"/>
                            </p:stCondLst>
                            <p:childTnLst>
                              <p:par>
                                <p:cTn id="95" presetID="63" presetClass="path" presetSubtype="0" accel="50000" decel="50000" fill="hold" nodeType="afterEffect">
                                  <p:stCondLst>
                                    <p:cond delay="0"/>
                                  </p:stCondLst>
                                  <p:childTnLst>
                                    <p:animMotion origin="layout" path="M 0 4.81481E-6 L 0.74818 0.01412 " pathEditMode="relative" rAng="0" ptsTypes="AA">
                                      <p:cBhvr>
                                        <p:cTn id="96" dur="1500" fill="hold"/>
                                        <p:tgtEl>
                                          <p:spTgt spid="55"/>
                                        </p:tgtEl>
                                        <p:attrNameLst>
                                          <p:attrName>ppt_x</p:attrName>
                                          <p:attrName>ppt_y</p:attrName>
                                        </p:attrNameLst>
                                      </p:cBhvr>
                                      <p:rCtr x="37409" y="694"/>
                                    </p:animMotion>
                                  </p:childTnLst>
                                </p:cTn>
                              </p:par>
                              <p:par>
                                <p:cTn id="97" presetID="22" presetClass="entr" presetSubtype="8" fill="hold" nodeType="with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wipe(left)">
                                      <p:cBhvr>
                                        <p:cTn id="99" dur="500"/>
                                        <p:tgtEl>
                                          <p:spTgt spid="32"/>
                                        </p:tgtEl>
                                      </p:cBhvr>
                                    </p:animEffect>
                                  </p:childTnLst>
                                </p:cTn>
                              </p:par>
                              <p:par>
                                <p:cTn id="100" presetID="22" presetClass="entr" presetSubtype="8" fill="hold" nodeType="withEffect">
                                  <p:stCondLst>
                                    <p:cond delay="0"/>
                                  </p:stCondLst>
                                  <p:childTnLst>
                                    <p:set>
                                      <p:cBhvr>
                                        <p:cTn id="101" dur="1" fill="hold">
                                          <p:stCondLst>
                                            <p:cond delay="0"/>
                                          </p:stCondLst>
                                        </p:cTn>
                                        <p:tgtEl>
                                          <p:spTgt spid="41"/>
                                        </p:tgtEl>
                                        <p:attrNameLst>
                                          <p:attrName>style.visibility</p:attrName>
                                        </p:attrNameLst>
                                      </p:cBhvr>
                                      <p:to>
                                        <p:strVal val="visible"/>
                                      </p:to>
                                    </p:set>
                                    <p:animEffect transition="in" filter="wipe(left)">
                                      <p:cBhvr>
                                        <p:cTn id="102" dur="500"/>
                                        <p:tgtEl>
                                          <p:spTgt spid="41"/>
                                        </p:tgtEl>
                                      </p:cBhvr>
                                    </p:animEffect>
                                  </p:childTnLst>
                                </p:cTn>
                              </p:par>
                            </p:childTnLst>
                          </p:cTn>
                        </p:par>
                        <p:par>
                          <p:cTn id="103" fill="hold">
                            <p:stCondLst>
                              <p:cond delay="1500"/>
                            </p:stCondLst>
                            <p:childTnLst>
                              <p:par>
                                <p:cTn id="104" presetID="22" presetClass="entr" presetSubtype="8" fill="hold" nodeType="afterEffect">
                                  <p:stCondLst>
                                    <p:cond delay="250"/>
                                  </p:stCondLst>
                                  <p:childTnLst>
                                    <p:set>
                                      <p:cBhvr>
                                        <p:cTn id="105" dur="1" fill="hold">
                                          <p:stCondLst>
                                            <p:cond delay="0"/>
                                          </p:stCondLst>
                                        </p:cTn>
                                        <p:tgtEl>
                                          <p:spTgt spid="45"/>
                                        </p:tgtEl>
                                        <p:attrNameLst>
                                          <p:attrName>style.visibility</p:attrName>
                                        </p:attrNameLst>
                                      </p:cBhvr>
                                      <p:to>
                                        <p:strVal val="visible"/>
                                      </p:to>
                                    </p:set>
                                    <p:animEffect transition="in" filter="wipe(left)">
                                      <p:cBhvr>
                                        <p:cTn id="106" dur="500"/>
                                        <p:tgtEl>
                                          <p:spTgt spid="45"/>
                                        </p:tgtEl>
                                      </p:cBhvr>
                                    </p:animEffect>
                                  </p:childTnLst>
                                </p:cTn>
                              </p:par>
                            </p:childTnLst>
                          </p:cTn>
                        </p:par>
                        <p:par>
                          <p:cTn id="107" fill="hold">
                            <p:stCondLst>
                              <p:cond delay="2250"/>
                            </p:stCondLst>
                            <p:childTnLst>
                              <p:par>
                                <p:cTn id="108" presetID="22" presetClass="entr" presetSubtype="8" fill="hold" nodeType="after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wipe(left)">
                                      <p:cBhvr>
                                        <p:cTn id="110" dur="500"/>
                                        <p:tgtEl>
                                          <p:spTgt spid="33"/>
                                        </p:tgtEl>
                                      </p:cBhvr>
                                    </p:animEffect>
                                  </p:childTnLst>
                                </p:cTn>
                              </p:par>
                            </p:childTnLst>
                          </p:cTn>
                        </p:par>
                        <p:par>
                          <p:cTn id="111" fill="hold">
                            <p:stCondLst>
                              <p:cond delay="2750"/>
                            </p:stCondLst>
                            <p:childTnLst>
                              <p:par>
                                <p:cTn id="112" presetID="22" presetClass="entr" presetSubtype="8" fill="hold" nodeType="afterEffect">
                                  <p:stCondLst>
                                    <p:cond delay="250"/>
                                  </p:stCondLst>
                                  <p:childTnLst>
                                    <p:set>
                                      <p:cBhvr>
                                        <p:cTn id="113" dur="1" fill="hold">
                                          <p:stCondLst>
                                            <p:cond delay="0"/>
                                          </p:stCondLst>
                                        </p:cTn>
                                        <p:tgtEl>
                                          <p:spTgt spid="46"/>
                                        </p:tgtEl>
                                        <p:attrNameLst>
                                          <p:attrName>style.visibility</p:attrName>
                                        </p:attrNameLst>
                                      </p:cBhvr>
                                      <p:to>
                                        <p:strVal val="visible"/>
                                      </p:to>
                                    </p:set>
                                    <p:animEffect transition="in" filter="wipe(left)">
                                      <p:cBhvr>
                                        <p:cTn id="114" dur="500"/>
                                        <p:tgtEl>
                                          <p:spTgt spid="46"/>
                                        </p:tgtEl>
                                      </p:cBhvr>
                                    </p:animEffect>
                                  </p:childTnLst>
                                </p:cTn>
                              </p:par>
                            </p:childTnLst>
                          </p:cTn>
                        </p:par>
                        <p:par>
                          <p:cTn id="115" fill="hold">
                            <p:stCondLst>
                              <p:cond delay="3500"/>
                            </p:stCondLst>
                            <p:childTnLst>
                              <p:par>
                                <p:cTn id="116" presetID="22" presetClass="entr" presetSubtype="8" fill="hold" nodeType="afterEffect">
                                  <p:stCondLst>
                                    <p:cond delay="0"/>
                                  </p:stCondLst>
                                  <p:childTnLst>
                                    <p:set>
                                      <p:cBhvr>
                                        <p:cTn id="117" dur="1" fill="hold">
                                          <p:stCondLst>
                                            <p:cond delay="0"/>
                                          </p:stCondLst>
                                        </p:cTn>
                                        <p:tgtEl>
                                          <p:spTgt spid="34"/>
                                        </p:tgtEl>
                                        <p:attrNameLst>
                                          <p:attrName>style.visibility</p:attrName>
                                        </p:attrNameLst>
                                      </p:cBhvr>
                                      <p:to>
                                        <p:strVal val="visible"/>
                                      </p:to>
                                    </p:set>
                                    <p:animEffect transition="in" filter="wipe(left)">
                                      <p:cBhvr>
                                        <p:cTn id="118" dur="500"/>
                                        <p:tgtEl>
                                          <p:spTgt spid="34"/>
                                        </p:tgtEl>
                                      </p:cBhvr>
                                    </p:animEffect>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51"/>
                                        </p:tgtEl>
                                        <p:attrNameLst>
                                          <p:attrName>style.visibility</p:attrName>
                                        </p:attrNameLst>
                                      </p:cBhvr>
                                      <p:to>
                                        <p:strVal val="visible"/>
                                      </p:to>
                                    </p:set>
                                    <p:animEffect transition="in" filter="fade">
                                      <p:cBhvr>
                                        <p:cTn id="123" dur="1000"/>
                                        <p:tgtEl>
                                          <p:spTgt spid="51"/>
                                        </p:tgtEl>
                                      </p:cBhvr>
                                    </p:animEffect>
                                    <p:anim calcmode="lin" valueType="num">
                                      <p:cBhvr>
                                        <p:cTn id="124" dur="1000" fill="hold"/>
                                        <p:tgtEl>
                                          <p:spTgt spid="51"/>
                                        </p:tgtEl>
                                        <p:attrNameLst>
                                          <p:attrName>ppt_x</p:attrName>
                                        </p:attrNameLst>
                                      </p:cBhvr>
                                      <p:tavLst>
                                        <p:tav tm="0">
                                          <p:val>
                                            <p:strVal val="#ppt_x"/>
                                          </p:val>
                                        </p:tav>
                                        <p:tav tm="100000">
                                          <p:val>
                                            <p:strVal val="#ppt_x"/>
                                          </p:val>
                                        </p:tav>
                                      </p:tavLst>
                                    </p:anim>
                                    <p:anim calcmode="lin" valueType="num">
                                      <p:cBhvr>
                                        <p:cTn id="125" dur="1000" fill="hold"/>
                                        <p:tgtEl>
                                          <p:spTgt spid="51"/>
                                        </p:tgtEl>
                                        <p:attrNameLst>
                                          <p:attrName>ppt_y</p:attrName>
                                        </p:attrNameLst>
                                      </p:cBhvr>
                                      <p:tavLst>
                                        <p:tav tm="0">
                                          <p:val>
                                            <p:strVal val="#ppt_y+.1"/>
                                          </p:val>
                                        </p:tav>
                                        <p:tav tm="100000">
                                          <p:val>
                                            <p:strVal val="#ppt_y"/>
                                          </p:val>
                                        </p:tav>
                                      </p:tavLst>
                                    </p:anim>
                                  </p:childTnLst>
                                </p:cTn>
                              </p:par>
                              <p:par>
                                <p:cTn id="126" presetID="42" presetClass="entr" presetSubtype="0" fill="hold" nodeType="withEffect">
                                  <p:stCondLst>
                                    <p:cond delay="0"/>
                                  </p:stCondLst>
                                  <p:childTnLst>
                                    <p:set>
                                      <p:cBhvr>
                                        <p:cTn id="127" dur="1" fill="hold">
                                          <p:stCondLst>
                                            <p:cond delay="0"/>
                                          </p:stCondLst>
                                        </p:cTn>
                                        <p:tgtEl>
                                          <p:spTgt spid="50"/>
                                        </p:tgtEl>
                                        <p:attrNameLst>
                                          <p:attrName>style.visibility</p:attrName>
                                        </p:attrNameLst>
                                      </p:cBhvr>
                                      <p:to>
                                        <p:strVal val="visible"/>
                                      </p:to>
                                    </p:set>
                                    <p:animEffect transition="in" filter="fade">
                                      <p:cBhvr>
                                        <p:cTn id="128" dur="1000"/>
                                        <p:tgtEl>
                                          <p:spTgt spid="50"/>
                                        </p:tgtEl>
                                      </p:cBhvr>
                                    </p:animEffect>
                                    <p:anim calcmode="lin" valueType="num">
                                      <p:cBhvr>
                                        <p:cTn id="129" dur="1000" fill="hold"/>
                                        <p:tgtEl>
                                          <p:spTgt spid="50"/>
                                        </p:tgtEl>
                                        <p:attrNameLst>
                                          <p:attrName>ppt_x</p:attrName>
                                        </p:attrNameLst>
                                      </p:cBhvr>
                                      <p:tavLst>
                                        <p:tav tm="0">
                                          <p:val>
                                            <p:strVal val="#ppt_x"/>
                                          </p:val>
                                        </p:tav>
                                        <p:tav tm="100000">
                                          <p:val>
                                            <p:strVal val="#ppt_x"/>
                                          </p:val>
                                        </p:tav>
                                      </p:tavLst>
                                    </p:anim>
                                    <p:anim calcmode="lin" valueType="num">
                                      <p:cBhvr>
                                        <p:cTn id="13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53"/>
                                        </p:tgtEl>
                                        <p:attrNameLst>
                                          <p:attrName>style.visibility</p:attrName>
                                        </p:attrNameLst>
                                      </p:cBhvr>
                                      <p:to>
                                        <p:strVal val="visible"/>
                                      </p:to>
                                    </p:set>
                                    <p:animEffect transition="in" filter="fade">
                                      <p:cBhvr>
                                        <p:cTn id="135" dur="1000"/>
                                        <p:tgtEl>
                                          <p:spTgt spid="53"/>
                                        </p:tgtEl>
                                      </p:cBhvr>
                                    </p:animEffect>
                                    <p:anim calcmode="lin" valueType="num">
                                      <p:cBhvr>
                                        <p:cTn id="136" dur="1000" fill="hold"/>
                                        <p:tgtEl>
                                          <p:spTgt spid="53"/>
                                        </p:tgtEl>
                                        <p:attrNameLst>
                                          <p:attrName>ppt_x</p:attrName>
                                        </p:attrNameLst>
                                      </p:cBhvr>
                                      <p:tavLst>
                                        <p:tav tm="0">
                                          <p:val>
                                            <p:strVal val="#ppt_x"/>
                                          </p:val>
                                        </p:tav>
                                        <p:tav tm="100000">
                                          <p:val>
                                            <p:strVal val="#ppt_x"/>
                                          </p:val>
                                        </p:tav>
                                      </p:tavLst>
                                    </p:anim>
                                    <p:anim calcmode="lin" valueType="num">
                                      <p:cBhvr>
                                        <p:cTn id="137" dur="1000" fill="hold"/>
                                        <p:tgtEl>
                                          <p:spTgt spid="53"/>
                                        </p:tgtEl>
                                        <p:attrNameLst>
                                          <p:attrName>ppt_y</p:attrName>
                                        </p:attrNameLst>
                                      </p:cBhvr>
                                      <p:tavLst>
                                        <p:tav tm="0">
                                          <p:val>
                                            <p:strVal val="#ppt_y+.1"/>
                                          </p:val>
                                        </p:tav>
                                        <p:tav tm="100000">
                                          <p:val>
                                            <p:strVal val="#ppt_y"/>
                                          </p:val>
                                        </p:tav>
                                      </p:tavLst>
                                    </p:anim>
                                  </p:childTnLst>
                                </p:cTn>
                              </p:par>
                              <p:par>
                                <p:cTn id="138" presetID="42" presetClass="entr" presetSubtype="0" fill="hold" nodeType="withEffect">
                                  <p:stCondLst>
                                    <p:cond delay="0"/>
                                  </p:stCondLst>
                                  <p:childTnLst>
                                    <p:set>
                                      <p:cBhvr>
                                        <p:cTn id="139" dur="1" fill="hold">
                                          <p:stCondLst>
                                            <p:cond delay="0"/>
                                          </p:stCondLst>
                                        </p:cTn>
                                        <p:tgtEl>
                                          <p:spTgt spid="52"/>
                                        </p:tgtEl>
                                        <p:attrNameLst>
                                          <p:attrName>style.visibility</p:attrName>
                                        </p:attrNameLst>
                                      </p:cBhvr>
                                      <p:to>
                                        <p:strVal val="visible"/>
                                      </p:to>
                                    </p:set>
                                    <p:animEffect transition="in" filter="fade">
                                      <p:cBhvr>
                                        <p:cTn id="140" dur="1000"/>
                                        <p:tgtEl>
                                          <p:spTgt spid="52"/>
                                        </p:tgtEl>
                                      </p:cBhvr>
                                    </p:animEffect>
                                    <p:anim calcmode="lin" valueType="num">
                                      <p:cBhvr>
                                        <p:cTn id="141" dur="1000" fill="hold"/>
                                        <p:tgtEl>
                                          <p:spTgt spid="52"/>
                                        </p:tgtEl>
                                        <p:attrNameLst>
                                          <p:attrName>ppt_x</p:attrName>
                                        </p:attrNameLst>
                                      </p:cBhvr>
                                      <p:tavLst>
                                        <p:tav tm="0">
                                          <p:val>
                                            <p:strVal val="#ppt_x"/>
                                          </p:val>
                                        </p:tav>
                                        <p:tav tm="100000">
                                          <p:val>
                                            <p:strVal val="#ppt_x"/>
                                          </p:val>
                                        </p:tav>
                                      </p:tavLst>
                                    </p:anim>
                                    <p:anim calcmode="lin" valueType="num">
                                      <p:cBhvr>
                                        <p:cTn id="14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8" grpId="0"/>
      <p:bldP spid="25" grpId="0"/>
      <p:bldP spid="25" grpId="1"/>
      <p:bldP spid="27" grpId="0"/>
      <p:bldP spid="27" grpId="1"/>
      <p:bldP spid="48" grpId="0" animBg="1"/>
      <p:bldP spid="49" grpId="0" animBg="1"/>
      <p:bldP spid="51" grpId="0"/>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风安全出行教育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3431</TotalTime>
  <Words>2041</Words>
  <Application>Microsoft Office PowerPoint</Application>
  <PresentationFormat>Widescreen</PresentationFormat>
  <Paragraphs>234</Paragraphs>
  <Slides>25</Slides>
  <Notes>24</Notes>
  <HiddenSlides>0</HiddenSlides>
  <MMClips>1</MMClips>
  <ScaleCrop>false</ScaleCrop>
  <HeadingPairs>
    <vt:vector size="6" baseType="variant">
      <vt:variant>
        <vt:lpstr>Fonts Used</vt:lpstr>
      </vt:variant>
      <vt:variant>
        <vt:i4>30</vt:i4>
      </vt:variant>
      <vt:variant>
        <vt:lpstr>Theme</vt:lpstr>
      </vt:variant>
      <vt:variant>
        <vt:i4>1</vt:i4>
      </vt:variant>
      <vt:variant>
        <vt:lpstr>Slide Titles</vt:lpstr>
      </vt:variant>
      <vt:variant>
        <vt:i4>25</vt:i4>
      </vt:variant>
    </vt:vector>
  </HeadingPairs>
  <TitlesOfParts>
    <vt:vector size="56" baseType="lpstr">
      <vt:lpstr>等线</vt:lpstr>
      <vt:lpstr>等线 Light</vt:lpstr>
      <vt:lpstr>#9Slide01 Noi dung ngan</vt:lpstr>
      <vt:lpstr>#9Slide01 Tieu de ngan</vt:lpstr>
      <vt:lpstr>#9Slide02 Noi dung dai</vt:lpstr>
      <vt:lpstr>#9Slide02 Noi dung rat dai</vt:lpstr>
      <vt:lpstr>#9Slide02 Tieu de dai</vt:lpstr>
      <vt:lpstr>#9Slide03 Ample</vt:lpstr>
      <vt:lpstr>#9Slide03 Arima Madurai ExtraLi</vt:lpstr>
      <vt:lpstr>#9Slide03 Aturdida</vt:lpstr>
      <vt:lpstr>#9Slide03 Bebas Neue Bold</vt:lpstr>
      <vt:lpstr>#9Slide03 BoosterNextFYBlack</vt:lpstr>
      <vt:lpstr>#9Slide03 NguyenHa 01</vt:lpstr>
      <vt:lpstr>#9Slide03 SFU Futura_05</vt:lpstr>
      <vt:lpstr>#9Slide05 Pattaya</vt:lpstr>
      <vt:lpstr>#9Slide05 SVNKitten</vt:lpstr>
      <vt:lpstr>#9Slide05 SVNSteady</vt:lpstr>
      <vt:lpstr>#9Slide07 Cadena</vt:lpstr>
      <vt:lpstr>#9Slide07 IcielCadena</vt:lpstr>
      <vt:lpstr>#9Slide07 Pattaya</vt:lpstr>
      <vt:lpstr>#9Slide07 SVNCinnamoncake</vt:lpstr>
      <vt:lpstr>Arial</vt:lpstr>
      <vt:lpstr>Cambria</vt:lpstr>
      <vt:lpstr>Cambria Math</vt:lpstr>
      <vt:lpstr>HP001 5 hàng</vt:lpstr>
      <vt:lpstr>Jokerman</vt:lpstr>
      <vt:lpstr>SVN-Poky's</vt:lpstr>
      <vt:lpstr>Times New Roman</vt:lpstr>
      <vt:lpstr>UTM Billhead 1910</vt:lpstr>
      <vt:lpstr>UTM French Vanilla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卡通风安全出行教育PPT模板</dc:title>
  <dc:subject>9Slide.vn</dc:subject>
  <dc:creator>ADMIN</dc:creator>
  <dc:description>9Slide.vn</dc:description>
  <cp:lastModifiedBy>Nguyễn Ngọc Ánh</cp:lastModifiedBy>
  <cp:revision>57</cp:revision>
  <dcterms:created xsi:type="dcterms:W3CDTF">2020-06-10T16:06:53Z</dcterms:created>
  <dcterms:modified xsi:type="dcterms:W3CDTF">2022-03-22T01:45:12Z</dcterms:modified>
  <cp:category>9Slide.vn</cp:category>
</cp:coreProperties>
</file>