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1"/>
  </p:notesMasterIdLst>
  <p:sldIdLst>
    <p:sldId id="359" r:id="rId3"/>
    <p:sldId id="317" r:id="rId4"/>
    <p:sldId id="319" r:id="rId5"/>
    <p:sldId id="358" r:id="rId6"/>
    <p:sldId id="356" r:id="rId7"/>
    <p:sldId id="314" r:id="rId8"/>
    <p:sldId id="360" r:id="rId9"/>
    <p:sldId id="259"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1112"/>
    <a:srgbClr val="B1F9A5"/>
    <a:srgbClr val="A0EAA4"/>
    <a:srgbClr val="FBD1E6"/>
    <a:srgbClr val="0C7611"/>
    <a:srgbClr val="E8610E"/>
    <a:srgbClr val="F2712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snapToGrid="0">
      <p:cViewPr varScale="1">
        <p:scale>
          <a:sx n="69" d="100"/>
          <a:sy n="69" d="100"/>
        </p:scale>
        <p:origin x="7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B1586-1ADC-4FEC-B324-83FB7DE20755}"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A53E1-710A-4304-BB43-3BCAD7CE552D}" type="slidenum">
              <a:rPr lang="en-US" smtClean="0"/>
              <a:t>‹#›</a:t>
            </a:fld>
            <a:endParaRPr lang="en-US"/>
          </a:p>
        </p:txBody>
      </p:sp>
    </p:spTree>
    <p:extLst>
      <p:ext uri="{BB962C8B-B14F-4D97-AF65-F5344CB8AC3E}">
        <p14:creationId xmlns:p14="http://schemas.microsoft.com/office/powerpoint/2010/main" val="26918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602FCF-448E-419E-82E4-12DAE3C8EF89}"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408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82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E8E9-8839-4A1A-A425-71A9F7C4B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B91F9B-AC59-402D-B357-7D7AFBA10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D50D7D-097A-475E-9D8A-DE2C455BC4FB}"/>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5" name="Footer Placeholder 4">
            <a:extLst>
              <a:ext uri="{FF2B5EF4-FFF2-40B4-BE49-F238E27FC236}">
                <a16:creationId xmlns:a16="http://schemas.microsoft.com/office/drawing/2014/main" id="{9B7D83B2-D5E0-4894-9109-BCB71CABC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0D489-2B90-409C-AC64-1EB1A5165AD5}"/>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42851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EF46-AC7F-44F6-9FD8-587C938E6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8BE6A7-B346-47EA-9581-92AC95614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857C3-7D97-4ED6-99A5-4CF43B70D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C6471-6D41-4199-AEE3-E137D0B18564}"/>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6" name="Footer Placeholder 5">
            <a:extLst>
              <a:ext uri="{FF2B5EF4-FFF2-40B4-BE49-F238E27FC236}">
                <a16:creationId xmlns:a16="http://schemas.microsoft.com/office/drawing/2014/main" id="{028736E0-8E81-44EB-A583-1B2D9351C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524C5-9473-4ED0-8C65-EE4BA14B42EB}"/>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85481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875D-53DE-4471-AEAA-3CD6711A6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F01DA-9CFD-401B-A15E-98090CA01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96F235-2BAA-44E8-8665-6A45F8611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5C089-963D-4E33-A2C7-E450E4FE6770}"/>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6" name="Footer Placeholder 5">
            <a:extLst>
              <a:ext uri="{FF2B5EF4-FFF2-40B4-BE49-F238E27FC236}">
                <a16:creationId xmlns:a16="http://schemas.microsoft.com/office/drawing/2014/main" id="{56FF20C5-474D-4783-9F08-4BD45C3BE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21D86-B430-4B29-9191-C9ACC739E1F8}"/>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9760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FE78-03EE-4C2E-8782-2A6C3B784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6CB6F4-A994-4596-8617-2ED8061DE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45420-9129-41BE-A0FB-BFC056E2DCA5}"/>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5" name="Footer Placeholder 4">
            <a:extLst>
              <a:ext uri="{FF2B5EF4-FFF2-40B4-BE49-F238E27FC236}">
                <a16:creationId xmlns:a16="http://schemas.microsoft.com/office/drawing/2014/main" id="{6B366901-152F-484F-92E5-345672B72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92F28-DA1B-431B-8E99-972691E8BC6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151352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3B80F-7751-41E8-AF7C-BED6DB645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6EC30-1377-4FE2-8C20-4AABD6117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C7DA6-718E-411F-AD01-23780957F139}"/>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5" name="Footer Placeholder 4">
            <a:extLst>
              <a:ext uri="{FF2B5EF4-FFF2-40B4-BE49-F238E27FC236}">
                <a16:creationId xmlns:a16="http://schemas.microsoft.com/office/drawing/2014/main" id="{046E3DFD-98F7-44BC-8D54-90B30EA31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59B08-06FF-4467-A292-3242D519736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709029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3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457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829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54832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61675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5447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1A0-208D-48B7-859B-DA1BA03D2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AF733-CFB6-45B6-A00B-24861E8E1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8DA34-5A36-4244-BFA1-DF63F9A8C2D0}"/>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5" name="Footer Placeholder 4">
            <a:extLst>
              <a:ext uri="{FF2B5EF4-FFF2-40B4-BE49-F238E27FC236}">
                <a16:creationId xmlns:a16="http://schemas.microsoft.com/office/drawing/2014/main" id="{384961FE-2790-494F-A795-95B18FBA8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043A9-C3F8-42DE-91D8-F3708F641AC0}"/>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76818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9687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919688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63670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0317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48A9-2B6A-4CAE-81A0-7CE0FD820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DAACA3-7338-4AD6-A460-776F1FA70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C02F7-05E0-4392-A94D-D68E0A227495}"/>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5" name="Footer Placeholder 4">
            <a:extLst>
              <a:ext uri="{FF2B5EF4-FFF2-40B4-BE49-F238E27FC236}">
                <a16:creationId xmlns:a16="http://schemas.microsoft.com/office/drawing/2014/main" id="{0C66F976-A635-4457-B4F9-1B9235462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51E86-6452-452A-B113-7E44D4B7A5A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6668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2F1C-3889-4FFA-9B08-25CAEE2CD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2ED3E-884F-4557-9391-E38E2C86F7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6D1829-3B46-4E0E-95FB-08B50CFC7F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5B9F6-A164-42CA-A76D-D13FF621AA5B}"/>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6" name="Footer Placeholder 5">
            <a:extLst>
              <a:ext uri="{FF2B5EF4-FFF2-40B4-BE49-F238E27FC236}">
                <a16:creationId xmlns:a16="http://schemas.microsoft.com/office/drawing/2014/main" id="{E068EDED-0568-4746-817A-25A72C9C0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B45DD-060D-4A4A-95F5-AC95AB392F56}"/>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74567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E416-0F5C-40E8-B7D2-83E90BA2AD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120ED-55E1-4C29-9F7F-44FCC8A70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D5A89-4995-44E5-923E-48443912B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2843D-DC70-4D27-B80C-9BCFAB6CF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49412-C83B-4891-8050-C02247A689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C2D4F-2F7D-4775-B2CE-22D9C6228ED9}"/>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8" name="Footer Placeholder 7">
            <a:extLst>
              <a:ext uri="{FF2B5EF4-FFF2-40B4-BE49-F238E27FC236}">
                <a16:creationId xmlns:a16="http://schemas.microsoft.com/office/drawing/2014/main" id="{C6DF46A1-D144-4D70-8DBA-760AEA7BD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719E4-85E5-4A2A-8EAF-AAFDB2E5494E}"/>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83036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D93-9FDD-4537-8BBF-4C67F3C57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B73A11-AB95-4411-8B86-527977105562}"/>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4" name="Footer Placeholder 3">
            <a:extLst>
              <a:ext uri="{FF2B5EF4-FFF2-40B4-BE49-F238E27FC236}">
                <a16:creationId xmlns:a16="http://schemas.microsoft.com/office/drawing/2014/main" id="{B8047DF8-76D0-4A52-A5A0-0E58D37783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66F66B-5E1A-4381-BFE0-831723558B7D}"/>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7469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16569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208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22/3/2024</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5394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2A459-FBCD-4FD5-BD9A-C4F91D8BC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8BB5B-DCC7-427D-A0F8-4337D53A5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7DC6-098D-49A8-9D5A-1EDD5BF69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D47BA-5874-4C73-AE5E-21A916F937A0}" type="datetimeFigureOut">
              <a:rPr lang="en-US" smtClean="0"/>
              <a:t>22/3/2024</a:t>
            </a:fld>
            <a:endParaRPr lang="en-US"/>
          </a:p>
        </p:txBody>
      </p:sp>
      <p:sp>
        <p:nvSpPr>
          <p:cNvPr id="5" name="Footer Placeholder 4">
            <a:extLst>
              <a:ext uri="{FF2B5EF4-FFF2-40B4-BE49-F238E27FC236}">
                <a16:creationId xmlns:a16="http://schemas.microsoft.com/office/drawing/2014/main" id="{C35799D4-DA22-46BF-8B16-72B2EF8C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8CEA9-78D2-428D-B071-1DE79A042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EE7F9-174E-4085-B9BB-FD7B1F1B2DB7}" type="slidenum">
              <a:rPr lang="en-US" smtClean="0"/>
              <a:t>‹#›</a:t>
            </a:fld>
            <a:endParaRPr lang="en-US"/>
          </a:p>
        </p:txBody>
      </p:sp>
    </p:spTree>
    <p:extLst>
      <p:ext uri="{BB962C8B-B14F-4D97-AF65-F5344CB8AC3E}">
        <p14:creationId xmlns:p14="http://schemas.microsoft.com/office/powerpoint/2010/main" val="3357650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6" r:id="rId8"/>
    <p:sldLayoutId id="2147483684" r:id="rId9"/>
    <p:sldLayoutId id="2147483668" r:id="rId10"/>
    <p:sldLayoutId id="2147483669" r:id="rId11"/>
    <p:sldLayoutId id="2147483670" r:id="rId12"/>
    <p:sldLayoutId id="2147483671" r:id="rId13"/>
    <p:sldLayoutId id="2147483673" r:id="rId14"/>
    <p:sldLayoutId id="2147483674"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4660038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5" r:id="rId3"/>
    <p:sldLayoutId id="2147483683"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3">
            <a:extLst>
              <a:ext uri="{FF2B5EF4-FFF2-40B4-BE49-F238E27FC236}">
                <a16:creationId xmlns:a16="http://schemas.microsoft.com/office/drawing/2014/main" id="{67F4D588-7141-4E43-86E5-78FA783E99BB}"/>
              </a:ext>
            </a:extLst>
          </p:cNvPr>
          <p:cNvSpPr/>
          <p:nvPr/>
        </p:nvSpPr>
        <p:spPr>
          <a:xfrm>
            <a:off x="132321" y="71160"/>
            <a:ext cx="11711336" cy="1737791"/>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3F234587-AF8F-4BAA-ABDE-9D3F5500A2BB}"/>
              </a:ext>
            </a:extLst>
          </p:cNvPr>
          <p:cNvGrpSpPr/>
          <p:nvPr/>
        </p:nvGrpSpPr>
        <p:grpSpPr>
          <a:xfrm>
            <a:off x="3188256" y="-39175"/>
            <a:ext cx="8075177" cy="1737790"/>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2BFAB66E-FABC-479A-AD73-8CFF1151BCDE}"/>
              </a:ext>
            </a:extLst>
          </p:cNvPr>
          <p:cNvGrpSpPr/>
          <p:nvPr/>
        </p:nvGrpSpPr>
        <p:grpSpPr>
          <a:xfrm rot="20877529">
            <a:off x="143768" y="-43673"/>
            <a:ext cx="2373352" cy="1628627"/>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loud 13"/>
            <p:cNvSpPr/>
            <p:nvPr/>
          </p:nvSpPr>
          <p:spPr>
            <a:xfrm rot="12142935">
              <a:off x="-2391987" y="2811914"/>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p:cNvSpPr txBox="1"/>
          <p:nvPr/>
        </p:nvSpPr>
        <p:spPr>
          <a:xfrm>
            <a:off x="27211" y="272558"/>
            <a:ext cx="247463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Ciel Cucho Bold" pitchFamily="50" charset="0"/>
                <a:ea typeface="+mn-ea"/>
                <a:cs typeface="iCiel Cucho Bold" pitchFamily="50" charset="0"/>
              </a:rPr>
              <a:t>TUẦN </a:t>
            </a:r>
            <a:r>
              <a:rPr kumimoji="0" lang="en-US" sz="5400" b="1" i="0" u="none" strike="noStrike" kern="1200" cap="none" spc="0" normalizeH="0" baseline="0" noProof="0" dirty="0">
                <a:ln>
                  <a:noFill/>
                </a:ln>
                <a:solidFill>
                  <a:prstClr val="black"/>
                </a:solidFill>
                <a:effectLst/>
                <a:uLnTx/>
                <a:uFillTx/>
                <a:latin typeface="iCiel Cucho Bold" pitchFamily="50" charset="0"/>
                <a:ea typeface="+mn-ea"/>
                <a:cs typeface="iCiel Cucho Bold" pitchFamily="50" charset="0"/>
              </a:rPr>
              <a:t>28</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637B469F-4C6B-4890-B36E-0022CEEE7647}"/>
              </a:ext>
            </a:extLst>
          </p:cNvPr>
          <p:cNvSpPr/>
          <p:nvPr/>
        </p:nvSpPr>
        <p:spPr>
          <a:xfrm>
            <a:off x="2589131" y="169411"/>
            <a:ext cx="1343498" cy="13519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2506748" y="59075"/>
            <a:ext cx="1291948"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18</a:t>
            </a:r>
          </a:p>
        </p:txBody>
      </p:sp>
      <p:sp>
        <p:nvSpPr>
          <p:cNvPr id="19" name="TextBox 18"/>
          <p:cNvSpPr txBox="1"/>
          <p:nvPr/>
        </p:nvSpPr>
        <p:spPr>
          <a:xfrm>
            <a:off x="4476865" y="466146"/>
            <a:ext cx="85999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THƯ VIỆN BIẾT ĐI</a:t>
            </a:r>
            <a:endParaRPr kumimoji="0" lang="en-US" sz="5400" b="1" i="0" u="none" strike="noStrike" kern="1200" cap="none" spc="0" normalizeH="0" baseline="0" noProof="0" dirty="0">
              <a:ln>
                <a:noFill/>
              </a:ln>
              <a:solidFill>
                <a:srgbClr val="00B050"/>
              </a:solidFill>
              <a:effectLst>
                <a:reflection blurRad="6350" stA="55000" endA="300" endPos="45500" dir="5400000" sy="-100000" algn="bl" rotWithShape="0"/>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6A7F4CD3-1205-4A3F-9F7F-3707995CC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246" y="3501267"/>
            <a:ext cx="2536754" cy="3732553"/>
          </a:xfrm>
          <a:prstGeom prst="rect">
            <a:avLst/>
          </a:prstGeom>
        </p:spPr>
      </p:pic>
      <p:sp>
        <p:nvSpPr>
          <p:cNvPr id="17" name="Rectangle 16">
            <a:extLst>
              <a:ext uri="{FF2B5EF4-FFF2-40B4-BE49-F238E27FC236}">
                <a16:creationId xmlns:a16="http://schemas.microsoft.com/office/drawing/2014/main" id="{E2C41686-61D4-404D-9E8F-DF7321B2DFBC}"/>
              </a:ext>
            </a:extLst>
          </p:cNvPr>
          <p:cNvSpPr/>
          <p:nvPr/>
        </p:nvSpPr>
        <p:spPr>
          <a:xfrm>
            <a:off x="3846913" y="1808951"/>
            <a:ext cx="6757862" cy="1107996"/>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rPr>
              <a:t>TIẾT </a:t>
            </a: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rPr>
              <a:t>6. </a:t>
            </a:r>
            <a:r>
              <a:rPr kumimoji="0" lang="en-US" sz="4400" b="0"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rPr>
              <a:t>ĐỌC MỞ RỘNG</a:t>
            </a:r>
          </a:p>
        </p:txBody>
      </p:sp>
    </p:spTree>
    <p:extLst>
      <p:ext uri="{BB962C8B-B14F-4D97-AF65-F5344CB8AC3E}">
        <p14:creationId xmlns:p14="http://schemas.microsoft.com/office/powerpoint/2010/main" val="3051133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284091" y="1924660"/>
            <a:ext cx="11623818" cy="2789009"/>
          </a:xfrm>
          <a:prstGeom prst="rect">
            <a:avLst/>
          </a:prstGeom>
        </p:spPr>
        <p:txBody>
          <a:bodyPr>
            <a:normAutofit/>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a:buFontTx/>
              <a:buChar char="-"/>
            </a:pPr>
            <a:r>
              <a:rPr lang="en-US" sz="4300" dirty="0" err="1">
                <a:latin typeface="Arial" panose="020B0604020202020204" pitchFamily="34" charset="0"/>
                <a:cs typeface="Arial" panose="020B0604020202020204" pitchFamily="34" charset="0"/>
              </a:rPr>
              <a:t>Sưu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tầm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những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bài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viết</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về</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chuyện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lạ</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đó</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đây</a:t>
            </a:r>
            <a:r>
              <a:rPr lang="en-US" sz="4300" dirty="0">
                <a:latin typeface="Arial" panose="020B0604020202020204" pitchFamily="34" charset="0"/>
                <a:cs typeface="Arial" panose="020B0604020202020204" pitchFamily="34" charset="0"/>
              </a:rPr>
              <a:t>.</a:t>
            </a:r>
          </a:p>
          <a:p>
            <a:pPr>
              <a:buFontTx/>
              <a:buChar char="-"/>
            </a:pPr>
            <a:r>
              <a:rPr lang="en-US" sz="4300" dirty="0" err="1">
                <a:latin typeface="Arial" panose="020B0604020202020204" pitchFamily="34" charset="0"/>
                <a:cs typeface="Arial" panose="020B0604020202020204" pitchFamily="34" charset="0"/>
              </a:rPr>
              <a:t>Viết</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vào</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phiếu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đọc</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sách</a:t>
            </a:r>
            <a:r>
              <a:rPr lang="en-US" sz="430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693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34612" y="516182"/>
            <a:ext cx="11105443" cy="646331"/>
          </a:xfrm>
          <a:prstGeom prst="rect">
            <a:avLst/>
          </a:prstGeom>
          <a:noFill/>
        </p:spPr>
        <p:txBody>
          <a:bodyPr wrap="square" rtlCol="0">
            <a:spAutoFit/>
          </a:bodyPr>
          <a:lstStyle/>
          <a:p>
            <a:pPr algn="just">
              <a:buClr>
                <a:srgbClr val="000000"/>
              </a:buClr>
            </a:pPr>
            <a:r>
              <a:rPr lang="en-US" sz="3600" b="1" kern="0" dirty="0">
                <a:solidFill>
                  <a:schemeClr val="accent4">
                    <a:lumMod val="75000"/>
                  </a:schemeClr>
                </a:solidFill>
                <a:latin typeface="+mj-lt"/>
                <a:ea typeface="Arial-Rounded" pitchFamily="34" charset="0"/>
                <a:cs typeface="Arial-Rounded" pitchFamily="34" charset="0"/>
                <a:sym typeface="Arial"/>
              </a:rPr>
              <a:t>1.</a:t>
            </a:r>
            <a:r>
              <a:rPr lang="en-US" sz="3600" kern="0" dirty="0">
                <a:solidFill>
                  <a:schemeClr val="accent4">
                    <a:lumMod val="75000"/>
                  </a:schemeClr>
                </a:solidFill>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Tìm</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đọc</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một</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cuốn</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sách</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viết</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về</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chuyện</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lạ</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đó</a:t>
            </a:r>
            <a:r>
              <a:rPr lang="en-US" sz="3600" kern="0" dirty="0">
                <a:latin typeface="+mj-lt"/>
                <a:ea typeface="Arial-Rounded" pitchFamily="34" charset="0"/>
                <a:cs typeface="Arial-Rounded" pitchFamily="34" charset="0"/>
                <a:sym typeface="Arial"/>
              </a:rPr>
              <a:t> </a:t>
            </a:r>
            <a:r>
              <a:rPr lang="en-US" sz="3600" kern="0" dirty="0" err="1">
                <a:latin typeface="+mj-lt"/>
                <a:ea typeface="Arial-Rounded" pitchFamily="34" charset="0"/>
                <a:cs typeface="Arial-Rounded" pitchFamily="34" charset="0"/>
                <a:sym typeface="Arial"/>
              </a:rPr>
              <a:t>đây</a:t>
            </a:r>
            <a:r>
              <a:rPr lang="en-US" sz="3600" kern="0" dirty="0">
                <a:latin typeface="+mj-lt"/>
                <a:ea typeface="Arial-Rounded" pitchFamily="34" charset="0"/>
                <a:cs typeface="Arial-Rounded" pitchFamily="34" charset="0"/>
                <a:sym typeface="Arial"/>
              </a:rPr>
              <a:t>.</a:t>
            </a:r>
          </a:p>
        </p:txBody>
      </p:sp>
      <p:pic>
        <p:nvPicPr>
          <p:cNvPr id="4" name="Picture 3" descr="A picture containing toy, doll, clipart, vector graphics&#10;&#10;Description automatically generated">
            <a:extLst>
              <a:ext uri="{FF2B5EF4-FFF2-40B4-BE49-F238E27FC236}">
                <a16:creationId xmlns:a16="http://schemas.microsoft.com/office/drawing/2014/main" id="{799496DA-691B-4978-9FCA-48662DAD71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2300">
                        <a14:foregroundMark x1="24500" y1="23494" x2="26900" y2="66506"/>
                        <a14:foregroundMark x1="19500" y1="69518" x2="22500" y2="75783"/>
                        <a14:foregroundMark x1="13100" y1="73735" x2="23900" y2="80000"/>
                        <a14:foregroundMark x1="12000" y1="75301" x2="15100" y2="75060"/>
                        <a14:foregroundMark x1="16200" y1="77952" x2="19700" y2="81084"/>
                        <a14:foregroundMark x1="18200" y1="22892" x2="25600" y2="14096"/>
                        <a14:foregroundMark x1="25600" y1="14096" x2="30400" y2="15301"/>
                        <a14:foregroundMark x1="63100" y1="75301" x2="75900" y2="79036"/>
                        <a14:foregroundMark x1="79400" y1="79759" x2="85700" y2="76867"/>
                        <a14:foregroundMark x1="83100" y1="78434" x2="88600" y2="77952"/>
                        <a14:foregroundMark x1="81800" y1="76867" x2="88400" y2="79036"/>
                        <a14:foregroundMark x1="87500" y1="79518" x2="85100" y2="78434"/>
                        <a14:foregroundMark x1="83500" y1="78193" x2="89500" y2="79277"/>
                        <a14:foregroundMark x1="23600" y1="48795" x2="17700" y2="55422"/>
                        <a14:foregroundMark x1="17700" y1="55422" x2="16800" y2="60482"/>
                        <a14:foregroundMark x1="13800" y1="72651" x2="11600" y2="73976"/>
                        <a14:foregroundMark x1="10900" y1="75301" x2="14400" y2="71325"/>
                        <a14:foregroundMark x1="84600" y1="79759" x2="89700" y2="79036"/>
                        <a14:foregroundMark x1="33100" y1="57831" x2="31100" y2="66024"/>
                        <a14:foregroundMark x1="39200" y1="56024" x2="40300" y2="57831"/>
                        <a14:foregroundMark x1="24500" y1="53133" x2="31100" y2="55663"/>
                        <a14:foregroundMark x1="26700" y1="52048" x2="31800" y2="54699"/>
                        <a14:foregroundMark x1="80500" y1="66265" x2="80700" y2="73133"/>
                        <a14:foregroundMark x1="55000" y1="54940" x2="55000" y2="59157"/>
                        <a14:foregroundMark x1="56300" y1="51807" x2="62300" y2="55663"/>
                        <a14:foregroundMark x1="54400" y1="50482" x2="61300" y2="55422"/>
                        <a14:foregroundMark x1="61300" y1="55422" x2="62000" y2="56506"/>
                        <a14:foregroundMark x1="82400" y1="76386" x2="90700" y2="77590"/>
                        <a14:foregroundMark x1="90700" y1="77590" x2="86600" y2="79277"/>
                        <a14:foregroundMark x1="91000" y1="79277" x2="92300" y2="79518"/>
                        <a14:foregroundMark x1="91900" y1="78675" x2="91900" y2="81084"/>
                        <a14:foregroundMark x1="60700" y1="53614" x2="55000" y2="49639"/>
                      </a14:backgroundRemoval>
                    </a14:imgEffect>
                  </a14:imgLayer>
                </a14:imgProps>
              </a:ext>
              <a:ext uri="{28A0092B-C50C-407E-A947-70E740481C1C}">
                <a14:useLocalDpi xmlns:a14="http://schemas.microsoft.com/office/drawing/2010/main" val="0"/>
              </a:ext>
            </a:extLst>
          </a:blip>
          <a:stretch>
            <a:fillRect/>
          </a:stretch>
        </p:blipFill>
        <p:spPr>
          <a:xfrm>
            <a:off x="3501928" y="2175079"/>
            <a:ext cx="5642074" cy="4682921"/>
          </a:xfrm>
          <a:prstGeom prst="rect">
            <a:avLst/>
          </a:prstGeom>
        </p:spPr>
      </p:pic>
    </p:spTree>
    <p:extLst>
      <p:ext uri="{BB962C8B-B14F-4D97-AF65-F5344CB8AC3E}">
        <p14:creationId xmlns:p14="http://schemas.microsoft.com/office/powerpoint/2010/main" val="3331229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i Thức Thế Giới – 100 Chuyện Kỳ Lạ Về Các Nước Trên Thế Giới">
            <a:extLst>
              <a:ext uri="{FF2B5EF4-FFF2-40B4-BE49-F238E27FC236}">
                <a16:creationId xmlns:a16="http://schemas.microsoft.com/office/drawing/2014/main" id="{B6C30AD5-685E-44B4-9DCE-D74610C4C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919" y="132907"/>
            <a:ext cx="4724400" cy="65921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79ABD7-36F8-4919-8E47-27EDC513727E}"/>
              </a:ext>
            </a:extLst>
          </p:cNvPr>
          <p:cNvSpPr txBox="1"/>
          <p:nvPr/>
        </p:nvSpPr>
        <p:spPr>
          <a:xfrm>
            <a:off x="408123" y="582067"/>
            <a:ext cx="6629400" cy="5693866"/>
          </a:xfrm>
          <a:prstGeom prst="rect">
            <a:avLst/>
          </a:prstGeom>
          <a:solidFill>
            <a:schemeClr val="tx2">
              <a:lumMod val="90000"/>
            </a:schemeClr>
          </a:solidFill>
        </p:spPr>
        <p:txBody>
          <a:bodyPr wrap="square">
            <a:spAutoFit/>
          </a:bodyPr>
          <a:lstStyle/>
          <a:p>
            <a:pPr algn="just"/>
            <a:r>
              <a:rPr lang="en-US" sz="2800" dirty="0">
                <a:solidFill>
                  <a:srgbClr val="2C2F34"/>
                </a:solidFill>
                <a:latin typeface="Arial" panose="020B0604020202020204" pitchFamily="34" charset="0"/>
              </a:rPr>
              <a:t> </a:t>
            </a:r>
            <a:r>
              <a:rPr lang="en-US" sz="2800" dirty="0" smtClean="0">
                <a:solidFill>
                  <a:srgbClr val="2C2F34"/>
                </a:solidFill>
                <a:latin typeface="Arial" panose="020B0604020202020204" pitchFamily="34" charset="0"/>
              </a:rPr>
              <a:t>  </a:t>
            </a:r>
            <a:r>
              <a:rPr lang="vi-VN" sz="2800" b="0" i="0" dirty="0" smtClean="0">
                <a:solidFill>
                  <a:schemeClr val="bg2">
                    <a:lumMod val="50000"/>
                  </a:schemeClr>
                </a:solidFill>
                <a:effectLst/>
                <a:ea typeface="Arial-Rounded" panose="020B0500000000000000" pitchFamily="34" charset="0"/>
                <a:cs typeface="Arial-Rounded" panose="020B0500000000000000" pitchFamily="34" charset="0"/>
              </a:rPr>
              <a:t>Cuốn </a:t>
            </a:r>
            <a:r>
              <a:rPr lang="vi-VN" sz="2800" b="0" i="0" dirty="0">
                <a:solidFill>
                  <a:schemeClr val="bg2">
                    <a:lumMod val="50000"/>
                  </a:schemeClr>
                </a:solidFill>
                <a:effectLst/>
                <a:ea typeface="Arial-Rounded" panose="020B0500000000000000" pitchFamily="34" charset="0"/>
                <a:cs typeface="Arial-Rounded" panose="020B0500000000000000" pitchFamily="34" charset="0"/>
              </a:rPr>
              <a:t>sách này sẽ đưa các em vượt qua không gian và thời gian đến mọi nơi trên thế giới, tìm hiểu văn hóa, lịch sử, tìm hiểu các giá trị tinh hoa quý báu, thăm các danh lam thắng cảnh của các nước trên thế giới.</a:t>
            </a:r>
          </a:p>
          <a:p>
            <a:pPr algn="just"/>
            <a:r>
              <a:rPr lang="en-US" sz="2800" dirty="0">
                <a:solidFill>
                  <a:schemeClr val="bg2">
                    <a:lumMod val="50000"/>
                  </a:schemeClr>
                </a:solidFill>
                <a:ea typeface="Arial-Rounded" panose="020B0500000000000000" pitchFamily="34" charset="0"/>
                <a:cs typeface="Arial-Rounded" panose="020B0500000000000000" pitchFamily="34" charset="0"/>
              </a:rPr>
              <a:t> </a:t>
            </a:r>
            <a:r>
              <a:rPr lang="en-US" sz="2800" dirty="0" smtClean="0">
                <a:solidFill>
                  <a:schemeClr val="bg2">
                    <a:lumMod val="50000"/>
                  </a:schemeClr>
                </a:solidFill>
                <a:ea typeface="Arial-Rounded" panose="020B0500000000000000" pitchFamily="34" charset="0"/>
                <a:cs typeface="Arial-Rounded" panose="020B0500000000000000" pitchFamily="34" charset="0"/>
              </a:rPr>
              <a:t>  </a:t>
            </a:r>
            <a:r>
              <a:rPr lang="vi-VN" sz="2800" b="0" i="0" dirty="0" smtClean="0">
                <a:solidFill>
                  <a:schemeClr val="bg2">
                    <a:lumMod val="50000"/>
                  </a:schemeClr>
                </a:solidFill>
                <a:effectLst/>
                <a:ea typeface="Arial-Rounded" panose="020B0500000000000000" pitchFamily="34" charset="0"/>
                <a:cs typeface="Arial-Rounded" panose="020B0500000000000000" pitchFamily="34" charset="0"/>
              </a:rPr>
              <a:t>Qua </a:t>
            </a:r>
            <a:r>
              <a:rPr lang="vi-VN" sz="2800" b="0" i="0" dirty="0">
                <a:solidFill>
                  <a:schemeClr val="bg2">
                    <a:lumMod val="50000"/>
                  </a:schemeClr>
                </a:solidFill>
                <a:effectLst/>
                <a:ea typeface="Arial-Rounded" panose="020B0500000000000000" pitchFamily="34" charset="0"/>
                <a:cs typeface="Arial-Rounded" panose="020B0500000000000000" pitchFamily="34" charset="0"/>
              </a:rPr>
              <a:t>đó, các em sẽ được nghe những câu chuyện thú vị, tìm hiểu nhiều hiện tượng mới, phong tục tập quán </a:t>
            </a:r>
            <a:r>
              <a:rPr lang="vi-VN" sz="2800" b="0" i="0" dirty="0" smtClean="0">
                <a:solidFill>
                  <a:schemeClr val="bg2">
                    <a:lumMod val="50000"/>
                  </a:schemeClr>
                </a:solidFill>
                <a:effectLst/>
                <a:ea typeface="Arial-Rounded" panose="020B0500000000000000" pitchFamily="34" charset="0"/>
                <a:cs typeface="Arial-Rounded" panose="020B0500000000000000" pitchFamily="34" charset="0"/>
              </a:rPr>
              <a:t>k</a:t>
            </a:r>
            <a:r>
              <a:rPr lang="en-US" sz="2800" dirty="0">
                <a:solidFill>
                  <a:schemeClr val="bg2">
                    <a:lumMod val="50000"/>
                  </a:schemeClr>
                </a:solidFill>
                <a:ea typeface="Arial-Rounded" panose="020B0500000000000000" pitchFamily="34" charset="0"/>
                <a:cs typeface="Arial-Rounded" panose="020B0500000000000000" pitchFamily="34" charset="0"/>
              </a:rPr>
              <a:t>ì</a:t>
            </a:r>
            <a:r>
              <a:rPr lang="vi-VN" sz="2800" b="0" i="0" dirty="0" smtClean="0">
                <a:solidFill>
                  <a:schemeClr val="bg2">
                    <a:lumMod val="50000"/>
                  </a:schemeClr>
                </a:solidFill>
                <a:effectLst/>
                <a:ea typeface="Arial-Rounded" panose="020B0500000000000000" pitchFamily="34" charset="0"/>
                <a:cs typeface="Arial-Rounded" panose="020B0500000000000000" pitchFamily="34" charset="0"/>
              </a:rPr>
              <a:t> </a:t>
            </a:r>
            <a:r>
              <a:rPr lang="vi-VN" sz="2800" b="0" i="0" dirty="0">
                <a:solidFill>
                  <a:schemeClr val="bg2">
                    <a:lumMod val="50000"/>
                  </a:schemeClr>
                </a:solidFill>
                <a:effectLst/>
                <a:ea typeface="Arial-Rounded" panose="020B0500000000000000" pitchFamily="34" charset="0"/>
                <a:cs typeface="Arial-Rounded" panose="020B0500000000000000" pitchFamily="34" charset="0"/>
              </a:rPr>
              <a:t>lạ của các nước, giúp các em trở thành những trẻ em của thời đại mới, có tầm hiểu biết rộng, nâng cao ý thức và tinh thần học tập cho các em.</a:t>
            </a:r>
          </a:p>
        </p:txBody>
      </p:sp>
    </p:spTree>
    <p:extLst>
      <p:ext uri="{BB962C8B-B14F-4D97-AF65-F5344CB8AC3E}">
        <p14:creationId xmlns:p14="http://schemas.microsoft.com/office/powerpoint/2010/main" val="2494430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tlas Về Các Quốc Gia">
            <a:extLst>
              <a:ext uri="{FF2B5EF4-FFF2-40B4-BE49-F238E27FC236}">
                <a16:creationId xmlns:a16="http://schemas.microsoft.com/office/drawing/2014/main" id="{45DD4B6C-6B34-4003-89FC-2C7325A3C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228600"/>
            <a:ext cx="4309872" cy="6400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62E2319-09B2-4695-A120-EE94F176560E}"/>
              </a:ext>
            </a:extLst>
          </p:cNvPr>
          <p:cNvSpPr txBox="1"/>
          <p:nvPr/>
        </p:nvSpPr>
        <p:spPr>
          <a:xfrm>
            <a:off x="4861719" y="117693"/>
            <a:ext cx="6934200" cy="6740307"/>
          </a:xfrm>
          <a:prstGeom prst="rect">
            <a:avLst/>
          </a:prstGeom>
          <a:noFill/>
        </p:spPr>
        <p:txBody>
          <a:bodyPr wrap="square">
            <a:spAutoFit/>
          </a:bodyPr>
          <a:lstStyle/>
          <a:p>
            <a:pPr algn="just"/>
            <a:r>
              <a:rPr lang="en-US" sz="2400" dirty="0">
                <a:solidFill>
                  <a:srgbClr val="2C2F34"/>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solidFill>
                  <a:srgbClr val="2C2F34"/>
                </a:solidFill>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smtClean="0">
                <a:solidFill>
                  <a:srgbClr val="2C2F34"/>
                </a:solidFill>
                <a:effectLst/>
                <a:ea typeface="Arial-Rounded" panose="020B0500000000000000" pitchFamily="34" charset="0"/>
                <a:cs typeface="Arial-Rounded" panose="020B0500000000000000" pitchFamily="34" charset="0"/>
              </a:rPr>
              <a:t>Nằm </a:t>
            </a:r>
            <a:r>
              <a:rPr lang="vi-VN" sz="2400" b="0" i="0" dirty="0">
                <a:solidFill>
                  <a:srgbClr val="2C2F34"/>
                </a:solidFill>
                <a:effectLst/>
                <a:ea typeface="Arial-Rounded" panose="020B0500000000000000" pitchFamily="34" charset="0"/>
                <a:cs typeface="Arial-Rounded" panose="020B0500000000000000" pitchFamily="34" charset="0"/>
              </a:rPr>
              <a:t>trong bộ sách Atlas Cho Trẻ Em, cuốn sách này sẽ giúp các em khám phá các quốc gia trên thế giới. Qua chuyến du hành trên những trang sách, các em sẽ được đặt chân đến nhiều vùng, miền khác nhau trên hành tinh chúng ta đề tìm hiểu về cuộc sống của các dân tộc ở đó; từ phong tục tập quán, kinh tế xã hội cho tới cảnh sắc thiên nhiên.</a:t>
            </a:r>
          </a:p>
          <a:p>
            <a:pPr algn="just"/>
            <a:r>
              <a:rPr lang="en-US" sz="2400" dirty="0">
                <a:solidFill>
                  <a:srgbClr val="2C2F34"/>
                </a:solidFill>
                <a:ea typeface="Arial-Rounded" panose="020B0500000000000000" pitchFamily="34" charset="0"/>
                <a:cs typeface="Arial-Rounded" panose="020B0500000000000000" pitchFamily="34" charset="0"/>
              </a:rPr>
              <a:t> </a:t>
            </a:r>
            <a:r>
              <a:rPr lang="en-US" sz="2400" dirty="0" smtClean="0">
                <a:solidFill>
                  <a:srgbClr val="2C2F34"/>
                </a:solidFill>
                <a:ea typeface="Arial-Rounded" panose="020B0500000000000000" pitchFamily="34" charset="0"/>
                <a:cs typeface="Arial-Rounded" panose="020B0500000000000000" pitchFamily="34" charset="0"/>
              </a:rPr>
              <a:t> </a:t>
            </a:r>
            <a:r>
              <a:rPr lang="vi-VN" sz="2400" b="0" i="0" dirty="0" smtClean="0">
                <a:solidFill>
                  <a:srgbClr val="2C2F34"/>
                </a:solidFill>
                <a:effectLst/>
                <a:ea typeface="Arial-Rounded" panose="020B0500000000000000" pitchFamily="34" charset="0"/>
                <a:cs typeface="Arial-Rounded" panose="020B0500000000000000" pitchFamily="34" charset="0"/>
              </a:rPr>
              <a:t>Các </a:t>
            </a:r>
            <a:r>
              <a:rPr lang="vi-VN" sz="2400" b="0" i="0" dirty="0">
                <a:solidFill>
                  <a:srgbClr val="2C2F34"/>
                </a:solidFill>
                <a:effectLst/>
                <a:ea typeface="Arial-Rounded" panose="020B0500000000000000" pitchFamily="34" charset="0"/>
                <a:cs typeface="Arial-Rounded" panose="020B0500000000000000" pitchFamily="34" charset="0"/>
              </a:rPr>
              <a:t>em sẽ được đến với những nước cực </a:t>
            </a:r>
            <a:r>
              <a:rPr lang="vi-VN" sz="2400" b="0" i="0" dirty="0" smtClean="0">
                <a:solidFill>
                  <a:srgbClr val="2C2F34"/>
                </a:solidFill>
                <a:effectLst/>
                <a:ea typeface="Arial-Rounded" panose="020B0500000000000000" pitchFamily="34" charset="0"/>
                <a:cs typeface="Arial-Rounded" panose="020B0500000000000000" pitchFamily="34" charset="0"/>
              </a:rPr>
              <a:t>k</a:t>
            </a:r>
            <a:r>
              <a:rPr lang="en-US" sz="2400" dirty="0">
                <a:solidFill>
                  <a:srgbClr val="2C2F34"/>
                </a:solidFill>
                <a:ea typeface="Arial-Rounded" panose="020B0500000000000000" pitchFamily="34" charset="0"/>
                <a:cs typeface="Arial-Rounded" panose="020B0500000000000000" pitchFamily="34" charset="0"/>
              </a:rPr>
              <a:t>ì</a:t>
            </a:r>
            <a:r>
              <a:rPr lang="vi-VN" sz="2400" b="0" i="0" dirty="0" smtClean="0">
                <a:solidFill>
                  <a:srgbClr val="2C2F34"/>
                </a:solidFill>
                <a:effectLst/>
                <a:ea typeface="Arial-Rounded" panose="020B0500000000000000" pitchFamily="34" charset="0"/>
                <a:cs typeface="Arial-Rounded" panose="020B0500000000000000" pitchFamily="34" charset="0"/>
              </a:rPr>
              <a:t> </a:t>
            </a:r>
            <a:r>
              <a:rPr lang="vi-VN" sz="2400" b="0" i="0" dirty="0">
                <a:solidFill>
                  <a:srgbClr val="2C2F34"/>
                </a:solidFill>
                <a:effectLst/>
                <a:ea typeface="Arial-Rounded" panose="020B0500000000000000" pitchFamily="34" charset="0"/>
                <a:cs typeface="Arial-Rounded" panose="020B0500000000000000" pitchFamily="34" charset="0"/>
              </a:rPr>
              <a:t>đông dân như Trung Quốc nhưng cũng có lục địa không có người ở đó là châu Nam Cực. Các em sẽ được biết nơi cư ngụ của những người da trắng là ở châu Âu, Nam Phi, Tây Á, châu Mỹ và châu Đại Dương, người da đen thì cư ngụ ở châu Phi và cả châu Mỹ, còn người da vàng sinh sống chủ yếu ở châu Á và ngoài khơi Thái Bình Dương; người da đỏ châu Mỹ và người Eskimo cũng mang nguồn gốc châu </a:t>
            </a:r>
            <a:r>
              <a:rPr lang="vi-VN" sz="2400" b="0" i="0" dirty="0" smtClean="0">
                <a:solidFill>
                  <a:srgbClr val="2C2F34"/>
                </a:solidFill>
                <a:effectLst/>
                <a:ea typeface="Arial-Rounded" panose="020B0500000000000000" pitchFamily="34" charset="0"/>
                <a:cs typeface="Arial-Rounded" panose="020B0500000000000000" pitchFamily="34" charset="0"/>
              </a:rPr>
              <a:t>Á</a:t>
            </a:r>
            <a:r>
              <a:rPr lang="en-US" sz="2400" b="0" i="0" dirty="0" smtClean="0">
                <a:solidFill>
                  <a:srgbClr val="2C2F34"/>
                </a:solidFill>
                <a:effectLst/>
                <a:ea typeface="Arial-Rounded" panose="020B0500000000000000" pitchFamily="34" charset="0"/>
                <a:cs typeface="Arial-Rounded" panose="020B0500000000000000" pitchFamily="34" charset="0"/>
              </a:rPr>
              <a:t>,</a:t>
            </a:r>
            <a:r>
              <a:rPr lang="vi-VN" sz="2400" b="0" i="0" dirty="0" smtClean="0">
                <a:solidFill>
                  <a:srgbClr val="2C2F34"/>
                </a:solidFill>
                <a:effectLst/>
                <a:ea typeface="Arial-Rounded" panose="020B0500000000000000" pitchFamily="34" charset="0"/>
                <a:cs typeface="Arial-Rounded" panose="020B0500000000000000" pitchFamily="34" charset="0"/>
              </a:rPr>
              <a:t>…</a:t>
            </a:r>
            <a:endParaRPr lang="vi-VN" sz="2400" b="0" i="0" dirty="0">
              <a:solidFill>
                <a:srgbClr val="2C2F34"/>
              </a:solidFill>
              <a:effectLs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4943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7920FF-E698-43B7-BF8E-C29B51BBB968}"/>
              </a:ext>
            </a:extLst>
          </p:cNvPr>
          <p:cNvSpPr txBox="1"/>
          <p:nvPr/>
        </p:nvSpPr>
        <p:spPr>
          <a:xfrm>
            <a:off x="1424051" y="455209"/>
            <a:ext cx="10247919" cy="584775"/>
          </a:xfrm>
          <a:prstGeom prst="rect">
            <a:avLst/>
          </a:prstGeom>
          <a:noFill/>
        </p:spPr>
        <p:txBody>
          <a:bodyPr wrap="square" rtlCol="0">
            <a:spAutoFit/>
          </a:bodyPr>
          <a:lstStyle/>
          <a:p>
            <a:pPr algn="just">
              <a:buClr>
                <a:srgbClr val="000000"/>
              </a:buClr>
            </a:pPr>
            <a:r>
              <a:rPr lang="en-US" sz="3200" b="1" kern="0" dirty="0">
                <a:solidFill>
                  <a:schemeClr val="accent4">
                    <a:lumMod val="75000"/>
                  </a:schemeClr>
                </a:solidFill>
                <a:latin typeface="+mj-lt"/>
                <a:ea typeface="Arial-Rounded" pitchFamily="34" charset="0"/>
                <a:cs typeface="Arial-Rounded" pitchFamily="34" charset="0"/>
                <a:sym typeface="Arial"/>
              </a:rPr>
              <a:t>2.</a:t>
            </a:r>
            <a:r>
              <a:rPr lang="en-US" sz="3200" kern="0" dirty="0">
                <a:solidFill>
                  <a:schemeClr val="accent4">
                    <a:lumMod val="75000"/>
                  </a:schemeClr>
                </a:solidFill>
                <a:latin typeface="+mj-lt"/>
                <a:ea typeface="Arial-Rounded" pitchFamily="34" charset="0"/>
                <a:cs typeface="Arial-Rounded" pitchFamily="34" charset="0"/>
                <a:sym typeface="Arial"/>
              </a:rPr>
              <a:t> </a:t>
            </a:r>
            <a:r>
              <a:rPr kumimoji="0" lang="en-US" sz="3200" i="0" u="none" strike="noStrike" kern="1200" cap="none" spc="0" normalizeH="0" baseline="0" noProof="0" dirty="0" err="1">
                <a:ln>
                  <a:noFill/>
                </a:ln>
                <a:effectLst/>
                <a:uLnTx/>
                <a:uFillTx/>
                <a:latin typeface="+mj-lt"/>
                <a:ea typeface="Arial-Rounded" panose="020B0500000000000000" pitchFamily="34" charset="0"/>
                <a:cs typeface="Arial-Rounded" panose="020B0500000000000000" pitchFamily="34" charset="0"/>
              </a:rPr>
              <a:t>Viết</a:t>
            </a:r>
            <a:r>
              <a:rPr kumimoji="0" lang="en-US" sz="320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effectLst/>
                <a:uLnTx/>
                <a:uFillTx/>
                <a:latin typeface="+mj-lt"/>
                <a:ea typeface="Arial-Rounded" panose="020B0500000000000000" pitchFamily="34" charset="0"/>
                <a:cs typeface="Arial-Rounded" panose="020B0500000000000000" pitchFamily="34" charset="0"/>
              </a:rPr>
              <a:t>vào</a:t>
            </a:r>
            <a:r>
              <a:rPr kumimoji="0" lang="en-US" sz="320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effectLst/>
                <a:uLnTx/>
                <a:uFillTx/>
                <a:latin typeface="+mj-lt"/>
                <a:ea typeface="Arial-Rounded" panose="020B0500000000000000" pitchFamily="34" charset="0"/>
                <a:cs typeface="Arial-Rounded" panose="020B0500000000000000" pitchFamily="34" charset="0"/>
              </a:rPr>
              <a:t>phiếu</a:t>
            </a:r>
            <a:r>
              <a:rPr kumimoji="0" lang="en-US" sz="320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effectLst/>
                <a:uLnTx/>
                <a:uFillTx/>
                <a:latin typeface="+mj-lt"/>
                <a:ea typeface="Arial-Rounded" panose="020B0500000000000000" pitchFamily="34" charset="0"/>
                <a:cs typeface="Arial-Rounded" panose="020B0500000000000000" pitchFamily="34" charset="0"/>
              </a:rPr>
              <a:t>đọc</a:t>
            </a:r>
            <a:r>
              <a:rPr kumimoji="0" lang="en-US" sz="320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effectLst/>
                <a:uLnTx/>
                <a:uFillTx/>
                <a:latin typeface="+mj-lt"/>
                <a:ea typeface="Arial-Rounded" panose="020B0500000000000000" pitchFamily="34" charset="0"/>
                <a:cs typeface="Arial-Rounded" panose="020B0500000000000000" pitchFamily="34" charset="0"/>
              </a:rPr>
              <a:t>sách</a:t>
            </a:r>
            <a:r>
              <a:rPr kumimoji="0" lang="en-US" sz="320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effectLst/>
                <a:uLnTx/>
                <a:uFillTx/>
                <a:latin typeface="+mj-lt"/>
                <a:ea typeface="Arial-Rounded" panose="020B0500000000000000" pitchFamily="34" charset="0"/>
                <a:cs typeface="Arial-Rounded" panose="020B0500000000000000" pitchFamily="34" charset="0"/>
              </a:rPr>
              <a:t>trong</a:t>
            </a:r>
            <a:r>
              <a:rPr kumimoji="0" lang="en-US" sz="320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effectLst/>
                <a:uLnTx/>
                <a:uFillTx/>
                <a:latin typeface="+mj-lt"/>
                <a:ea typeface="Arial-Rounded" panose="020B0500000000000000" pitchFamily="34" charset="0"/>
                <a:cs typeface="Arial-Rounded" panose="020B0500000000000000" pitchFamily="34" charset="0"/>
              </a:rPr>
              <a:t>vở</a:t>
            </a:r>
            <a:r>
              <a:rPr kumimoji="0" lang="en-US" sz="320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effectLst/>
                <a:uLnTx/>
                <a:uFillTx/>
                <a:latin typeface="+mj-lt"/>
                <a:ea typeface="Arial-Rounded" panose="020B0500000000000000" pitchFamily="34" charset="0"/>
                <a:cs typeface="Arial-Rounded" panose="020B0500000000000000" pitchFamily="34" charset="0"/>
              </a:rPr>
              <a:t>bài</a:t>
            </a:r>
            <a:r>
              <a:rPr kumimoji="0" lang="en-US" sz="320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smtClean="0">
                <a:ln>
                  <a:noFill/>
                </a:ln>
                <a:effectLst/>
                <a:uLnTx/>
                <a:uFillTx/>
                <a:latin typeface="+mj-lt"/>
                <a:ea typeface="Arial-Rounded" panose="020B0500000000000000" pitchFamily="34" charset="0"/>
                <a:cs typeface="Arial-Rounded" panose="020B0500000000000000" pitchFamily="34" charset="0"/>
              </a:rPr>
              <a:t>tập</a:t>
            </a:r>
            <a:r>
              <a:rPr kumimoji="0" lang="en-US" sz="3200" i="0" u="none" strike="noStrike" kern="1200" cap="none" spc="0" normalizeH="0" baseline="0" noProof="0" dirty="0" smtClean="0">
                <a:ln>
                  <a:noFill/>
                </a:ln>
                <a:effectLst/>
                <a:uLnTx/>
                <a:uFillTx/>
                <a:latin typeface="+mj-lt"/>
                <a:ea typeface="Arial-Rounded" panose="020B0500000000000000" pitchFamily="34" charset="0"/>
                <a:cs typeface="Arial-Rounded" panose="020B0500000000000000" pitchFamily="34" charset="0"/>
              </a:rPr>
              <a:t>.</a:t>
            </a:r>
            <a:endParaRPr lang="en-US" sz="3200" kern="0" dirty="0">
              <a:latin typeface="+mj-lt"/>
              <a:ea typeface="Arial-Rounded" pitchFamily="34" charset="0"/>
              <a:cs typeface="Arial-Rounded" pitchFamily="34" charset="0"/>
              <a:sym typeface="Arial"/>
            </a:endParaRPr>
          </a:p>
        </p:txBody>
      </p:sp>
      <p:pic>
        <p:nvPicPr>
          <p:cNvPr id="2" name="Picture 1">
            <a:extLst>
              <a:ext uri="{FF2B5EF4-FFF2-40B4-BE49-F238E27FC236}">
                <a16:creationId xmlns:a16="http://schemas.microsoft.com/office/drawing/2014/main" id="{831F3CC8-7309-456F-B518-33613E0A6476}"/>
              </a:ext>
            </a:extLst>
          </p:cNvPr>
          <p:cNvPicPr>
            <a:picLocks noChangeAspect="1"/>
          </p:cNvPicPr>
          <p:nvPr/>
        </p:nvPicPr>
        <p:blipFill>
          <a:blip r:embed="rId2"/>
          <a:stretch>
            <a:fillRect/>
          </a:stretch>
        </p:blipFill>
        <p:spPr>
          <a:xfrm>
            <a:off x="1424051" y="1706731"/>
            <a:ext cx="9343897" cy="3034082"/>
          </a:xfrm>
          <a:prstGeom prst="rect">
            <a:avLst/>
          </a:prstGeom>
        </p:spPr>
      </p:pic>
    </p:spTree>
    <p:extLst>
      <p:ext uri="{BB962C8B-B14F-4D97-AF65-F5344CB8AC3E}">
        <p14:creationId xmlns:p14="http://schemas.microsoft.com/office/powerpoint/2010/main" val="354415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68804" y="432957"/>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191069" y="-420414"/>
            <a:ext cx="12323927" cy="7278414"/>
          </a:xfrm>
          <a:prstGeom prst="rect">
            <a:avLst/>
          </a:prstGeom>
        </p:spPr>
      </p:pic>
      <p:sp>
        <p:nvSpPr>
          <p:cNvPr id="17" name="Title 1"/>
          <p:cNvSpPr txBox="1">
            <a:spLocks/>
          </p:cNvSpPr>
          <p:nvPr/>
        </p:nvSpPr>
        <p:spPr>
          <a:xfrm>
            <a:off x="2619086" y="758366"/>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marL="0" marR="0" lvl="0" indent="0" algn="ctr" defTabSz="1217249" rtl="0" eaLnBrk="1" fontAlgn="auto" latinLnBrk="0" hangingPunct="1">
              <a:lnSpc>
                <a:spcPct val="100000"/>
              </a:lnSpc>
              <a:spcBef>
                <a:spcPct val="0"/>
              </a:spcBef>
              <a:spcAft>
                <a:spcPts val="0"/>
              </a:spcAft>
              <a:buClr>
                <a:srgbClr val="000000"/>
              </a:buClr>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ea typeface="Arial-Rounded" pitchFamily="34" charset="0"/>
                <a:cs typeface="Arial" pitchFamily="34" charset="0"/>
                <a:sym typeface="Arial"/>
              </a:rPr>
              <a:t>Dặn</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ea typeface="Arial-Rounded" pitchFamily="34" charset="0"/>
                <a:cs typeface="Arial" pitchFamily="34" charset="0"/>
                <a:sym typeface="Arial"/>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ea typeface="Arial-Rounded" pitchFamily="34" charset="0"/>
                <a:cs typeface="Arial" pitchFamily="34" charset="0"/>
                <a:sym typeface="Arial"/>
              </a:rPr>
              <a:t>dò</a:t>
            </a:r>
            <a:endParaRPr kumimoji="0" lang="en-US" sz="4400" b="0" i="0" u="none" strike="noStrike" kern="1200" cap="none" spc="0" normalizeH="0" baseline="0" noProof="0" dirty="0">
              <a:ln>
                <a:noFill/>
              </a:ln>
              <a:solidFill>
                <a:srgbClr val="FF0000"/>
              </a:solidFill>
              <a:effectLst/>
              <a:uLnTx/>
              <a:uFillTx/>
              <a:latin typeface="Arial" panose="020B0604020202020204" pitchFamily="34" charset="0"/>
              <a:ea typeface="Arial-Rounded" pitchFamily="34" charset="0"/>
              <a:cs typeface="Arial" pitchFamily="34" charset="0"/>
              <a:sym typeface="Arial"/>
            </a:endParaRPr>
          </a:p>
        </p:txBody>
      </p:sp>
      <p:sp>
        <p:nvSpPr>
          <p:cNvPr id="18" name="Title 1"/>
          <p:cNvSpPr txBox="1">
            <a:spLocks/>
          </p:cNvSpPr>
          <p:nvPr/>
        </p:nvSpPr>
        <p:spPr>
          <a:xfrm>
            <a:off x="1514902" y="1542351"/>
            <a:ext cx="9843214" cy="1143000"/>
          </a:xfrm>
          <a:prstGeom prst="rect">
            <a:avLst/>
          </a:prstGeom>
        </p:spPr>
        <p:txBody>
          <a:bodyPr>
            <a:normAutofit fontScale="40000" lnSpcReduction="200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marL="0" marR="0" lvl="0" indent="0" algn="ctr" defTabSz="1217249" rtl="0" eaLnBrk="1" fontAlgn="auto" latinLnBrk="0" hangingPunct="1">
              <a:lnSpc>
                <a:spcPct val="170000"/>
              </a:lnSpc>
              <a:spcBef>
                <a:spcPct val="0"/>
              </a:spcBef>
              <a:spcAft>
                <a:spcPts val="0"/>
              </a:spcAft>
              <a:buClr>
                <a:srgbClr val="000000"/>
              </a:buClr>
              <a:buSzTx/>
              <a:buFontTx/>
              <a:buNone/>
              <a:tabLst/>
              <a:defRPr/>
            </a:pPr>
            <a:r>
              <a:rPr kumimoji="0" lang="en-US" sz="6700" b="0" i="0" u="none" strike="noStrike" kern="1200" cap="none" spc="0" normalizeH="0" baseline="0" noProof="0" dirty="0"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 </a:t>
            </a:r>
            <a:r>
              <a:rPr kumimoji="0" lang="en-US" sz="11100" b="0" i="0" u="none" strike="noStrike" kern="1200" cap="none" spc="0" normalizeH="0" baseline="0" noProof="0" dirty="0" err="1"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Hoàn</a:t>
            </a:r>
            <a:r>
              <a:rPr kumimoji="0" lang="en-US" sz="11100" b="0" i="0" u="none" strike="noStrike" kern="1200" cap="none" spc="0" normalizeH="0" noProof="0" dirty="0"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 </a:t>
            </a:r>
            <a:r>
              <a:rPr kumimoji="0" lang="en-US" sz="11100" b="0" i="0" u="none" strike="noStrike" kern="1200" cap="none" spc="0" normalizeH="0" noProof="0" dirty="0" err="1"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thành</a:t>
            </a:r>
            <a:r>
              <a:rPr kumimoji="0" lang="en-US" sz="11100" b="0" i="0" u="none" strike="noStrike" kern="1200" cap="none" spc="0" normalizeH="0" noProof="0" dirty="0"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 </a:t>
            </a:r>
            <a:r>
              <a:rPr kumimoji="0" lang="en-US" sz="11100" b="0" i="0" u="none" strike="noStrike" kern="1200" cap="none" spc="0" normalizeH="0" noProof="0" dirty="0" err="1"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bài</a:t>
            </a:r>
            <a:r>
              <a:rPr kumimoji="0" lang="en-US" sz="11100" b="0" i="0" u="none" strike="noStrike" kern="1200" cap="none" spc="0" normalizeH="0" noProof="0" dirty="0"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 2 </a:t>
            </a:r>
            <a:r>
              <a:rPr kumimoji="0" lang="en-US" sz="11100" b="0" i="0" u="none" strike="noStrike" kern="1200" cap="none" spc="0" normalizeH="0" noProof="0" dirty="0" err="1"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vào</a:t>
            </a:r>
            <a:r>
              <a:rPr kumimoji="0" lang="en-US" sz="11100" b="0" i="0" u="none" strike="noStrike" kern="1200" cap="none" spc="0" normalizeH="0" noProof="0" dirty="0"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 </a:t>
            </a:r>
            <a:r>
              <a:rPr kumimoji="0" lang="en-US" sz="11100" b="0" i="0" u="none" strike="noStrike" kern="1200" cap="none" spc="0" normalizeH="0" noProof="0" dirty="0" err="1"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vở</a:t>
            </a:r>
            <a:r>
              <a:rPr kumimoji="0" lang="en-US" sz="11100" b="0" i="0" u="none" strike="noStrike" kern="1200" cap="none" spc="0" normalizeH="0" noProof="0" dirty="0" smtClean="0">
                <a:ln>
                  <a:noFill/>
                </a:ln>
                <a:solidFill>
                  <a:srgbClr val="002060"/>
                </a:solidFill>
                <a:effectLst/>
                <a:uLnTx/>
                <a:uFillTx/>
                <a:latin typeface="Arial" panose="020B0604020202020204" pitchFamily="34" charset="0"/>
                <a:ea typeface="Arial-Rounded" pitchFamily="34" charset="0"/>
                <a:cs typeface="Arial" pitchFamily="34" charset="0"/>
                <a:sym typeface="Arial"/>
              </a:rPr>
              <a:t> BTTV in.</a:t>
            </a:r>
            <a:endParaRPr kumimoji="0" lang="en-US" sz="11100" b="0" i="0" u="none" strike="noStrike" kern="1200" cap="none" spc="0" normalizeH="0" baseline="0" noProof="0" dirty="0">
              <a:ln>
                <a:noFill/>
              </a:ln>
              <a:solidFill>
                <a:srgbClr val="002060"/>
              </a:solidFill>
              <a:effectLst/>
              <a:uLnTx/>
              <a:uFillTx/>
              <a:latin typeface="Arial" panose="020B0604020202020204" pitchFamily="34" charset="0"/>
              <a:ea typeface="Arial-Rounded" pitchFamily="34" charset="0"/>
              <a:cs typeface="Arial" pitchFamily="34" charset="0"/>
              <a:sym typeface="Arial"/>
            </a:endParaRPr>
          </a:p>
        </p:txBody>
      </p:sp>
    </p:spTree>
    <p:extLst>
      <p:ext uri="{BB962C8B-B14F-4D97-AF65-F5344CB8AC3E}">
        <p14:creationId xmlns:p14="http://schemas.microsoft.com/office/powerpoint/2010/main" val="21611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68804" y="432957"/>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145143" y="-572814"/>
            <a:ext cx="12787085" cy="7278414"/>
          </a:xfrm>
          <a:prstGeom prst="rect">
            <a:avLst/>
          </a:prstGeom>
        </p:spPr>
      </p:pic>
      <p:sp>
        <p:nvSpPr>
          <p:cNvPr id="17" name="Title 1"/>
          <p:cNvSpPr txBox="1">
            <a:spLocks/>
          </p:cNvSpPr>
          <p:nvPr/>
        </p:nvSpPr>
        <p:spPr>
          <a:xfrm>
            <a:off x="2184279" y="1366247"/>
            <a:ext cx="7302434" cy="1188072"/>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a:buClr>
                <a:srgbClr val="000000"/>
              </a:buClr>
            </a:pPr>
            <a:r>
              <a:rPr lang="en-US" sz="6000" b="1" dirty="0" smtClean="0">
                <a:solidFill>
                  <a:srgbClr val="FF0000"/>
                </a:solidFill>
                <a:latin typeface="Arial" pitchFamily="34" charset="0"/>
                <a:ea typeface="Arial-Rounded" pitchFamily="34" charset="0"/>
                <a:cs typeface="Arial" pitchFamily="34" charset="0"/>
                <a:sym typeface="Arial"/>
              </a:rPr>
              <a:t>TẠM BIỆT CÁC EM!</a:t>
            </a:r>
            <a:endParaRPr lang="en-US" sz="6000" b="1" dirty="0">
              <a:solidFill>
                <a:srgbClr val="FF0000"/>
              </a:solidFill>
              <a:latin typeface="Arial" pitchFamily="34" charset="0"/>
              <a:ea typeface="Arial-Rounded" pitchFamily="34" charset="0"/>
              <a:cs typeface="Arial" pitchFamily="34" charset="0"/>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5649071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391</Words>
  <Application>Microsoft Office PowerPoint</Application>
  <PresentationFormat>Widescreen</PresentationFormat>
  <Paragraphs>18</Paragraphs>
  <Slides>8</Slides>
  <Notes>3</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Arial-Rounded</vt:lpstr>
      <vt:lpstr>Calibri</vt:lpstr>
      <vt:lpstr>Calibri Light</vt:lpstr>
      <vt:lpstr>Chewy</vt:lpstr>
      <vt:lpstr>Comfortaa</vt:lpstr>
      <vt:lpstr>Delius Unicase</vt:lpstr>
      <vt:lpstr>iCiel Cucho Bold</vt:lpstr>
      <vt:lpstr>1_Office Theme</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37</cp:revision>
  <dcterms:created xsi:type="dcterms:W3CDTF">2021-12-12T11:29:38Z</dcterms:created>
  <dcterms:modified xsi:type="dcterms:W3CDTF">2024-03-22T10:12:37Z</dcterms:modified>
</cp:coreProperties>
</file>