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59" r:id="rId4"/>
    <p:sldId id="267" r:id="rId5"/>
    <p:sldId id="402" r:id="rId6"/>
    <p:sldId id="269" r:id="rId7"/>
    <p:sldId id="263" r:id="rId8"/>
    <p:sldId id="283" r:id="rId9"/>
    <p:sldId id="403" r:id="rId10"/>
    <p:sldId id="27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3" r:id="rId20"/>
    <p:sldId id="414" r:id="rId21"/>
    <p:sldId id="27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D1C2-2517-4C8D-BAAA-8B5206628E63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5621-775C-407B-AA0C-664816F3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2346-49AC-4408-905C-9A81FE51C0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6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F8F16-EEF1-4BB9-A2A6-D1D9145D0B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3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D96A-B439-4612-85D5-63D1D99EF38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8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E7FE-8521-45BD-BAB8-E0795F43662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2B72F-4274-45D4-BFF1-4206FCC10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86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AB234-E10E-4234-A017-2D9139B1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C4F822-857E-4135-AC91-28587D82E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2" Type="http://schemas.openxmlformats.org/officeDocument/2006/relationships/video" Target="file:///C:\Users\Xadn_skh\Desktop\&#272;ao%20&#273;&#432;c%205\Media\di%20bo%20vi%20hoa%20binh.mpg" TargetMode="External"/><Relationship Id="rId1" Type="http://schemas.openxmlformats.org/officeDocument/2006/relationships/video" Target="file:///C:\Users\Xadn_skh\Desktop\&#272;ao%20&#273;&#432;c%205\Media\protest%20cut.mpg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4A4659-0EA5-4475-ADCF-323924D494BB}"/>
              </a:ext>
            </a:extLst>
          </p:cNvPr>
          <p:cNvGrpSpPr/>
          <p:nvPr/>
        </p:nvGrpSpPr>
        <p:grpSpPr>
          <a:xfrm>
            <a:off x="475601" y="-1033733"/>
            <a:ext cx="11170129" cy="5892025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860799" y="1022320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F7DF01-F0ED-4D7E-B7DF-C2412017B9CA}"/>
              </a:ext>
            </a:extLst>
          </p:cNvPr>
          <p:cNvSpPr txBox="1"/>
          <p:nvPr/>
        </p:nvSpPr>
        <p:spPr>
          <a:xfrm>
            <a:off x="1060808" y="2179941"/>
            <a:ext cx="860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Futura Extra" panose="02040603050506020204" pitchFamily="18" charset="0"/>
              </a:rPr>
              <a:t>       </a:t>
            </a:r>
            <a:r>
              <a:rPr lang="en-US" sz="36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EM YÊU HÒA BÌNH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2)</a:t>
            </a:r>
            <a:endParaRPr lang="vi-VN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xmlns="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xmlns="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xmlns="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>
          <a:xfrm>
            <a:off x="2016793" y="125063"/>
            <a:ext cx="8922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4476" y="5176684"/>
            <a:ext cx="405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5848" y="1306799"/>
            <a:ext cx="8138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bức vẽ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hòa bình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yêu cầu sau: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Rễ cây là những hành động, việc làm thể hiện lòng yêu hòa bình.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trên cây là những điều tốt đẹp mà hòa bình mang lại.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772886" y="3949700"/>
            <a:ext cx="4724400" cy="2209800"/>
          </a:xfrm>
          <a:prstGeom prst="cloudCallout">
            <a:avLst>
              <a:gd name="adj1" fmla="val -50940"/>
              <a:gd name="adj2" fmla="val -15301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là những hành động, việc làm thể hiện lòng yêu hòa bình.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505200" y="1143000"/>
            <a:ext cx="5486400" cy="2057400"/>
          </a:xfrm>
          <a:prstGeom prst="cloudCallout">
            <a:avLst>
              <a:gd name="adj1" fmla="val -45255"/>
              <a:gd name="adj2" fmla="val -9028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Quả trên cây là những điều tốt đẹp mà hòa bình mang lại.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69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600200" y="1371600"/>
            <a:ext cx="1905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gia đình sống no đủ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248400" y="914400"/>
            <a:ext cx="1752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hạnh phúc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8763000" y="1066800"/>
            <a:ext cx="16764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tàn tật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743200" y="4953000"/>
            <a:ext cx="7543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667000" y="3048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vui chơi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495800" y="609600"/>
            <a:ext cx="1600200" cy="106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đi học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90800" y="2286000"/>
            <a:ext cx="1676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phát triển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620000" y="22860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mồ côi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8839200" y="2438400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chết, bị thương ít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858000" y="26670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chiến tranh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3771900" y="1930400"/>
            <a:ext cx="2286000" cy="2908300"/>
          </a:xfrm>
          <a:custGeom>
            <a:avLst/>
            <a:gdLst>
              <a:gd name="T0" fmla="*/ 168 w 1440"/>
              <a:gd name="T1" fmla="*/ 224 h 1832"/>
              <a:gd name="T2" fmla="*/ 264 w 1440"/>
              <a:gd name="T3" fmla="*/ 272 h 1832"/>
              <a:gd name="T4" fmla="*/ 504 w 1440"/>
              <a:gd name="T5" fmla="*/ 320 h 1832"/>
              <a:gd name="T6" fmla="*/ 744 w 1440"/>
              <a:gd name="T7" fmla="*/ 464 h 1832"/>
              <a:gd name="T8" fmla="*/ 984 w 1440"/>
              <a:gd name="T9" fmla="*/ 656 h 1832"/>
              <a:gd name="T10" fmla="*/ 1176 w 1440"/>
              <a:gd name="T11" fmla="*/ 1136 h 1832"/>
              <a:gd name="T12" fmla="*/ 1224 w 1440"/>
              <a:gd name="T13" fmla="*/ 1520 h 1832"/>
              <a:gd name="T14" fmla="*/ 1272 w 1440"/>
              <a:gd name="T15" fmla="*/ 1616 h 1832"/>
              <a:gd name="T16" fmla="*/ 168 w 1440"/>
              <a:gd name="T17" fmla="*/ 224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0" h="1832">
                <a:moveTo>
                  <a:pt x="168" y="224"/>
                </a:moveTo>
                <a:cubicBezTo>
                  <a:pt x="0" y="0"/>
                  <a:pt x="208" y="256"/>
                  <a:pt x="264" y="272"/>
                </a:cubicBezTo>
                <a:cubicBezTo>
                  <a:pt x="320" y="288"/>
                  <a:pt x="424" y="288"/>
                  <a:pt x="504" y="320"/>
                </a:cubicBezTo>
                <a:cubicBezTo>
                  <a:pt x="584" y="352"/>
                  <a:pt x="664" y="408"/>
                  <a:pt x="744" y="464"/>
                </a:cubicBezTo>
                <a:cubicBezTo>
                  <a:pt x="824" y="520"/>
                  <a:pt x="912" y="544"/>
                  <a:pt x="984" y="656"/>
                </a:cubicBezTo>
                <a:cubicBezTo>
                  <a:pt x="1056" y="768"/>
                  <a:pt x="1136" y="992"/>
                  <a:pt x="1176" y="1136"/>
                </a:cubicBezTo>
                <a:cubicBezTo>
                  <a:pt x="1216" y="1280"/>
                  <a:pt x="1208" y="1440"/>
                  <a:pt x="1224" y="1520"/>
                </a:cubicBezTo>
                <a:cubicBezTo>
                  <a:pt x="1240" y="1600"/>
                  <a:pt x="1440" y="1832"/>
                  <a:pt x="1272" y="1616"/>
                </a:cubicBezTo>
                <a:cubicBezTo>
                  <a:pt x="1104" y="1400"/>
                  <a:pt x="336" y="448"/>
                  <a:pt x="168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1514214">
            <a:off x="7232823" y="563465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Phản đối chiến tranh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20132417">
            <a:off x="3196431" y="5263139"/>
            <a:ext cx="351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Không cỗ vũ các trò chơi bạo lực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 rot="7993624">
            <a:off x="4092575" y="543242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Biết đối thoại và cùng làm việc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2714121">
            <a:off x="6262848" y="5818978"/>
            <a:ext cx="239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Ủng hộ nạn nhân chiến tranh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16387668">
            <a:off x="5546726" y="5651501"/>
            <a:ext cx="183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Giao lưu với bạn bè thế giới</a:t>
            </a:r>
          </a:p>
        </p:txBody>
      </p:sp>
    </p:spTree>
    <p:extLst>
      <p:ext uri="{BB962C8B-B14F-4D97-AF65-F5344CB8AC3E}">
        <p14:creationId xmlns:p14="http://schemas.microsoft.com/office/powerpoint/2010/main" val="3618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2" grpId="0"/>
      <p:bldP spid="18454" grpId="0"/>
      <p:bldP spid="184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Em hành động vì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9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1752600" y="4648200"/>
            <a:ext cx="8915400" cy="1981200"/>
          </a:xfrm>
          <a:prstGeom prst="cloudCallout">
            <a:avLst>
              <a:gd name="adj1" fmla="val -15454"/>
              <a:gd name="adj2" fmla="val 42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/>
              <a:t>Hãy kể cho bạn nghe những việc  mà mình đã hoặc sẽ làm để góp phần bảo vệ và thể hiện tình yêu hòa bình.</a:t>
            </a:r>
          </a:p>
        </p:txBody>
      </p:sp>
    </p:spTree>
    <p:extLst>
      <p:ext uri="{BB962C8B-B14F-4D97-AF65-F5344CB8AC3E}">
        <p14:creationId xmlns:p14="http://schemas.microsoft.com/office/powerpoint/2010/main" val="15056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audio>
          </p:childTnLst>
        </p:cTn>
      </p:par>
    </p:tnLst>
    <p:bldLst>
      <p:bldP spid="737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2286000" y="5715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spc="48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 HÀNH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29670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rotest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3775075"/>
            <a:ext cx="5046616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di bo vi hoa bin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50683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2STA3S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46150"/>
            <a:ext cx="4876798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1828800" y="914400"/>
            <a:ext cx="1600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705600" y="4038599"/>
            <a:ext cx="3200400" cy="59885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705600" y="4118342"/>
            <a:ext cx="3200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cs typeface="Arial" panose="020B0604020202020204" pitchFamily="34" charset="0"/>
              </a:rPr>
              <a:t>Đi bộ vì hoà bình 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333500" y="3895005"/>
            <a:ext cx="4343400" cy="75479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371600" y="3856905"/>
            <a:ext cx="4114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cs typeface="Arial" panose="020B0604020202020204" pitchFamily="34" charset="0"/>
              </a:rPr>
              <a:t>Xuống đường phản đối chiến tranh Việt Nam tại Mĩ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2958" name="Picture 14" descr="Copy of anti-w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882651"/>
            <a:ext cx="5046618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524000" y="0"/>
            <a:ext cx="4343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28800" y="0"/>
            <a:ext cx="37338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800" b="1" i="1">
                <a:cs typeface="Arial" panose="020B0604020202020204" pitchFamily="34" charset="0"/>
              </a:rPr>
              <a:t>Sinh viên I-rắc biểu tình chống chiến tranh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019800" y="0"/>
            <a:ext cx="4343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en-US" sz="2800" b="1" i="1"/>
              <a:t>Vẽ tranh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14508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785814"/>
            <a:ext cx="12309566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2286000" y="152401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Hoạt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7532693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C:\Users\Home\Documents\dreamstimefree_267292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3150" y="6350"/>
            <a:ext cx="9144000" cy="6858000"/>
          </a:xfrm>
          <a:prstGeom prst="rect">
            <a:avLst/>
          </a:prstGeom>
          <a:noFill/>
        </p:spPr>
      </p:pic>
      <p:pic>
        <p:nvPicPr>
          <p:cNvPr id="86019" name="Picture 3" descr="2STA3S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752600" y="2514600"/>
            <a:ext cx="2133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Vẽ tranh về chủ đề “Em yêu hòa bình”</a:t>
            </a:r>
          </a:p>
        </p:txBody>
      </p:sp>
    </p:spTree>
    <p:extLst>
      <p:ext uri="{BB962C8B-B14F-4D97-AF65-F5344CB8AC3E}">
        <p14:creationId xmlns:p14="http://schemas.microsoft.com/office/powerpoint/2010/main" val="1559529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CFE9B1-1F1C-4AB7-94B3-6A816359DF38}"/>
              </a:ext>
            </a:extLst>
          </p:cNvPr>
          <p:cNvSpPr txBox="1"/>
          <p:nvPr/>
        </p:nvSpPr>
        <p:spPr>
          <a:xfrm>
            <a:off x="3668598" y="1322777"/>
            <a:ext cx="4854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Tổng</a:t>
            </a:r>
            <a:r>
              <a:rPr lang="en-US" sz="6000" dirty="0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6000" dirty="0" err="1">
                <a:ln w="28575">
                  <a:solidFill>
                    <a:srgbClr val="0467AD"/>
                  </a:solidFill>
                </a:ln>
                <a:solidFill>
                  <a:schemeClr val="bg1"/>
                </a:solidFill>
                <a:latin typeface="iCiel Cadena" panose="02000503000000020004" pitchFamily="50" charset="0"/>
              </a:rPr>
              <a:t>kết</a:t>
            </a:r>
            <a:endParaRPr lang="vi-VN" sz="6000" dirty="0">
              <a:ln w="28575">
                <a:solidFill>
                  <a:srgbClr val="0467AD"/>
                </a:solidFill>
              </a:ln>
              <a:solidFill>
                <a:schemeClr val="bg1"/>
              </a:solidFill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03B093-09EE-49C7-B059-4E5E8ACAA013}"/>
              </a:ext>
            </a:extLst>
          </p:cNvPr>
          <p:cNvSpPr txBox="1"/>
          <p:nvPr/>
        </p:nvSpPr>
        <p:spPr>
          <a:xfrm>
            <a:off x="1111662" y="2241680"/>
            <a:ext cx="10140448" cy="344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467AD"/>
                </a:solidFill>
                <a:latin typeface="Chalkboard SE Light" panose="03050602040202020205" pitchFamily="66" charset="77"/>
              </a:rPr>
              <a:t>     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Song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2800" b="1" dirty="0">
                <a:solidFill>
                  <a:srgbClr val="046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3600" b="1" dirty="0">
              <a:solidFill>
                <a:srgbClr val="0467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450939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YÊU CẦU CẦN ĐẠT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UVN Van Chuong Nang" panose="00000400000000000000" pitchFamily="2" charset="0"/>
              <a:ea typeface="华康海报体W12(P)" pitchFamily="8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3213464" y="1069506"/>
            <a:ext cx="6453298" cy="80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3600" b="1" dirty="0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2" y="1150389"/>
            <a:ext cx="6003037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100" b="1" kern="1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vi-VN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err="1"/>
              <a:t>bài</a:t>
            </a:r>
            <a:r>
              <a:rPr lang="en-US" sz="3200"/>
              <a:t> sau: Em tìm hiểu về Liên hợp quốc.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38" y="261615"/>
            <a:ext cx="6762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ý kiến (Điền Đúng / Sai)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71008" y="187234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79173" y="3037101"/>
            <a:ext cx="517071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59578" y="420185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72641" y="5267856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04754" y="1552303"/>
            <a:ext cx="7543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0000FF"/>
                </a:solidFill>
              </a:rPr>
              <a:t>a. Những người tiến bộ trên thế giới đều đấu tranh cho hòa bình.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04754" y="2695303"/>
            <a:ext cx="7543800" cy="954107"/>
          </a:xfrm>
          <a:prstGeom prst="rect">
            <a:avLst/>
          </a:prstGeom>
          <a:solidFill>
            <a:srgbClr val="99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CC0000"/>
                </a:solidFill>
              </a:rPr>
              <a:t>b. Chỉ trẻ em các nước giàu mới có quyền được sống trong hòa bình.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04754" y="3914503"/>
            <a:ext cx="7543800" cy="954107"/>
          </a:xfrm>
          <a:prstGeom prst="rect">
            <a:avLst/>
          </a:prstGeom>
          <a:solidFill>
            <a:srgbClr val="CC99FF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chemeClr val="tx1"/>
                </a:solidFill>
              </a:rPr>
              <a:t>c. Chỉ nhà nước và quân đội mới có trách nhiệm bảo vệ hòa bình.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4754" y="5057503"/>
            <a:ext cx="7543800" cy="954107"/>
          </a:xfrm>
          <a:prstGeom prst="rect">
            <a:avLst/>
          </a:prstGeom>
          <a:solidFill>
            <a:srgbClr val="66FFFF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>
                <a:solidFill>
                  <a:srgbClr val="660033"/>
                </a:solidFill>
              </a:rPr>
              <a:t>d. Chiến tranh không mang lại cuộc sống hạnh phúc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550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79" y="1292903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6308859" y="2044011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vi-VN" altLang="vi-VN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và giới thiệu các tư liệu                            	    đã sưu tầm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Vẽ cây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043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1286</TotalTime>
  <Words>606</Words>
  <Application>Microsoft Office PowerPoint</Application>
  <PresentationFormat>Custom</PresentationFormat>
  <Paragraphs>79</Paragraphs>
  <Slides>22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M0</cp:lastModifiedBy>
  <cp:revision>183</cp:revision>
  <dcterms:created xsi:type="dcterms:W3CDTF">2017-08-18T03:02:00Z</dcterms:created>
  <dcterms:modified xsi:type="dcterms:W3CDTF">2023-03-15T09:23:56Z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