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6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4DA47-4171-46FB-8D06-6FBFF2C09798}" type="datetimeFigureOut">
              <a:rPr lang="en-US" smtClean="0"/>
              <a:t>2/29/2024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7FECC-7F2A-443D-BB48-A6082D1F95BC}" type="slidenum">
              <a:rPr lang="en-US" smtClean="0"/>
              <a:t>‹#›</a:t>
            </a:fld>
            <a:endParaRPr lang="en-US"/>
          </a:p>
        </p:txBody>
      </p:sp>
    </p:spTree>
    <p:extLst>
      <p:ext uri="{BB962C8B-B14F-4D97-AF65-F5344CB8AC3E}">
        <p14:creationId xmlns:p14="http://schemas.microsoft.com/office/powerpoint/2010/main" val="635669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0" y="685800"/>
            <a:ext cx="4572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0" y="685800"/>
            <a:ext cx="4572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E5B106-0EAB-4793-A5C2-57857623341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4093292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5B106-0EAB-4793-A5C2-57857623341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408958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5B106-0EAB-4793-A5C2-57857623341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119803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2965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5B106-0EAB-4793-A5C2-57857623341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64103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E5B106-0EAB-4793-A5C2-57857623341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1914323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E5B106-0EAB-4793-A5C2-578576233415}"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274778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E5B106-0EAB-4793-A5C2-578576233415}"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299797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E5B106-0EAB-4793-A5C2-578576233415}"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197957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5B106-0EAB-4793-A5C2-578576233415}"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83864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E5B106-0EAB-4793-A5C2-578576233415}"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387256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E5B106-0EAB-4793-A5C2-578576233415}"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3397400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5B106-0EAB-4793-A5C2-578576233415}" type="datetimeFigureOut">
              <a:rPr lang="en-US" smtClean="0"/>
              <a:t>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CAD6C-220D-42EE-A6D5-07E07A36EB6F}" type="slidenum">
              <a:rPr lang="en-US" smtClean="0"/>
              <a:t>‹#›</a:t>
            </a:fld>
            <a:endParaRPr lang="en-US"/>
          </a:p>
        </p:txBody>
      </p:sp>
    </p:spTree>
    <p:extLst>
      <p:ext uri="{BB962C8B-B14F-4D97-AF65-F5344CB8AC3E}">
        <p14:creationId xmlns:p14="http://schemas.microsoft.com/office/powerpoint/2010/main" val="1397133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2.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emf"/><Relationship Id="rId10" Type="http://schemas.openxmlformats.org/officeDocument/2006/relationships/image" Target="../media/image3.png"/><Relationship Id="rId4" Type="http://schemas.openxmlformats.org/officeDocument/2006/relationships/image" Target="../media/image11.emf"/><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89807" y="2289359"/>
            <a:ext cx="352506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17860" y="1605048"/>
            <a:ext cx="4135961"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2386847" y="2771320"/>
            <a:ext cx="4135961"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6191069" y="2547258"/>
            <a:ext cx="2863124"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5280261" y="2602996"/>
            <a:ext cx="2749856"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385888" y="145660"/>
            <a:ext cx="6322218" cy="1759340"/>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2830062" y="318061"/>
            <a:ext cx="3433870" cy="853514"/>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1681572" y="990600"/>
            <a:ext cx="5788654" cy="829128"/>
          </a:xfrm>
          <a:prstGeom prst="rect">
            <a:avLst/>
          </a:prstGeom>
        </p:spPr>
      </p:pic>
    </p:spTree>
    <p:extLst>
      <p:ext uri="{BB962C8B-B14F-4D97-AF65-F5344CB8AC3E}">
        <p14:creationId xmlns:p14="http://schemas.microsoft.com/office/powerpoint/2010/main" val="613738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C76E8A-0A33-E00D-5B57-F4DC7EFA2A51}"/>
              </a:ext>
            </a:extLst>
          </p:cNvPr>
          <p:cNvPicPr>
            <a:picLocks noChangeAspect="1"/>
          </p:cNvPicPr>
          <p:nvPr/>
        </p:nvPicPr>
        <p:blipFill>
          <a:blip r:embed="rId4"/>
          <a:stretch>
            <a:fillRect/>
          </a:stretch>
        </p:blipFill>
        <p:spPr>
          <a:xfrm>
            <a:off x="-17860" y="10886"/>
            <a:ext cx="9161860" cy="6858000"/>
          </a:xfrm>
          <a:prstGeom prst="rect">
            <a:avLst/>
          </a:prstGeom>
        </p:spPr>
      </p:pic>
      <p:grpSp>
        <p:nvGrpSpPr>
          <p:cNvPr id="96" name="Nhóm 95">
            <a:extLst>
              <a:ext uri="{FF2B5EF4-FFF2-40B4-BE49-F238E27FC236}">
                <a16:creationId xmlns:a16="http://schemas.microsoft.com/office/drawing/2014/main" id="{5C321D5D-E40D-BAD6-F8E9-D0DECA558BA8}"/>
              </a:ext>
            </a:extLst>
          </p:cNvPr>
          <p:cNvGrpSpPr/>
          <p:nvPr/>
        </p:nvGrpSpPr>
        <p:grpSpPr>
          <a:xfrm>
            <a:off x="1828800" y="1182246"/>
            <a:ext cx="5754755" cy="4780776"/>
            <a:chOff x="1124976" y="2256470"/>
            <a:chExt cx="6487886" cy="3766958"/>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5"/>
            <a:stretch>
              <a:fillRect/>
            </a:stretch>
          </p:blipFill>
          <p:spPr>
            <a:xfrm>
              <a:off x="1166718" y="2256470"/>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0" y="159073"/>
            <a:ext cx="9061525" cy="553998"/>
          </a:xfrm>
          <a:prstGeom prst="rect">
            <a:avLst/>
          </a:prstGeom>
          <a:noFill/>
        </p:spPr>
        <p:txBody>
          <a:bodyPr wrap="square" rtlCol="0">
            <a:spAutoFit/>
          </a:bodyPr>
          <a:lstStyle/>
          <a:p>
            <a:pPr lvl="0" algn="ctr" defTabSz="1219170">
              <a:buClr>
                <a:srgbClr val="000000"/>
              </a:buClr>
            </a:pPr>
            <a:r>
              <a:rPr lang="en-US" sz="3000" b="1" kern="0" dirty="0">
                <a:latin typeface="Times New Roman" pitchFamily="18" charset="0"/>
                <a:cs typeface="Times New Roman" pitchFamily="18" charset="0"/>
                <a:sym typeface="Arial"/>
              </a:rPr>
              <a:t>2.Thảo </a:t>
            </a:r>
            <a:r>
              <a:rPr lang="en-US" sz="3000" b="1" kern="0" dirty="0" err="1">
                <a:latin typeface="Times New Roman" pitchFamily="18" charset="0"/>
                <a:cs typeface="Times New Roman" pitchFamily="18" charset="0"/>
                <a:sym typeface="Arial"/>
              </a:rPr>
              <a:t>luận</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về</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chủ</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đề</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Ăn</a:t>
            </a:r>
            <a:r>
              <a:rPr lang="en-US" sz="3000" b="1" kern="0" dirty="0">
                <a:latin typeface="Times New Roman" pitchFamily="18" charset="0"/>
                <a:cs typeface="Times New Roman" pitchFamily="18" charset="0"/>
                <a:sym typeface="Arial"/>
              </a:rPr>
              <a:t> ở </a:t>
            </a:r>
            <a:r>
              <a:rPr lang="en-US" sz="3000" b="1" kern="0" dirty="0" err="1">
                <a:latin typeface="Times New Roman" pitchFamily="18" charset="0"/>
                <a:cs typeface="Times New Roman" pitchFamily="18" charset="0"/>
                <a:sym typeface="Arial"/>
              </a:rPr>
              <a:t>nhà</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hàng</a:t>
            </a:r>
            <a:r>
              <a:rPr lang="en-US" sz="3000" b="1" kern="0" dirty="0">
                <a:latin typeface="Times New Roman" pitchFamily="18" charset="0"/>
                <a:cs typeface="Times New Roman" pitchFamily="18" charset="0"/>
                <a:sym typeface="Arial"/>
              </a:rPr>
              <a:t> hay ở </a:t>
            </a:r>
            <a:r>
              <a:rPr lang="en-US" sz="3000" b="1" kern="0" dirty="0" err="1">
                <a:latin typeface="Times New Roman" pitchFamily="18" charset="0"/>
                <a:cs typeface="Times New Roman" pitchFamily="18" charset="0"/>
                <a:sym typeface="Arial"/>
              </a:rPr>
              <a:t>nhà</a:t>
            </a:r>
            <a:r>
              <a:rPr lang="en-US" sz="3000" b="1" kern="0" dirty="0">
                <a:latin typeface="Times New Roman" pitchFamily="18" charset="0"/>
                <a:cs typeface="Times New Roman" pitchFamily="18" charset="0"/>
                <a:sym typeface="Arial"/>
              </a:rPr>
              <a:t>?”</a:t>
            </a:r>
            <a:endParaRPr kumimoji="0" lang="en-US" sz="3000" b="1" i="0" u="none" strike="noStrike" kern="0" cap="none" spc="0" normalizeH="0" baseline="0" noProof="0" dirty="0">
              <a:ln>
                <a:noFill/>
              </a:ln>
              <a:effectLst/>
              <a:uLnTx/>
              <a:uFillTx/>
              <a:latin typeface="Times New Roman"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300309922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381000"/>
            <a:ext cx="8128654" cy="5867400"/>
          </a:xfrm>
          <a:prstGeom prst="rect">
            <a:avLst/>
          </a:prstGeom>
        </p:spPr>
      </p:pic>
      <p:sp>
        <p:nvSpPr>
          <p:cNvPr id="24" name="TextBox 23">
            <a:extLst>
              <a:ext uri="{FF2B5EF4-FFF2-40B4-BE49-F238E27FC236}">
                <a16:creationId xmlns:a16="http://schemas.microsoft.com/office/drawing/2014/main" id="{BF06D495-7B43-4902-99B4-8E19653EECCE}"/>
              </a:ext>
            </a:extLst>
          </p:cNvPr>
          <p:cNvSpPr txBox="1"/>
          <p:nvPr/>
        </p:nvSpPr>
        <p:spPr>
          <a:xfrm>
            <a:off x="1219200" y="1722897"/>
            <a:ext cx="6553200" cy="3416320"/>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a:solidFill>
                  <a:srgbClr val="0070C0"/>
                </a:solidFill>
                <a:latin typeface="Times New Roman" pitchFamily="18" charset="0"/>
                <a:cs typeface="Times New Roman" pitchFamily="18" charset="0"/>
              </a:rPr>
              <a:t>Chia </a:t>
            </a:r>
            <a:r>
              <a:rPr lang="en-US" sz="3600" b="1" dirty="0" err="1">
                <a:solidFill>
                  <a:srgbClr val="0070C0"/>
                </a:solidFill>
                <a:latin typeface="Times New Roman" pitchFamily="18" charset="0"/>
                <a:cs typeface="Times New Roman" pitchFamily="18" charset="0"/>
              </a:rPr>
              <a:t>lớp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thành</a:t>
            </a:r>
            <a:r>
              <a:rPr lang="en-US" sz="3600" b="1" dirty="0">
                <a:solidFill>
                  <a:srgbClr val="0070C0"/>
                </a:solidFill>
                <a:latin typeface="Times New Roman" pitchFamily="18" charset="0"/>
                <a:cs typeface="Times New Roman" pitchFamily="18" charset="0"/>
              </a:rPr>
              <a:t> 2 </a:t>
            </a:r>
            <a:r>
              <a:rPr lang="en-US" sz="3600" b="1" dirty="0" err="1">
                <a:solidFill>
                  <a:srgbClr val="0070C0"/>
                </a:solidFill>
                <a:latin typeface="Times New Roman" pitchFamily="18" charset="0"/>
                <a:cs typeface="Times New Roman" pitchFamily="18" charset="0"/>
              </a:rPr>
              <a:t>đội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đội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ủng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hộ</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đội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phản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việc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uống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ngoài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hàng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quán</a:t>
            </a:r>
            <a:r>
              <a:rPr lang="en-US" sz="3600" b="1" dirty="0">
                <a:solidFill>
                  <a:srgbClr val="0070C0"/>
                </a:solidFill>
                <a:latin typeface="Times New Roman" pitchFamily="18" charset="0"/>
                <a:cs typeface="Times New Roman" pitchFamily="18" charset="0"/>
              </a:rPr>
              <a:t>.</a:t>
            </a:r>
          </a:p>
          <a:p>
            <a:pPr marL="571500" indent="-571500" algn="just">
              <a:buFont typeface="Arial" panose="020B0604020202020204" pitchFamily="34" charset="0"/>
              <a:buChar char="•"/>
            </a:pPr>
            <a:r>
              <a:rPr lang="en-US" sz="3600" b="1" dirty="0">
                <a:solidFill>
                  <a:srgbClr val="0070C0"/>
                </a:solidFill>
                <a:latin typeface="Times New Roman" pitchFamily="18" charset="0"/>
                <a:cs typeface="Times New Roman" pitchFamily="18" charset="0"/>
              </a:rPr>
              <a:t>H</a:t>
            </a:r>
            <a:r>
              <a:rPr lang="vi-VN" sz="3600" b="1" dirty="0">
                <a:solidFill>
                  <a:srgbClr val="0070C0"/>
                </a:solidFill>
                <a:latin typeface="Times New Roman" pitchFamily="18" charset="0"/>
                <a:cs typeface="Times New Roman" pitchFamily="18" charset="0"/>
              </a:rPr>
              <a:t>ội ý đưa ra lí do của nhóm mình. </a:t>
            </a:r>
          </a:p>
        </p:txBody>
      </p:sp>
    </p:spTree>
    <p:extLst>
      <p:ext uri="{BB962C8B-B14F-4D97-AF65-F5344CB8AC3E}">
        <p14:creationId xmlns:p14="http://schemas.microsoft.com/office/powerpoint/2010/main" val="220752578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rotWithShape="1">
          <a:blip r:embed="rId3"/>
          <a:srcRect l="3279" t="2612" r="1640"/>
          <a:stretch/>
        </p:blipFill>
        <p:spPr>
          <a:xfrm>
            <a:off x="0" y="0"/>
            <a:ext cx="9144000" cy="6858000"/>
          </a:xfrm>
          <a:prstGeom prst="rect">
            <a:avLst/>
          </a:prstGeom>
        </p:spPr>
      </p:pic>
    </p:spTree>
    <p:extLst>
      <p:ext uri="{BB962C8B-B14F-4D97-AF65-F5344CB8AC3E}">
        <p14:creationId xmlns:p14="http://schemas.microsoft.com/office/powerpoint/2010/main" val="136310324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39927863"/>
              </p:ext>
            </p:extLst>
          </p:nvPr>
        </p:nvGraphicFramePr>
        <p:xfrm>
          <a:off x="339325" y="990600"/>
          <a:ext cx="8576074" cy="5593703"/>
        </p:xfrm>
        <a:graphic>
          <a:graphicData uri="http://schemas.openxmlformats.org/drawingml/2006/table">
            <a:tbl>
              <a:tblPr>
                <a:tableStyleId>{5DA37D80-6434-44D0-A028-1B22A696006F}</a:tableStyleId>
              </a:tblPr>
              <a:tblGrid>
                <a:gridCol w="4288037">
                  <a:extLst>
                    <a:ext uri="{9D8B030D-6E8A-4147-A177-3AD203B41FA5}">
                      <a16:colId xmlns:a16="http://schemas.microsoft.com/office/drawing/2014/main" val="3857127843"/>
                    </a:ext>
                  </a:extLst>
                </a:gridCol>
                <a:gridCol w="4288037">
                  <a:extLst>
                    <a:ext uri="{9D8B030D-6E8A-4147-A177-3AD203B41FA5}">
                      <a16:colId xmlns:a16="http://schemas.microsoft.com/office/drawing/2014/main" val="2474255067"/>
                    </a:ext>
                  </a:extLst>
                </a:gridCol>
              </a:tblGrid>
              <a:tr h="318138">
                <a:tc>
                  <a:txBody>
                    <a:bodyPr/>
                    <a:lstStyle/>
                    <a:p>
                      <a:pPr algn="ctr" fontAlgn="t"/>
                      <a:r>
                        <a:rPr lang="en-US" sz="2200" b="1" dirty="0" err="1">
                          <a:solidFill>
                            <a:srgbClr val="000000"/>
                          </a:solidFill>
                          <a:effectLst/>
                          <a:latin typeface="Times New Roman" pitchFamily="18" charset="0"/>
                          <a:cs typeface="Times New Roman" pitchFamily="18" charset="0"/>
                        </a:rPr>
                        <a:t>Ủng</a:t>
                      </a:r>
                      <a:r>
                        <a:rPr lang="en-US" sz="2200" b="1" dirty="0">
                          <a:solidFill>
                            <a:srgbClr val="000000"/>
                          </a:solidFill>
                          <a:effectLst/>
                          <a:latin typeface="Times New Roman" pitchFamily="18" charset="0"/>
                          <a:cs typeface="Times New Roman" pitchFamily="18" charset="0"/>
                        </a:rPr>
                        <a:t> </a:t>
                      </a:r>
                      <a:r>
                        <a:rPr lang="en-US" sz="2200" b="1" dirty="0" err="1">
                          <a:solidFill>
                            <a:srgbClr val="000000"/>
                          </a:solidFill>
                          <a:effectLst/>
                          <a:latin typeface="Times New Roman" pitchFamily="18" charset="0"/>
                          <a:cs typeface="Times New Roman" pitchFamily="18" charset="0"/>
                        </a:rPr>
                        <a:t>hộ</a:t>
                      </a:r>
                      <a:endParaRPr lang="en-US" sz="2200" dirty="0">
                        <a:solidFill>
                          <a:srgbClr val="000000"/>
                        </a:solidFill>
                        <a:effectLst/>
                        <a:latin typeface="Times New Roman" pitchFamily="18" charset="0"/>
                        <a:cs typeface="Times New Roman" pitchFamily="18" charset="0"/>
                      </a:endParaRPr>
                    </a:p>
                  </a:txBody>
                  <a:tcPr marL="22601" marR="22601" marT="30134" marB="30134">
                    <a:solidFill>
                      <a:srgbClr val="FFFF00"/>
                    </a:solidFill>
                  </a:tcPr>
                </a:tc>
                <a:tc>
                  <a:txBody>
                    <a:bodyPr/>
                    <a:lstStyle/>
                    <a:p>
                      <a:pPr algn="ctr" fontAlgn="t"/>
                      <a:r>
                        <a:rPr lang="en-US" sz="2200" b="1" dirty="0" err="1">
                          <a:solidFill>
                            <a:srgbClr val="000000"/>
                          </a:solidFill>
                          <a:effectLst/>
                          <a:latin typeface="Times New Roman" pitchFamily="18" charset="0"/>
                          <a:cs typeface="Times New Roman" pitchFamily="18" charset="0"/>
                        </a:rPr>
                        <a:t>Phản</a:t>
                      </a:r>
                      <a:r>
                        <a:rPr lang="en-US" sz="2200" b="1" dirty="0">
                          <a:solidFill>
                            <a:srgbClr val="000000"/>
                          </a:solidFill>
                          <a:effectLst/>
                          <a:latin typeface="Times New Roman" pitchFamily="18" charset="0"/>
                          <a:cs typeface="Times New Roman" pitchFamily="18" charset="0"/>
                        </a:rPr>
                        <a:t> </a:t>
                      </a:r>
                      <a:r>
                        <a:rPr lang="en-US" sz="2200" b="1" dirty="0" err="1">
                          <a:solidFill>
                            <a:srgbClr val="000000"/>
                          </a:solidFill>
                          <a:effectLst/>
                          <a:latin typeface="Times New Roman" pitchFamily="18" charset="0"/>
                          <a:cs typeface="Times New Roman" pitchFamily="18" charset="0"/>
                        </a:rPr>
                        <a:t>đối</a:t>
                      </a:r>
                      <a:endParaRPr lang="en-US" sz="2200" dirty="0">
                        <a:solidFill>
                          <a:srgbClr val="000000"/>
                        </a:solidFill>
                        <a:effectLst/>
                        <a:latin typeface="Times New Roman" pitchFamily="18" charset="0"/>
                        <a:cs typeface="Times New Roman" pitchFamily="18" charset="0"/>
                      </a:endParaRPr>
                    </a:p>
                  </a:txBody>
                  <a:tcPr marL="22601" marR="22601"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Ăn ngoài giúp cả nhà thay đổi không khí</a:t>
                      </a:r>
                      <a:r>
                        <a:rPr lang="en-US" sz="2200" dirty="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Ăn ngoài có thể thỏa thích ăn các món mà có thể ở nhà</a:t>
                      </a:r>
                      <a:r>
                        <a:rPr lang="en-US" sz="2200" dirty="0">
                          <a:solidFill>
                            <a:srgbClr val="000000"/>
                          </a:solidFill>
                          <a:effectLst/>
                          <a:latin typeface="Times New Roman" pitchFamily="18" charset="0"/>
                          <a:cs typeface="Times New Roman" pitchFamily="18" charset="0"/>
                        </a:rPr>
                        <a:t> </a:t>
                      </a:r>
                      <a:r>
                        <a:rPr lang="en-US" sz="2200" dirty="0" err="1">
                          <a:solidFill>
                            <a:srgbClr val="000000"/>
                          </a:solidFill>
                          <a:effectLst/>
                          <a:latin typeface="Times New Roman" pitchFamily="18" charset="0"/>
                          <a:cs typeface="Times New Roman" pitchFamily="18" charset="0"/>
                        </a:rPr>
                        <a:t>phải</a:t>
                      </a:r>
                      <a:r>
                        <a:rPr lang="vi-VN" sz="2200" dirty="0">
                          <a:solidFill>
                            <a:srgbClr val="000000"/>
                          </a:solidFill>
                          <a:effectLst/>
                          <a:latin typeface="Times New Roman" pitchFamily="18" charset="0"/>
                          <a:cs typeface="Times New Roman" pitchFamily="18" charset="0"/>
                        </a:rPr>
                        <a:t> chế biến </a:t>
                      </a:r>
                      <a:r>
                        <a:rPr lang="en-US" sz="2200" dirty="0" err="1">
                          <a:solidFill>
                            <a:srgbClr val="000000"/>
                          </a:solidFill>
                          <a:effectLst/>
                          <a:latin typeface="Times New Roman" pitchFamily="18" charset="0"/>
                          <a:cs typeface="Times New Roman" pitchFamily="18" charset="0"/>
                        </a:rPr>
                        <a:t>rất</a:t>
                      </a:r>
                      <a:r>
                        <a:rPr lang="en-US" sz="2200" baseline="0" dirty="0">
                          <a:solidFill>
                            <a:srgbClr val="000000"/>
                          </a:solidFill>
                          <a:effectLst/>
                          <a:latin typeface="Times New Roman" pitchFamily="18" charset="0"/>
                          <a:cs typeface="Times New Roman" pitchFamily="18" charset="0"/>
                        </a:rPr>
                        <a:t> </a:t>
                      </a:r>
                      <a:r>
                        <a:rPr lang="vi-VN" sz="2200" dirty="0">
                          <a:solidFill>
                            <a:srgbClr val="000000"/>
                          </a:solidFill>
                          <a:effectLst/>
                          <a:latin typeface="Times New Roman" pitchFamily="18" charset="0"/>
                          <a:cs typeface="Times New Roman" pitchFamily="18" charset="0"/>
                        </a:rPr>
                        <a:t>cầu kì</a:t>
                      </a:r>
                      <a:r>
                        <a:rPr lang="en-US" sz="2200" dirty="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Nhanh chóng có một bữa ăn mà không mất nhiều thời gian.</a:t>
                      </a: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Món ăn thường bắt mắt, ngon miệng và có thể là một địa điểm tụ tập gặp gỡ.</a:t>
                      </a:r>
                    </a:p>
                  </a:txBody>
                  <a:tcPr marL="22601" marR="22601" marT="30134" marB="30134">
                    <a:solidFill>
                      <a:schemeClr val="bg1"/>
                    </a:solidFill>
                  </a:tcPr>
                </a:tc>
                <a:tc>
                  <a:txBody>
                    <a:bodyPr/>
                    <a:lstStyle/>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Ta không biết được nguồn gốc của thức ăn cũng như an toàn vệ sinh thực phẩm</a:t>
                      </a:r>
                      <a:r>
                        <a:rPr lang="en-US" sz="2200" dirty="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Tự nấu mỗi bữa sẽ tiết kiệm được các khoản phí kha khá so với mỗi bữa ăn ngoài</a:t>
                      </a:r>
                      <a:r>
                        <a:rPr lang="en-US" sz="2200" dirty="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Các quán ăn ngoài thường ở nơi công cộng, do vậy bụi hay các vi khuẩn từ không khí sẽ dễ dàng xâm nhập vào đồ ăn, thứ</a:t>
                      </a:r>
                      <a:r>
                        <a:rPr lang="en-US" sz="2200" dirty="0">
                          <a:solidFill>
                            <a:srgbClr val="000000"/>
                          </a:solidFill>
                          <a:effectLst/>
                          <a:latin typeface="Times New Roman" pitchFamily="18" charset="0"/>
                          <a:cs typeface="Times New Roman" pitchFamily="18" charset="0"/>
                        </a:rPr>
                        <a:t>c </a:t>
                      </a:r>
                      <a:r>
                        <a:rPr lang="en-US" sz="2200" dirty="0" err="1">
                          <a:solidFill>
                            <a:srgbClr val="000000"/>
                          </a:solidFill>
                          <a:effectLst/>
                          <a:latin typeface="Times New Roman" pitchFamily="18" charset="0"/>
                          <a:cs typeface="Times New Roman" pitchFamily="18" charset="0"/>
                        </a:rPr>
                        <a:t>uống</a:t>
                      </a:r>
                      <a:r>
                        <a:rPr lang="en-US" sz="2200" dirty="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txBody>
                  <a:tcPr marL="22601" marR="22601"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2971800" y="-242760"/>
            <a:ext cx="2416953" cy="1457070"/>
          </a:xfrm>
          <a:prstGeom prst="rect">
            <a:avLst/>
          </a:prstGeom>
        </p:spPr>
      </p:pic>
    </p:spTree>
    <p:extLst>
      <p:ext uri="{BB962C8B-B14F-4D97-AF65-F5344CB8AC3E}">
        <p14:creationId xmlns:p14="http://schemas.microsoft.com/office/powerpoint/2010/main" val="268856040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 y="1827333"/>
            <a:ext cx="229010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195532" y="1894008"/>
            <a:ext cx="2239406" cy="4680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F06D495-7B43-4902-99B4-8E19653EECCE}"/>
              </a:ext>
            </a:extLst>
          </p:cNvPr>
          <p:cNvSpPr txBox="1"/>
          <p:nvPr/>
        </p:nvSpPr>
        <p:spPr>
          <a:xfrm>
            <a:off x="1219200" y="1722897"/>
            <a:ext cx="6553200" cy="1200329"/>
          </a:xfrm>
          <a:prstGeom prst="rect">
            <a:avLst/>
          </a:prstGeom>
          <a:noFill/>
        </p:spPr>
        <p:txBody>
          <a:bodyPr wrap="square" rtlCol="0">
            <a:spAutoFit/>
          </a:bodyPr>
          <a:lstStyle/>
          <a:p>
            <a:pPr algn="ctr"/>
            <a:r>
              <a:rPr lang="en-US" sz="3600" b="1" dirty="0" err="1">
                <a:latin typeface="Times New Roman" pitchFamily="18" charset="0"/>
                <a:cs typeface="Times New Roman" pitchFamily="18" charset="0"/>
              </a:rPr>
              <a:t>Nên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uống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hoàn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2751645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00338" y="484652"/>
            <a:ext cx="864777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5954039" y="2863868"/>
            <a:ext cx="214911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86188" y="3370634"/>
            <a:ext cx="1978067"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135981" y="852502"/>
            <a:ext cx="5536406"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16578243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1571625" y="381001"/>
            <a:ext cx="6472237"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 y="1827333"/>
            <a:ext cx="229010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195532" y="1894008"/>
            <a:ext cx="2239406"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0618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95028" y="0"/>
            <a:ext cx="9334056"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7640230" y="915193"/>
            <a:ext cx="1550042"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526753" y="1302448"/>
            <a:ext cx="8133414" cy="4107752"/>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691817" y="1634254"/>
            <a:ext cx="7723435" cy="1258372"/>
            <a:chOff x="924363" y="1634254"/>
            <a:chExt cx="1029791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9704325" cy="1258372"/>
            </a:xfrm>
            <a:prstGeom prst="round2SameRect">
              <a:avLst/>
            </a:prstGeom>
            <a:noFill/>
          </p:spPr>
          <p:txBody>
            <a:bodyPr wrap="square" rtlCol="0">
              <a:spAutoFit/>
            </a:bodyPr>
            <a:lstStyle/>
            <a:p>
              <a:pPr algn="ctr"/>
              <a:r>
                <a:rPr lang="en-US" sz="3600" b="1" dirty="0" err="1">
                  <a:solidFill>
                    <a:srgbClr val="FF0000"/>
                  </a:solidFill>
                  <a:effectLst/>
                  <a:latin typeface="Times New Roman" pitchFamily="18" charset="0"/>
                  <a:cs typeface="Times New Roman" pitchFamily="18" charset="0"/>
                </a:rPr>
                <a:t>Lựa</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chọn</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nhà</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hàng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sạch</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sẽ</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không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quá</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đông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khách</a:t>
              </a:r>
              <a:endParaRPr lang="en-US" sz="3600" b="1" dirty="0">
                <a:solidFill>
                  <a:srgbClr val="FF0000"/>
                </a:solidFill>
                <a:effectLst/>
                <a:latin typeface="Times New Roman" pitchFamily="18" charset="0"/>
                <a:cs typeface="Times New Roman" pitchFamily="18"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678258" y="3090659"/>
            <a:ext cx="8805050" cy="646331"/>
            <a:chOff x="923393" y="3376408"/>
            <a:chExt cx="1174006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739630" y="3376408"/>
              <a:ext cx="10923824" cy="646331"/>
            </a:xfrm>
            <a:prstGeom prst="rect">
              <a:avLst/>
            </a:prstGeom>
            <a:noFill/>
          </p:spPr>
          <p:txBody>
            <a:bodyPr wrap="square" rtlCol="0">
              <a:spAutoFit/>
            </a:bodyPr>
            <a:lstStyle/>
            <a:p>
              <a:pPr algn="l"/>
              <a:r>
                <a:rPr lang="en-US" sz="3600" b="1" dirty="0" err="1">
                  <a:solidFill>
                    <a:srgbClr val="FF0000"/>
                  </a:solidFill>
                  <a:effectLst/>
                  <a:latin typeface="Times New Roman" pitchFamily="18" charset="0"/>
                  <a:cs typeface="Times New Roman" pitchFamily="18" charset="0"/>
                </a:rPr>
                <a:t>Không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ăn</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đồ</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ăn</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sống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tái</a:t>
              </a:r>
              <a:endParaRPr lang="en-US" sz="3600" b="1" dirty="0">
                <a:solidFill>
                  <a:srgbClr val="FF0000"/>
                </a:solidFill>
                <a:effectLst/>
                <a:latin typeface="Times New Roman" pitchFamily="18" charset="0"/>
                <a:cs typeface="Times New Roman" pitchFamily="18"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692182" y="4295540"/>
            <a:ext cx="6400846" cy="646331"/>
            <a:chOff x="922908" y="4295539"/>
            <a:chExt cx="853446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702683" y="4295539"/>
              <a:ext cx="7754688" cy="646331"/>
            </a:xfrm>
            <a:prstGeom prst="rect">
              <a:avLst/>
            </a:prstGeom>
          </p:spPr>
          <p:txBody>
            <a:bodyPr wrap="none">
              <a:spAutoFit/>
            </a:bodyPr>
            <a:lstStyle/>
            <a:p>
              <a:pPr algn="l"/>
              <a:r>
                <a:rPr lang="vi-VN" sz="3600" b="1" dirty="0">
                  <a:solidFill>
                    <a:srgbClr val="FF0000"/>
                  </a:solidFill>
                  <a:effectLst/>
                  <a:latin typeface="Times New Roman" pitchFamily="18" charset="0"/>
                  <a:cs typeface="Times New Roman" pitchFamily="18"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911370" y="211605"/>
            <a:ext cx="7369744" cy="924562"/>
            <a:chOff x="1060656" y="218253"/>
            <a:chExt cx="9826325"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7" y="218253"/>
              <a:ext cx="9567334" cy="924562"/>
              <a:chOff x="6719591" y="2584562"/>
              <a:chExt cx="5320690"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770422" y="2768185"/>
                <a:ext cx="5201841" cy="851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cần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lưu</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khi</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ăn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ngoài</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8"/>
          <a:stretch>
            <a:fillRect/>
          </a:stretch>
        </p:blipFill>
        <p:spPr>
          <a:xfrm>
            <a:off x="16344" y="625768"/>
            <a:ext cx="1020818" cy="815689"/>
          </a:xfrm>
          <a:prstGeom prst="rect">
            <a:avLst/>
          </a:prstGeom>
        </p:spPr>
      </p:pic>
    </p:spTree>
    <p:extLst>
      <p:ext uri="{BB962C8B-B14F-4D97-AF65-F5344CB8AC3E}">
        <p14:creationId xmlns:p14="http://schemas.microsoft.com/office/powerpoint/2010/main" val="34918395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3043" y="4736036"/>
            <a:ext cx="9147043" cy="2317251"/>
          </a:xfrm>
          <a:prstGeom prst="rect">
            <a:avLst/>
          </a:prstGeom>
        </p:spPr>
      </p:pic>
      <p:grpSp>
        <p:nvGrpSpPr>
          <p:cNvPr id="4" name="Group 4"/>
          <p:cNvGrpSpPr/>
          <p:nvPr/>
        </p:nvGrpSpPr>
        <p:grpSpPr>
          <a:xfrm>
            <a:off x="0" y="4392608"/>
            <a:ext cx="9144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967429" y="589060"/>
            <a:ext cx="3209142"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90929" y="527595"/>
            <a:ext cx="1968407"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8541" y="642243"/>
            <a:ext cx="1614579" cy="2152772"/>
          </a:xfrm>
          <a:prstGeom prst="rect">
            <a:avLst/>
          </a:prstGeom>
        </p:spPr>
      </p:pic>
      <p:grpSp>
        <p:nvGrpSpPr>
          <p:cNvPr id="12" name="Group 12"/>
          <p:cNvGrpSpPr/>
          <p:nvPr/>
        </p:nvGrpSpPr>
        <p:grpSpPr>
          <a:xfrm>
            <a:off x="0" y="2"/>
            <a:ext cx="9144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75901" y="2091444"/>
            <a:ext cx="4377064" cy="225263"/>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6842837" y="2083674"/>
            <a:ext cx="4377064" cy="225263"/>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769" y="2257291"/>
            <a:ext cx="1067276"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32810" y="1235996"/>
            <a:ext cx="2252903"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490928" y="1382884"/>
            <a:ext cx="2095803"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2590800" y="1024019"/>
            <a:ext cx="3810000" cy="2523963"/>
          </a:xfrm>
          <a:prstGeom prst="rect">
            <a:avLst/>
          </a:prstGeom>
        </p:spPr>
      </p:pic>
    </p:spTree>
    <p:extLst>
      <p:ext uri="{BB962C8B-B14F-4D97-AF65-F5344CB8AC3E}">
        <p14:creationId xmlns:p14="http://schemas.microsoft.com/office/powerpoint/2010/main" val="21885708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89421" y="533400"/>
            <a:ext cx="7572375" cy="38100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2035" y="4595478"/>
            <a:ext cx="9147043" cy="2317251"/>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323712" y="2667000"/>
            <a:ext cx="5697566" cy="4318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2483574" y="1184570"/>
            <a:ext cx="4664869" cy="2308324"/>
          </a:xfrm>
          <a:prstGeom prst="rect">
            <a:avLst/>
          </a:prstGeom>
          <a:noFill/>
        </p:spPr>
        <p:txBody>
          <a:bodyPr wrap="square" rtlCol="0">
            <a:spAutoFit/>
          </a:bodyPr>
          <a:lstStyle/>
          <a:p>
            <a:pPr lvl="0" algn="just" defTabSz="457200"/>
            <a:r>
              <a:rPr lang="en-US" sz="3600" b="1" dirty="0">
                <a:solidFill>
                  <a:prstClr val="black"/>
                </a:solidFill>
                <a:latin typeface="Times New Roman" pitchFamily="18" charset="0"/>
                <a:cs typeface="Times New Roman" pitchFamily="18" charset="0"/>
              </a:rPr>
              <a:t>C</a:t>
            </a:r>
            <a:r>
              <a:rPr lang="vi-VN" sz="3600" b="1" dirty="0">
                <a:solidFill>
                  <a:prstClr val="black"/>
                </a:solidFill>
                <a:latin typeface="Times New Roman" pitchFamily="18" charset="0"/>
                <a:cs typeface="Times New Roman" pitchFamily="18" charset="0"/>
              </a:rPr>
              <a:t>ùng người thân trao đổi về những nguy cơ mất vệ sinh khi ăn uống ngoài hàng quán</a:t>
            </a:r>
            <a:r>
              <a:rPr lang="en-US" sz="3600" b="1" dirty="0">
                <a:solidFill>
                  <a:prstClr val="black"/>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895366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4"/>
          <a:stretch>
            <a:fillRect/>
          </a:stretch>
        </p:blipFill>
        <p:spPr>
          <a:xfrm>
            <a:off x="1600200" y="2209801"/>
            <a:ext cx="6019800" cy="1903752"/>
          </a:xfrm>
          <a:prstGeom prst="rect">
            <a:avLst/>
          </a:prstGeom>
        </p:spPr>
      </p:pic>
    </p:spTree>
    <p:extLst>
      <p:ext uri="{BB962C8B-B14F-4D97-AF65-F5344CB8AC3E}">
        <p14:creationId xmlns:p14="http://schemas.microsoft.com/office/powerpoint/2010/main" val="6705040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671564-7460-2AE9-2CF7-B415EB46213C}"/>
              </a:ext>
            </a:extLst>
          </p:cNvPr>
          <p:cNvSpPr/>
          <p:nvPr/>
        </p:nvSpPr>
        <p:spPr>
          <a:xfrm>
            <a:off x="5954039" y="2863868"/>
            <a:ext cx="214911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304800" y="304800"/>
            <a:ext cx="8458199" cy="6248400"/>
          </a:xfrm>
          <a:prstGeom prst="rect">
            <a:avLst/>
          </a:prstGeom>
        </p:spPr>
      </p:pic>
    </p:spTree>
    <p:extLst>
      <p:ext uri="{BB962C8B-B14F-4D97-AF65-F5344CB8AC3E}">
        <p14:creationId xmlns:p14="http://schemas.microsoft.com/office/powerpoint/2010/main" val="10153220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295590" y="3195550"/>
            <a:ext cx="8543610" cy="3373024"/>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778" t="26666" r="27629" b="49334"/>
          <a:stretch/>
        </p:blipFill>
        <p:spPr>
          <a:xfrm rot="464951">
            <a:off x="7262781" y="20130"/>
            <a:ext cx="1179363"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7" t="9654" r="8393" b="15580"/>
          <a:stretch>
            <a:fillRect/>
          </a:stretch>
        </p:blipFill>
        <p:spPr>
          <a:xfrm>
            <a:off x="660943" y="936468"/>
            <a:ext cx="1289705"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6"/>
          <a:stretch>
            <a:fillRect/>
          </a:stretch>
        </p:blipFill>
        <p:spPr>
          <a:xfrm>
            <a:off x="1601943" y="824000"/>
            <a:ext cx="5925826" cy="2371550"/>
          </a:xfrm>
          <a:prstGeom prst="rect">
            <a:avLst/>
          </a:prstGeom>
        </p:spPr>
      </p:pic>
    </p:spTree>
    <p:extLst>
      <p:ext uri="{BB962C8B-B14F-4D97-AF65-F5344CB8AC3E}">
        <p14:creationId xmlns:p14="http://schemas.microsoft.com/office/powerpoint/2010/main" val="237820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46432" y="573129"/>
            <a:ext cx="9161860"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60725" y="-153183"/>
            <a:ext cx="9204725"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265345" y="1"/>
            <a:ext cx="177165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469311" y="6031112"/>
            <a:ext cx="8205378"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2628901"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7676882" y="-22304"/>
            <a:ext cx="177165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087" y="-28419"/>
            <a:ext cx="9376174"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823140" y="3385908"/>
            <a:ext cx="1803428"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22025" y="2187661"/>
            <a:ext cx="3746994"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7" cy="646331"/>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620480" y="243226"/>
            <a:ext cx="7761520" cy="1509374"/>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3995530" y="3276600"/>
            <a:ext cx="4837873" cy="3313042"/>
          </a:xfrm>
          <a:prstGeom prst="doubleWave">
            <a:avLst>
              <a:gd name="adj1" fmla="val 6250"/>
              <a:gd name="adj2" fmla="val 709"/>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srgbClr val="00B050"/>
                </a:solidFill>
                <a:latin typeface="Times New Roman" pitchFamily="18" charset="0"/>
                <a:ea typeface="Tahoma" panose="020B0604030504040204" pitchFamily="34" charset="0"/>
                <a:cs typeface="Times New Roman" pitchFamily="18" charset="0"/>
              </a:rPr>
              <a:t>T</a:t>
            </a:r>
            <a:r>
              <a:rPr lang="vi-VN" sz="3600" b="1" dirty="0">
                <a:solidFill>
                  <a:srgbClr val="00B050"/>
                </a:solidFill>
                <a:latin typeface="Times New Roman" pitchFamily="18" charset="0"/>
                <a:ea typeface="Tahoma" panose="020B0604030504040204" pitchFamily="34" charset="0"/>
                <a:cs typeface="Times New Roman" pitchFamily="18" charset="0"/>
              </a:rPr>
              <a:t>ự tưởng tượng và nhận mình là một món ăn mà </a:t>
            </a:r>
            <a:r>
              <a:rPr lang="en-US" sz="3600" b="1" dirty="0" err="1">
                <a:solidFill>
                  <a:srgbClr val="00B050"/>
                </a:solidFill>
                <a:latin typeface="Times New Roman" pitchFamily="18" charset="0"/>
                <a:ea typeface="Tahoma" panose="020B0604030504040204" pitchFamily="34" charset="0"/>
                <a:cs typeface="Times New Roman" pitchFamily="18" charset="0"/>
              </a:rPr>
              <a:t>em</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vi-VN" sz="3600" b="1" dirty="0">
                <a:solidFill>
                  <a:srgbClr val="00B050"/>
                </a:solidFill>
                <a:latin typeface="Times New Roman" pitchFamily="18" charset="0"/>
                <a:ea typeface="Tahoma" panose="020B0604030504040204" pitchFamily="34" charset="0"/>
                <a:cs typeface="Times New Roman" pitchFamily="18" charset="0"/>
              </a:rPr>
              <a:t>yêu thích</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và</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giới</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thiệu</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với</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các</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bạn</a:t>
            </a:r>
            <a:r>
              <a:rPr lang="en-US" sz="3600" b="1" dirty="0">
                <a:solidFill>
                  <a:srgbClr val="00B050"/>
                </a:solidFill>
                <a:latin typeface="Times New Roman" pitchFamily="18" charset="0"/>
                <a:ea typeface="Tahoma" panose="020B0604030504040204" pitchFamily="34" charset="0"/>
                <a:cs typeface="Times New Roman" pitchFamily="18" charset="0"/>
              </a:rPr>
              <a:t>.</a:t>
            </a:r>
            <a:endParaRPr kumimoji="0" lang="en-US" sz="3600" b="1" i="0" u="none" strike="noStrike" kern="1200" cap="none" spc="0" normalizeH="0" baseline="0" noProof="0" dirty="0">
              <a:ln>
                <a:noFill/>
              </a:ln>
              <a:solidFill>
                <a:srgbClr val="00B050"/>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599387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86936" y="1484433"/>
            <a:ext cx="229010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180241" y="0"/>
            <a:ext cx="6963760" cy="3115326"/>
          </a:xfrm>
          <a:prstGeom prst="rect">
            <a:avLst/>
          </a:prstGeom>
        </p:spPr>
      </p:pic>
    </p:spTree>
    <p:extLst>
      <p:ext uri="{BB962C8B-B14F-4D97-AF65-F5344CB8AC3E}">
        <p14:creationId xmlns:p14="http://schemas.microsoft.com/office/powerpoint/2010/main" val="30392202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4"/>
          <a:stretch>
            <a:fillRect/>
          </a:stretch>
        </p:blipFill>
        <p:spPr>
          <a:xfrm>
            <a:off x="1524000" y="1905000"/>
            <a:ext cx="5943600" cy="2362200"/>
          </a:xfrm>
          <a:prstGeom prst="rect">
            <a:avLst/>
          </a:prstGeom>
        </p:spPr>
      </p:pic>
    </p:spTree>
    <p:extLst>
      <p:ext uri="{BB962C8B-B14F-4D97-AF65-F5344CB8AC3E}">
        <p14:creationId xmlns:p14="http://schemas.microsoft.com/office/powerpoint/2010/main" val="25476551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C76E8A-0A33-E00D-5B57-F4DC7EFA2A51}"/>
              </a:ext>
            </a:extLst>
          </p:cNvPr>
          <p:cNvPicPr>
            <a:picLocks noChangeAspect="1"/>
          </p:cNvPicPr>
          <p:nvPr/>
        </p:nvPicPr>
        <p:blipFill>
          <a:blip r:embed="rId4"/>
          <a:stretch>
            <a:fillRect/>
          </a:stretch>
        </p:blipFill>
        <p:spPr>
          <a:xfrm>
            <a:off x="-17860" y="10886"/>
            <a:ext cx="9161860" cy="6858000"/>
          </a:xfrm>
          <a:prstGeom prst="rect">
            <a:avLst/>
          </a:prstGeom>
        </p:spPr>
      </p:pic>
      <p:grpSp>
        <p:nvGrpSpPr>
          <p:cNvPr id="96" name="Nhóm 95">
            <a:extLst>
              <a:ext uri="{FF2B5EF4-FFF2-40B4-BE49-F238E27FC236}">
                <a16:creationId xmlns:a16="http://schemas.microsoft.com/office/drawing/2014/main" id="{5C321D5D-E40D-BAD6-F8E9-D0DECA558BA8}"/>
              </a:ext>
            </a:extLst>
          </p:cNvPr>
          <p:cNvGrpSpPr/>
          <p:nvPr/>
        </p:nvGrpSpPr>
        <p:grpSpPr>
          <a:xfrm>
            <a:off x="1420068" y="1371600"/>
            <a:ext cx="5754755" cy="4591477"/>
            <a:chOff x="2636309" y="1759733"/>
            <a:chExt cx="6487886" cy="3617802"/>
          </a:xfrm>
        </p:grpSpPr>
        <p:sp>
          <p:nvSpPr>
            <p:cNvPr id="98" name="Hình Bầu dục 97">
              <a:extLst>
                <a:ext uri="{FF2B5EF4-FFF2-40B4-BE49-F238E27FC236}">
                  <a16:creationId xmlns:a16="http://schemas.microsoft.com/office/drawing/2014/main" id="{A0628F15-DF05-EC59-0DEC-59A60813FEC5}"/>
                </a:ext>
              </a:extLst>
            </p:cNvPr>
            <p:cNvSpPr/>
            <p:nvPr/>
          </p:nvSpPr>
          <p:spPr>
            <a:xfrm>
              <a:off x="2636309" y="2677878"/>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5"/>
            <a:stretch>
              <a:fillRect/>
            </a:stretch>
          </p:blipFill>
          <p:spPr>
            <a:xfrm>
              <a:off x="2839390" y="1759733"/>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0" y="152400"/>
            <a:ext cx="8982010" cy="584775"/>
          </a:xfrm>
          <a:prstGeom prst="rect">
            <a:avLst/>
          </a:prstGeom>
          <a:noFill/>
        </p:spPr>
        <p:txBody>
          <a:bodyPr wrap="square" rtlCol="0">
            <a:spAutoFit/>
          </a:bodyPr>
          <a:lstStyle/>
          <a:p>
            <a:pPr lvl="0" algn="ctr" defTabSz="1219170">
              <a:buClr>
                <a:srgbClr val="000000"/>
              </a:buClr>
            </a:pPr>
            <a:r>
              <a:rPr lang="en-US" sz="3200" b="1" kern="0" dirty="0">
                <a:latin typeface="Times New Roman" pitchFamily="18" charset="0"/>
                <a:cs typeface="Times New Roman" pitchFamily="18" charset="0"/>
                <a:sym typeface="Arial"/>
              </a:rPr>
              <a:t>1. </a:t>
            </a:r>
            <a:r>
              <a:rPr lang="en-US" sz="3200" b="1" kern="0" dirty="0" err="1">
                <a:latin typeface="Times New Roman" pitchFamily="18" charset="0"/>
                <a:cs typeface="Times New Roman" pitchFamily="18" charset="0"/>
                <a:sym typeface="Arial"/>
              </a:rPr>
              <a:t>Khảo</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sát</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về</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thói</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quen</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ăn</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uống</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của</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các</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gia</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đình</a:t>
            </a:r>
            <a:endParaRPr kumimoji="0" lang="en-US" sz="3200" b="1" i="0" u="none" strike="noStrike" kern="0" cap="none" normalizeH="0" noProof="0" dirty="0">
              <a:ln>
                <a:noFill/>
              </a:ln>
              <a:effectLst/>
              <a:uLnTx/>
              <a:uFillTx/>
              <a:latin typeface="Times New Roman"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289456762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447062" y="216722"/>
            <a:ext cx="855222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071562" y="495300"/>
            <a:ext cx="7300913" cy="369332"/>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328613" y="400055"/>
            <a:ext cx="5950743" cy="5010148"/>
            <a:chOff x="5718583" y="3029819"/>
            <a:chExt cx="2991776" cy="1392393"/>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392393"/>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06064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200" b="1" i="1" kern="1200" dirty="0">
                  <a:latin typeface="Times New Roman" pitchFamily="18" charset="0"/>
                  <a:cs typeface="Times New Roman" pitchFamily="18" charset="0"/>
                </a:rPr>
                <a:t>L</a:t>
              </a:r>
              <a:r>
                <a:rPr lang="vi-VN" sz="2200" b="1" i="1" kern="1200" dirty="0">
                  <a:latin typeface="Times New Roman" pitchFamily="18" charset="0"/>
                  <a:cs typeface="Times New Roman" pitchFamily="18" charset="0"/>
                </a:rPr>
                <a:t>ập thành nhóm phóng viên gồm ba người có nhiệm vụ tìm hiểu về thói quen ăn uống của gia đình các </a:t>
              </a:r>
              <a:r>
                <a:rPr lang="en-US" sz="2200" b="1" i="1" dirty="0" err="1">
                  <a:latin typeface="Times New Roman" pitchFamily="18" charset="0"/>
                  <a:cs typeface="Times New Roman" pitchFamily="18" charset="0"/>
                </a:rPr>
                <a:t>bạn</a:t>
              </a:r>
              <a:r>
                <a:rPr lang="vi-VN" sz="2200" b="1" i="1" kern="1200" dirty="0">
                  <a:latin typeface="Times New Roman" pitchFamily="18" charset="0"/>
                  <a:cs typeface="Times New Roman" pitchFamily="18" charset="0"/>
                </a:rPr>
                <a:t> trong lớp.</a:t>
              </a:r>
              <a:endParaRPr lang="en-US" sz="2200" b="1" i="1" kern="1200" dirty="0">
                <a:latin typeface="Times New Roman" pitchFamily="18" charset="0"/>
                <a:cs typeface="Times New Roman" pitchFamily="18" charset="0"/>
              </a:endParaRPr>
            </a:p>
            <a:p>
              <a:pPr marL="342900" indent="-342900" algn="just" defTabSz="685800">
                <a:buClrTx/>
                <a:buFont typeface="Arial" panose="020B0604020202020204" pitchFamily="34" charset="0"/>
                <a:buChar char="•"/>
              </a:pPr>
              <a:r>
                <a:rPr lang="en-US" sz="2200" b="1" i="1" dirty="0">
                  <a:latin typeface="Times New Roman" pitchFamily="18" charset="0"/>
                  <a:cs typeface="Times New Roman" pitchFamily="18" charset="0"/>
                </a:rPr>
                <a:t>P</a:t>
              </a:r>
              <a:r>
                <a:rPr lang="vi-VN" sz="2200" b="1" i="1" kern="1200" dirty="0">
                  <a:latin typeface="Times New Roman" pitchFamily="18" charset="0"/>
                  <a:cs typeface="Times New Roman" pitchFamily="18" charset="0"/>
                </a:rPr>
                <a:t>hân công công việc cho từng người (người phỏng vấn</a:t>
              </a:r>
              <a:r>
                <a:rPr lang="en-US" sz="2200" b="1" i="1" kern="1200" dirty="0">
                  <a:latin typeface="Times New Roman" pitchFamily="18" charset="0"/>
                  <a:cs typeface="Times New Roman" pitchFamily="18" charset="0"/>
                </a:rPr>
                <a:t>, </a:t>
              </a:r>
              <a:r>
                <a:rPr lang="vi-VN" sz="2200" b="1" i="1" kern="1200" dirty="0">
                  <a:latin typeface="Times New Roman" pitchFamily="18" charset="0"/>
                  <a:cs typeface="Times New Roman" pitchFamily="18" charset="0"/>
                </a:rPr>
                <a:t>người ghi chép, người chụp hình).</a:t>
              </a:r>
              <a:endParaRPr lang="en-US" sz="2200" b="1" i="1" kern="1200" dirty="0">
                <a:latin typeface="Times New Roman" pitchFamily="18" charset="0"/>
                <a:cs typeface="Times New Roman" pitchFamily="18" charset="0"/>
              </a:endParaRPr>
            </a:p>
            <a:p>
              <a:pPr marL="342900" indent="-342900" algn="just" defTabSz="685800">
                <a:buClrTx/>
                <a:buFont typeface="Arial" panose="020B0604020202020204" pitchFamily="34" charset="0"/>
                <a:buChar char="•"/>
              </a:pPr>
              <a:r>
                <a:rPr lang="en-US" sz="2200" b="1" i="1" kern="1200" dirty="0" err="1">
                  <a:latin typeface="Times New Roman" pitchFamily="18" charset="0"/>
                  <a:cs typeface="Times New Roman" pitchFamily="18" charset="0"/>
                </a:rPr>
                <a:t>Mỗi</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nhóm</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phóng</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viên</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đến</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một</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tổ</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để</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khảo</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sát</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thông</a:t>
              </a:r>
              <a:r>
                <a:rPr lang="en-US" sz="2200" b="1" i="1" kern="1200" dirty="0">
                  <a:latin typeface="Times New Roman" pitchFamily="18" charset="0"/>
                  <a:cs typeface="Times New Roman" pitchFamily="18" charset="0"/>
                </a:rPr>
                <a:t> tin </a:t>
              </a:r>
              <a:r>
                <a:rPr lang="en-US" sz="2200" b="1" i="1" kern="1200" dirty="0" err="1">
                  <a:latin typeface="Times New Roman" pitchFamily="18" charset="0"/>
                  <a:cs typeface="Times New Roman" pitchFamily="18" charset="0"/>
                </a:rPr>
                <a:t>với</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câu</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hỏi</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gợi</a:t>
              </a:r>
              <a:r>
                <a:rPr lang="en-US" sz="2200" b="1" i="1" kern="1200" dirty="0">
                  <a:latin typeface="Times New Roman" pitchFamily="18" charset="0"/>
                  <a:cs typeface="Times New Roman" pitchFamily="18" charset="0"/>
                </a:rPr>
                <a:t> ý.</a:t>
              </a:r>
            </a:p>
            <a:p>
              <a:pPr marL="342900" indent="-342900" algn="just" defTabSz="685800">
                <a:buClrTx/>
                <a:buFont typeface="Arial" panose="020B0604020202020204" pitchFamily="34" charset="0"/>
                <a:buChar char="•"/>
              </a:pPr>
              <a:r>
                <a:rPr lang="en-US" sz="2200" b="1" i="1" dirty="0">
                  <a:latin typeface="Times New Roman" pitchFamily="18" charset="0"/>
                  <a:cs typeface="Times New Roman" pitchFamily="18" charset="0"/>
                </a:rPr>
                <a:t>T</a:t>
              </a:r>
              <a:r>
                <a:rPr lang="vi-VN" sz="2200" b="1" i="1" kern="1200" dirty="0">
                  <a:latin typeface="Times New Roman" pitchFamily="18" charset="0"/>
                  <a:cs typeface="Times New Roman" pitchFamily="18" charset="0"/>
                </a:rPr>
                <a:t>ổng hợp nhanh kết quả và công bố  trước lớp để thấy được thói quen ăn uống của gia đình các bạn trong lớp.</a:t>
              </a:r>
              <a:endParaRPr lang="en-US" sz="2200" b="1" i="1" kern="1200" dirty="0">
                <a:latin typeface="Times New Roman" pitchFamily="18" charset="0"/>
                <a:cs typeface="Times New Roman" pitchFamily="18"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6307931" y="1600200"/>
            <a:ext cx="2546375" cy="3609975"/>
          </a:xfrm>
          <a:prstGeom prst="rect">
            <a:avLst/>
          </a:prstGeom>
          <a:ln>
            <a:noFill/>
          </a:ln>
          <a:effectLst>
            <a:softEdge rad="112500"/>
          </a:effectLst>
        </p:spPr>
      </p:pic>
    </p:spTree>
    <p:extLst>
      <p:ext uri="{BB962C8B-B14F-4D97-AF65-F5344CB8AC3E}">
        <p14:creationId xmlns:p14="http://schemas.microsoft.com/office/powerpoint/2010/main" val="1622039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286960" y="256052"/>
            <a:ext cx="855222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916261" y="1664075"/>
            <a:ext cx="7376747" cy="2878480"/>
          </a:xfrm>
          <a:prstGeom prst="rect">
            <a:avLst/>
          </a:prstGeom>
          <a:noFill/>
        </p:spPr>
        <p:txBody>
          <a:bodyPr wrap="square">
            <a:spAutoFit/>
          </a:bodyPr>
          <a:lstStyle/>
          <a:p>
            <a:pPr lvl="0" algn="just" defTabSz="457200">
              <a:lnSpc>
                <a:spcPct val="115000"/>
              </a:lnSpc>
              <a:spcAft>
                <a:spcPts val="1000"/>
              </a:spcAft>
            </a:pPr>
            <a:r>
              <a:rPr lang="vi-VN" sz="3200" dirty="0">
                <a:solidFill>
                  <a:prstClr val="black"/>
                </a:solidFill>
                <a:latin typeface="Times New Roman" pitchFamily="18" charset="0"/>
                <a:ea typeface="Calibri" panose="020F0502020204030204" pitchFamily="34" charset="0"/>
                <a:cs typeface="Times New Roman"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6179" y="4289676"/>
            <a:ext cx="1723001"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60" y="55309"/>
            <a:ext cx="1323975" cy="1608766"/>
          </a:xfrm>
          <a:prstGeom prst="rect">
            <a:avLst/>
          </a:prstGeom>
        </p:spPr>
      </p:pic>
    </p:spTree>
    <p:extLst>
      <p:ext uri="{BB962C8B-B14F-4D97-AF65-F5344CB8AC3E}">
        <p14:creationId xmlns:p14="http://schemas.microsoft.com/office/powerpoint/2010/main" val="12306992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4"/>
          <a:stretch>
            <a:fillRect/>
          </a:stretch>
        </p:blipFill>
        <p:spPr>
          <a:xfrm>
            <a:off x="1752600" y="2209800"/>
            <a:ext cx="5562600" cy="1905000"/>
          </a:xfrm>
          <a:prstGeom prst="rect">
            <a:avLst/>
          </a:prstGeom>
        </p:spPr>
      </p:pic>
    </p:spTree>
    <p:extLst>
      <p:ext uri="{BB962C8B-B14F-4D97-AF65-F5344CB8AC3E}">
        <p14:creationId xmlns:p14="http://schemas.microsoft.com/office/powerpoint/2010/main" val="109854639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565</Words>
  <Application>Microsoft Office PowerPoint</Application>
  <PresentationFormat>On-screen Show (4:3)</PresentationFormat>
  <Paragraphs>44</Paragraphs>
  <Slides>21</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等线</vt: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Administrator</cp:lastModifiedBy>
  <cp:revision>18</cp:revision>
  <dcterms:created xsi:type="dcterms:W3CDTF">2023-02-28T04:27:47Z</dcterms:created>
  <dcterms:modified xsi:type="dcterms:W3CDTF">2024-02-29T09:54:11Z</dcterms:modified>
</cp:coreProperties>
</file>