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60" d="100"/>
          <a:sy n="60" d="100"/>
        </p:scale>
        <p:origin x="264" y="7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2024/3/13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2024/3/13</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2024/3/13</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45.png"/><Relationship Id="rId1" Type="http://schemas.openxmlformats.org/officeDocument/2006/relationships/themeOverride" Target="../theme/themeOverride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350915" y="-35149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1990616" y="1705471"/>
            <a:ext cx="5441244" cy="707886"/>
          </a:xfrm>
          <a:prstGeom prst="rect">
            <a:avLst/>
          </a:prstGeom>
          <a:noFill/>
        </p:spPr>
        <p:txBody>
          <a:bodyPr wrap="square" rtlCol="0">
            <a:spAutoFit/>
          </a:bodyPr>
          <a:lstStyle/>
          <a:p>
            <a:r>
              <a:rPr lang="en-US" altLang="zh-CN"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524398" y="2452552"/>
            <a:ext cx="4737610" cy="1569660"/>
          </a:xfrm>
          <a:prstGeom prst="rect">
            <a:avLst/>
          </a:prstGeom>
          <a:noFill/>
        </p:spPr>
        <p:txBody>
          <a:bodyPr wrap="square" rtlCol="0">
            <a:spAutoFit/>
          </a:bodyPr>
          <a:lstStyle/>
          <a:p>
            <a:r>
              <a:rPr lang="en-US" sz="9600" b="1" spc="220" dirty="0">
                <a:solidFill>
                  <a:srgbClr val="B35C80"/>
                </a:solidFill>
                <a:latin typeface="UTM Billhead 1910" panose="02040603050506020204" pitchFamily="18" charset="0"/>
              </a:rPr>
              <a:t>Q</a:t>
            </a:r>
            <a:r>
              <a:rPr lang="en-US" sz="9600" b="1" spc="220" dirty="0">
                <a:solidFill>
                  <a:srgbClr val="51347B"/>
                </a:solidFill>
                <a:latin typeface="UTM Billhead 1910" panose="02040603050506020204" pitchFamily="18" charset="0"/>
              </a:rPr>
              <a:t>U</a:t>
            </a:r>
            <a:r>
              <a:rPr lang="en-US" sz="9600" b="1" spc="220" dirty="0">
                <a:solidFill>
                  <a:srgbClr val="FFC776"/>
                </a:solidFill>
                <a:latin typeface="UTM Billhead 1910" panose="02040603050506020204" pitchFamily="18" charset="0"/>
              </a:rPr>
              <a:t>Ã</a:t>
            </a:r>
            <a:r>
              <a:rPr lang="en-US" sz="9600" b="1" spc="220" dirty="0">
                <a:solidFill>
                  <a:srgbClr val="2CA349"/>
                </a:solidFill>
                <a:latin typeface="UTM Billhead 1910" panose="02040603050506020204" pitchFamily="18" charset="0"/>
              </a:rPr>
              <a:t>N</a:t>
            </a:r>
            <a:r>
              <a:rPr lang="en-US" sz="9600" b="1" spc="220" dirty="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1857293" y="3833009"/>
            <a:ext cx="4696773" cy="1569660"/>
          </a:xfrm>
          <a:prstGeom prst="rect">
            <a:avLst/>
          </a:prstGeom>
          <a:noFill/>
        </p:spPr>
        <p:txBody>
          <a:bodyPr wrap="square" rtlCol="0">
            <a:spAutoFit/>
          </a:bodyPr>
          <a:lstStyle/>
          <a:p>
            <a:r>
              <a:rPr lang="en-US" sz="9600" b="1" spc="220" dirty="0">
                <a:solidFill>
                  <a:srgbClr val="165083"/>
                </a:solidFill>
                <a:latin typeface="UTM Billhead 1910" panose="02040603050506020204" pitchFamily="18" charset="0"/>
              </a:rPr>
              <a:t>Đ</a:t>
            </a:r>
            <a:r>
              <a:rPr lang="en-US" sz="9600" b="1" spc="220" dirty="0">
                <a:solidFill>
                  <a:srgbClr val="B45C80"/>
                </a:solidFill>
                <a:latin typeface="UTM Billhead 1910" panose="02040603050506020204" pitchFamily="18" charset="0"/>
              </a:rPr>
              <a:t>Ư</a:t>
            </a:r>
            <a:r>
              <a:rPr lang="en-US" sz="9600" b="1" spc="220" dirty="0">
                <a:solidFill>
                  <a:srgbClr val="51347B"/>
                </a:solidFill>
                <a:latin typeface="UTM Billhead 1910" panose="02040603050506020204" pitchFamily="18" charset="0"/>
              </a:rPr>
              <a:t>Ờ</a:t>
            </a:r>
            <a:r>
              <a:rPr lang="en-US" sz="9600" b="1" spc="220" dirty="0">
                <a:solidFill>
                  <a:srgbClr val="FFC776"/>
                </a:solidFill>
                <a:latin typeface="UTM Billhead 1910" panose="02040603050506020204" pitchFamily="18" charset="0"/>
              </a:rPr>
              <a:t>N</a:t>
            </a:r>
            <a:r>
              <a:rPr lang="en-US" sz="9600" b="1" spc="220" dirty="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
        <p:nvSpPr>
          <p:cNvPr id="9" name="Rectangle 8"/>
          <p:cNvSpPr/>
          <p:nvPr/>
        </p:nvSpPr>
        <p:spPr>
          <a:xfrm>
            <a:off x="803359" y="291546"/>
            <a:ext cx="9822497"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TRƯỜNG TIỂU HỌC ÁI MỘ A</a:t>
            </a:r>
          </a:p>
        </p:txBody>
      </p:sp>
      <p:sp>
        <p:nvSpPr>
          <p:cNvPr id="10" name="TextBox 9"/>
          <p:cNvSpPr txBox="1"/>
          <p:nvPr/>
        </p:nvSpPr>
        <p:spPr>
          <a:xfrm>
            <a:off x="3297594" y="5581950"/>
            <a:ext cx="3613803" cy="400110"/>
          </a:xfrm>
          <a:prstGeom prst="rect">
            <a:avLst/>
          </a:prstGeom>
          <a:noFill/>
        </p:spPr>
        <p:txBody>
          <a:bodyPr wrap="square" rtlCol="0">
            <a:spAutoFit/>
          </a:bodyPr>
          <a:lstStyle/>
          <a:p>
            <a:r>
              <a:rPr lang="en-US" sz="2000" b="1" dirty="0" err="1">
                <a:solidFill>
                  <a:srgbClr val="FF0000"/>
                </a:solidFill>
                <a:latin typeface="Times New Roman" panose="02020603050405020304" pitchFamily="18" charset="0"/>
                <a:cs typeface="Times New Roman" panose="02020603050405020304" pitchFamily="18" charset="0"/>
              </a:rPr>
              <a:t>Giáo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viên</a:t>
            </a:r>
            <a:r>
              <a:rPr lang="en-US" sz="2000" b="1" dirty="0">
                <a:solidFill>
                  <a:srgbClr val="FF0000"/>
                </a:solidFill>
                <a:latin typeface="Times New Roman" panose="02020603050405020304" pitchFamily="18" charset="0"/>
                <a:cs typeface="Times New Roman" panose="02020603050405020304" pitchFamily="18" charset="0"/>
              </a:rPr>
              <a:t> : </a:t>
            </a:r>
            <a:r>
              <a:rPr lang="en-US" sz="2000" b="1">
                <a:solidFill>
                  <a:srgbClr val="FF0000"/>
                </a:solidFill>
                <a:latin typeface="Times New Roman" panose="02020603050405020304" pitchFamily="18" charset="0"/>
                <a:cs typeface="Times New Roman" panose="02020603050405020304" pitchFamily="18" charset="0"/>
              </a:rPr>
              <a:t>Đặng Sáu</a:t>
            </a:r>
            <a:endParaRPr lang="en-US" sz="2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4780587" y="318622"/>
            <a:ext cx="2581634" cy="523220"/>
          </a:xfrm>
          <a:prstGeom prst="rect">
            <a:avLst/>
          </a:prstGeom>
          <a:noFill/>
        </p:spPr>
        <p:txBody>
          <a:bodyPr wrap="square" rtlCol="0">
            <a:spAutoFit/>
          </a:bodyPr>
          <a:lstStyle/>
          <a:p>
            <a:r>
              <a:rPr lang="en-US" sz="2800" dirty="0">
                <a:solidFill>
                  <a:srgbClr val="FDE9E0"/>
                </a:solidFill>
                <a:latin typeface="#9Slide07 IcielCadena" panose="02000503000000020004" pitchFamily="2" charset="0"/>
              </a:rPr>
              <a:t>4 </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8983067" y="357552"/>
            <a:ext cx="5481588" cy="523220"/>
          </a:xfrm>
          <a:prstGeom prst="rect">
            <a:avLst/>
          </a:prstGeom>
          <a:noFill/>
        </p:spPr>
        <p:txBody>
          <a:bodyPr wrap="square" rtlCol="0">
            <a:spAutoFit/>
          </a:bodyPr>
          <a:lstStyle/>
          <a:p>
            <a:r>
              <a:rPr lang="en-US" sz="2800" dirty="0" err="1">
                <a:solidFill>
                  <a:srgbClr val="90BF37"/>
                </a:solidFill>
                <a:latin typeface="#9Slide07 IcielCadena" panose="02000503000000020004" pitchFamily="2" charset="0"/>
              </a:rPr>
              <a:t>quãng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đường</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đi</a:t>
            </a:r>
            <a:r>
              <a:rPr lang="en-US" sz="2800" dirty="0">
                <a:solidFill>
                  <a:srgbClr val="90BF37"/>
                </a:solidFill>
                <a:latin typeface="#9Slide07 IcielCadena" panose="02000503000000020004" pitchFamily="2" charset="0"/>
              </a:rPr>
              <a:t> </a:t>
            </a:r>
            <a:r>
              <a:rPr lang="en-US" sz="2800" dirty="0" err="1">
                <a:solidFill>
                  <a:srgbClr val="90BF37"/>
                </a:solidFill>
                <a:latin typeface="#9Slide07 IcielCadena" panose="02000503000000020004" pitchFamily="2" charset="0"/>
              </a:rPr>
              <a:t>được</a:t>
            </a:r>
            <a:endParaRPr lang="en-US" sz="2800" dirty="0">
              <a:solidFill>
                <a:srgbClr val="90BF37"/>
              </a:solidFill>
              <a:latin typeface="#9Slide07 IcielCadena" panose="02000503000000020004" pitchFamily="2"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5934177" y="323907"/>
            <a:ext cx="5481588" cy="523220"/>
          </a:xfrm>
          <a:prstGeom prst="rect">
            <a:avLst/>
          </a:prstGeom>
          <a:noFill/>
        </p:spPr>
        <p:txBody>
          <a:bodyPr wrap="square" rtlCol="0">
            <a:spAutoFit/>
          </a:bodyPr>
          <a:lstStyle/>
          <a:p>
            <a:r>
              <a:rPr lang="en-US" sz="2800" dirty="0" err="1">
                <a:solidFill>
                  <a:srgbClr val="FDE9E0"/>
                </a:solidFill>
                <a:latin typeface="#9Slide07 IcielCadena" panose="02000503000000020004" pitchFamily="2" charset="0"/>
              </a:rPr>
              <a:t>vận</a:t>
            </a:r>
            <a:r>
              <a:rPr lang="en-US" sz="2800" dirty="0">
                <a:solidFill>
                  <a:srgbClr val="FDE9E0"/>
                </a:solidFill>
                <a:latin typeface="#9Slide07 IcielCadena" panose="02000503000000020004" pitchFamily="2" charset="0"/>
              </a:rPr>
              <a:t> </a:t>
            </a:r>
            <a:r>
              <a:rPr lang="en-US" sz="2800" dirty="0" err="1">
                <a:solidFill>
                  <a:srgbClr val="FDE9E0"/>
                </a:solidFill>
                <a:latin typeface="#9Slide07 IcielCadena" panose="02000503000000020004" pitchFamily="2" charset="0"/>
              </a:rPr>
              <a:t>tốc</a:t>
            </a:r>
            <a:r>
              <a:rPr lang="en-US" sz="2800" dirty="0">
                <a:solidFill>
                  <a:srgbClr val="FDE9E0"/>
                </a:solidFill>
                <a:latin typeface="#9Slide07 IcielCadena" panose="02000503000000020004" pitchFamily="2" charset="0"/>
              </a:rPr>
              <a:t> 42,5 km/</a:t>
            </a:r>
            <a:r>
              <a:rPr lang="en-US" sz="2800" dirty="0" err="1">
                <a:solidFill>
                  <a:srgbClr val="FDE9E0"/>
                </a:solidFill>
                <a:latin typeface="#9Slide07 IcielCadena" panose="02000503000000020004" pitchFamily="2" charset="0"/>
              </a:rPr>
              <a:t>giờ</a:t>
            </a:r>
            <a:endParaRPr lang="en-US" sz="2800" dirty="0">
              <a:solidFill>
                <a:srgbClr val="FDE9E0"/>
              </a:solidFill>
              <a:latin typeface="#9Slide07 IcielCadena" panose="02000503000000020004" pitchFamily="2"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a:latin typeface="#9Slide07 IcielCadena" panose="02000503000000020004" pitchFamily="2" charset="0"/>
              </a:rPr>
              <a:t>Một người đi xe đạp với vận tốc 12 km/giờ trong </a:t>
            </a:r>
          </a:p>
          <a:p>
            <a:r>
              <a:rPr lang="en-US" sz="2800">
                <a:latin typeface="#9Slide07 IcielCadena" panose="02000503000000020004" pitchFamily="2" charset="0"/>
              </a:rPr>
              <a:t>2 giờ 30 phút. Tính quãng đường người đó đã đi được.</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349967" y="400485"/>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12 km/giờ</a:t>
            </a: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844399" y="825261"/>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3019646" y="5284144"/>
            <a:ext cx="1065709"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phút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435583" y="4324476"/>
            <a:ext cx="831604" cy="523220"/>
          </a:xfrm>
          <a:prstGeom prst="rect">
            <a:avLst/>
          </a:prstGeom>
          <a:noFill/>
        </p:spPr>
        <p:txBody>
          <a:bodyPr wrap="square" rtlCol="0">
            <a:spAutoFit/>
          </a:bodyPr>
          <a:lstStyle/>
          <a:p>
            <a:r>
              <a:rPr lang="en-US" sz="280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257356" y="250234"/>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vận tốc 15,2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5992472" y="884279"/>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3 giờ</a:t>
            </a:r>
          </a:p>
        </p:txBody>
      </p:sp>
      <p:sp>
        <p:nvSpPr>
          <p:cNvPr id="27" name="TextBox 26">
            <a:extLst>
              <a:ext uri="{FF2B5EF4-FFF2-40B4-BE49-F238E27FC236}">
                <a16:creationId xmlns:a16="http://schemas.microsoft.com/office/drawing/2014/main" id="{9F69DB62-15C0-4110-AB0B-2606F7C29DEF}"/>
              </a:ext>
            </a:extLst>
          </p:cNvPr>
          <p:cNvSpPr txBox="1"/>
          <p:nvPr/>
        </p:nvSpPr>
        <p:spPr>
          <a:xfrm>
            <a:off x="8478078" y="254835"/>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184731" y="2376177"/>
            <a:ext cx="803602"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giờ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2081336" y="2882791"/>
            <a:ext cx="1065709" cy="584775"/>
          </a:xfrm>
          <a:prstGeom prst="rect">
            <a:avLst/>
          </a:prstGeom>
          <a:noFill/>
        </p:spPr>
        <p:txBody>
          <a:bodyPr wrap="square" rtlCol="0">
            <a:spAutoFit/>
          </a:bodyPr>
          <a:lstStyle/>
          <a:p>
            <a:r>
              <a:rPr lang="en-US" sz="3200">
                <a:solidFill>
                  <a:srgbClr val="92D050"/>
                </a:solidFill>
                <a:latin typeface="#9Slide02 Noi dung dai" panose="02000000000000000000" pitchFamily="2" charset="0"/>
                <a:ea typeface="#9Slide02 Noi dung dai" panose="02000000000000000000" pitchFamily="2" charset="0"/>
              </a:rPr>
              <a:t>phút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xe máy đi từ A lúc 8 giờ 20 phút với vận tốc 42 km/giờ, đến B lúc 11 giờ. Tính độ dài quãng đường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934080" y="250874"/>
            <a:ext cx="4245428" cy="523220"/>
          </a:xfrm>
          <a:prstGeom prst="rect">
            <a:avLst/>
          </a:prstGeom>
          <a:noFill/>
        </p:spPr>
        <p:txBody>
          <a:bodyPr wrap="square" rtlCol="0">
            <a:spAutoFit/>
          </a:bodyPr>
          <a:lstStyle/>
          <a:p>
            <a:r>
              <a:rPr lang="en-US" sz="2800">
                <a:solidFill>
                  <a:schemeClr val="accent2">
                    <a:lumMod val="75000"/>
                  </a:schemeClr>
                </a:solidFill>
                <a:latin typeface="#9Slide07 IcielCadena" panose="02000503000000020004" pitchFamily="2" charset="0"/>
              </a:rPr>
              <a:t>vận tốc 42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4595346" y="250220"/>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đi từ A lúc 8 giờ 20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5253318" y="890106"/>
            <a:ext cx="4775079" cy="523220"/>
          </a:xfrm>
          <a:prstGeom prst="rect">
            <a:avLst/>
          </a:prstGeom>
          <a:noFill/>
        </p:spPr>
        <p:txBody>
          <a:bodyPr wrap="square" rtlCol="0">
            <a:spAutoFit/>
          </a:bodyPr>
          <a:lstStyle/>
          <a:p>
            <a:r>
              <a:rPr lang="en-US" sz="2800">
                <a:solidFill>
                  <a:schemeClr val="accent4">
                    <a:lumMod val="60000"/>
                    <a:lumOff val="40000"/>
                  </a:schemeClr>
                </a:solidFill>
                <a:latin typeface="#9Slide07 IcielCadena" panose="02000503000000020004" pitchFamily="2" charset="0"/>
              </a:rPr>
              <a:t>Tính độ dài quãng đường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3427210" y="1901589"/>
            <a:ext cx="5459349" cy="1560986"/>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a:p>
                <a:pPr algn="r"/>
                <a:r>
                  <a:rPr lang="en-US" sz="2400">
                    <a:solidFill>
                      <a:srgbClr val="A40B5D"/>
                    </a:solidFill>
                    <a:latin typeface="Cambria" panose="02040503050406030204" pitchFamily="18" charset="0"/>
                    <a:ea typeface="Cambria" panose="02040503050406030204" pitchFamily="18" charset="0"/>
                  </a:rPr>
                  <a:t>Đáp số: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a:solidFill>
                      <a:srgbClr val="A40B5D"/>
                    </a:solidFill>
                    <a:latin typeface="Cambria" panose="02040503050406030204" pitchFamily="18" charset="0"/>
                    <a:ea typeface="Cambria" panose="02040503050406030204" pitchFamily="18" charset="0"/>
                  </a:rPr>
                  <a:t> km/giờ</a:t>
                </a:r>
              </a:p>
            </p:txBody>
          </p:sp>
        </mc:Choice>
        <mc:Fallback xmlns="">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prstGeom prst="rect">
                <a:avLst/>
              </a:prstGeom>
              <a:blipFill>
                <a:blip r:embed="rId5"/>
                <a:stretch>
                  <a:fillRect r="-867"/>
                </a:stretch>
              </a:blipFill>
              <a:ln w="38100" cmpd="sng">
                <a:solidFill>
                  <a:srgbClr val="002060"/>
                </a:solidFill>
                <a:prstDash val="dash"/>
                <a:extLst>
                  <a:ext uri="{C807C97D-BFC1-408E-A445-0C87EB9F89A2}">
                    <ask:lineSketchStyleProps xmlns:ask="http://schemas.microsoft.com/office/drawing/2018/sketchyshapes" sd="3626296200">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268" y="0"/>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40389" y="2351314"/>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4973970" y="368143"/>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7044433" y="342600"/>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20285" y="340230"/>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3359561" y="74850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78322" y="1551708"/>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409476" y="2013121"/>
            <a:ext cx="5499462" cy="1077218"/>
          </a:xfrm>
          <a:prstGeom prst="rect">
            <a:avLst/>
          </a:prstGeom>
          <a:noFill/>
        </p:spPr>
        <p:txBody>
          <a:bodyPr wrap="square" rtlCol="0">
            <a:spAutoFit/>
          </a:bodyPr>
          <a:lstStyle/>
          <a:p>
            <a:r>
              <a:rPr lang="en-US" sz="3200">
                <a:latin typeface="#9Slide05 SVNSteady" pitchFamily="2" charset="0"/>
              </a:rPr>
              <a:t>Muốn tính quãng đường ô tô đi được trong 4 giờ ta làm như thế nào?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par>
                          <p:cTn id="28" fill="hold">
                            <p:stCondLst>
                              <p:cond delay="0"/>
                            </p:stCondLst>
                            <p:childTnLst>
                              <p:par>
                                <p:cTn id="29" presetID="49" presetClass="path" presetSubtype="0" accel="50000" decel="50000" fill="hold" grpId="1" nodeType="afterEffect">
                                  <p:stCondLst>
                                    <p:cond delay="0"/>
                                  </p:stCondLst>
                                  <p:childTnLst>
                                    <p:animMotion origin="layout" path="M -2.08333E-6 3.33333E-6 L -0.30989 0.34444 " pathEditMode="relative" rAng="0" ptsTypes="AA">
                                      <p:cBhvr>
                                        <p:cTn id="30" dur="2000" fill="hold"/>
                                        <p:tgtEl>
                                          <p:spTgt spid="14"/>
                                        </p:tgtEl>
                                        <p:attrNameLst>
                                          <p:attrName>ppt_x</p:attrName>
                                          <p:attrName>ppt_y</p:attrName>
                                        </p:attrNameLst>
                                      </p:cBhvr>
                                      <p:rCtr x="-15495" y="1722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par>
                          <p:cTn id="35" fill="hold">
                            <p:stCondLst>
                              <p:cond delay="0"/>
                            </p:stCondLst>
                            <p:childTnLst>
                              <p:par>
                                <p:cTn id="36" presetID="49" presetClass="path" presetSubtype="0" accel="50000" decel="50000" fill="hold" grpId="1" nodeType="afterEffect">
                                  <p:stCondLst>
                                    <p:cond delay="0"/>
                                  </p:stCondLst>
                                  <p:childTnLst>
                                    <p:animMotion origin="layout" path="M -1.25E-6 -2.96296E-6 L -0.4806 0.41204 " pathEditMode="relative" rAng="0" ptsTypes="AA">
                                      <p:cBhvr>
                                        <p:cTn id="37" dur="2000" fill="hold"/>
                                        <p:tgtEl>
                                          <p:spTgt spid="15"/>
                                        </p:tgtEl>
                                        <p:attrNameLst>
                                          <p:attrName>ppt_x</p:attrName>
                                          <p:attrName>ppt_y</p:attrName>
                                        </p:attrNameLst>
                                      </p:cBhvr>
                                      <p:rCtr x="-24036" y="20602"/>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childTnLst>
                                </p:cTn>
                              </p:par>
                            </p:childTnLst>
                          </p:cTn>
                        </p:par>
                        <p:par>
                          <p:cTn id="42" fill="hold">
                            <p:stCondLst>
                              <p:cond delay="0"/>
                            </p:stCondLst>
                            <p:childTnLst>
                              <p:par>
                                <p:cTn id="43" presetID="49" presetClass="path" presetSubtype="0" accel="50000" decel="50000" fill="hold" grpId="1" nodeType="afterEffect">
                                  <p:stCondLst>
                                    <p:cond delay="0"/>
                                  </p:stCondLst>
                                  <p:childTnLst>
                                    <p:animMotion origin="layout" path="M 2.29167E-6 -2.22222E-6 L -0.17669 0.42454 " pathEditMode="relative" rAng="0" ptsTypes="AA">
                                      <p:cBhvr>
                                        <p:cTn id="44" dur="2000" fill="hold"/>
                                        <p:tgtEl>
                                          <p:spTgt spid="18"/>
                                        </p:tgtEl>
                                        <p:attrNameLst>
                                          <p:attrName>ppt_x</p:attrName>
                                          <p:attrName>ppt_y</p:attrName>
                                        </p:attrNameLst>
                                      </p:cBhvr>
                                      <p:rCtr x="-8841" y="21227"/>
                                    </p:animMotion>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1000"/>
                                        <p:tgtEl>
                                          <p:spTgt spid="25"/>
                                        </p:tgtEl>
                                      </p:cBhvr>
                                    </p:animEffect>
                                    <p:anim calcmode="lin" valueType="num">
                                      <p:cBhvr>
                                        <p:cTn id="50" dur="1000" fill="hold"/>
                                        <p:tgtEl>
                                          <p:spTgt spid="25"/>
                                        </p:tgtEl>
                                        <p:attrNameLst>
                                          <p:attrName>ppt_x</p:attrName>
                                        </p:attrNameLst>
                                      </p:cBhvr>
                                      <p:tavLst>
                                        <p:tav tm="0">
                                          <p:val>
                                            <p:strVal val="#ppt_x"/>
                                          </p:val>
                                        </p:tav>
                                        <p:tav tm="100000">
                                          <p:val>
                                            <p:strVal val="#ppt_x"/>
                                          </p:val>
                                        </p:tav>
                                      </p:tavLst>
                                    </p:anim>
                                    <p:anim calcmode="lin" valueType="num">
                                      <p:cBhvr>
                                        <p:cTn id="51" dur="1000" fill="hold"/>
                                        <p:tgtEl>
                                          <p:spTgt spid="2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1000"/>
                                        <p:tgtEl>
                                          <p:spTgt spid="24"/>
                                        </p:tgtEl>
                                      </p:cBhvr>
                                    </p:animEffec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000"/>
                                        <p:tgtEl>
                                          <p:spTgt spid="26"/>
                                        </p:tgtEl>
                                      </p:cBhvr>
                                    </p:animEffect>
                                    <p:anim calcmode="lin" valueType="num">
                                      <p:cBhvr>
                                        <p:cTn id="67" dur="1000" fill="hold"/>
                                        <p:tgtEl>
                                          <p:spTgt spid="26"/>
                                        </p:tgtEl>
                                        <p:attrNameLst>
                                          <p:attrName>ppt_x</p:attrName>
                                        </p:attrNameLst>
                                      </p:cBhvr>
                                      <p:tavLst>
                                        <p:tav tm="0">
                                          <p:val>
                                            <p:strVal val="#ppt_x"/>
                                          </p:val>
                                        </p:tav>
                                        <p:tav tm="100000">
                                          <p:val>
                                            <p:strVal val="#ppt_x"/>
                                          </p:val>
                                        </p:tav>
                                      </p:tavLst>
                                    </p:anim>
                                    <p:anim calcmode="lin" valueType="num">
                                      <p:cBhvr>
                                        <p:cTn id="6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gtEl>
                                        <p:attrNameLst>
                                          <p:attrName>style.visibility</p:attrName>
                                        </p:attrNameLst>
                                      </p:cBhvr>
                                      <p:to>
                                        <p:strVal val="visible"/>
                                      </p:to>
                                    </p:set>
                                    <p:animEffect transition="in" filter="fade">
                                      <p:cBhvr>
                                        <p:cTn id="73" dur="500"/>
                                        <p:tgtEl>
                                          <p:spTgt spid="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fade">
                                      <p:cBhvr>
                                        <p:cTn id="78" dur="500"/>
                                        <p:tgtEl>
                                          <p:spTgt spid="54"/>
                                        </p:tgtEl>
                                      </p:cBhvr>
                                    </p:animEffect>
                                  </p:childTnLst>
                                </p:cTn>
                              </p:par>
                            </p:childTnLst>
                          </p:cTn>
                        </p:par>
                      </p:childTnLst>
                    </p:cTn>
                  </p:par>
                  <p:par>
                    <p:cTn id="79" fill="hold">
                      <p:stCondLst>
                        <p:cond delay="indefinite"/>
                      </p:stCondLst>
                      <p:childTnLst>
                        <p:par>
                          <p:cTn id="80" fill="hold">
                            <p:stCondLst>
                              <p:cond delay="0"/>
                            </p:stCondLst>
                            <p:childTnLst>
                              <p:par>
                                <p:cTn id="81" presetID="63" presetClass="path" presetSubtype="0" accel="50000" decel="50000" fill="hold" nodeType="clickEffect">
                                  <p:stCondLst>
                                    <p:cond delay="0"/>
                                  </p:stCondLst>
                                  <p:childTnLst>
                                    <p:animMotion origin="layout" path="M 3.95833E-6 4.07407E-6 L 0.25 4.07407E-6 " pathEditMode="relative" rAng="0" ptsTypes="AA">
                                      <p:cBhvr>
                                        <p:cTn id="82" dur="2000" fill="hold"/>
                                        <p:tgtEl>
                                          <p:spTgt spid="54"/>
                                        </p:tgtEl>
                                        <p:attrNameLst>
                                          <p:attrName>ppt_x</p:attrName>
                                          <p:attrName>ppt_y</p:attrName>
                                        </p:attrNameLst>
                                      </p:cBhvr>
                                      <p:rCtr x="12500" y="0"/>
                                    </p:animMotion>
                                  </p:childTnLst>
                                </p:cTn>
                              </p:par>
                            </p:childTnLst>
                          </p:cTn>
                        </p:par>
                        <p:par>
                          <p:cTn id="83" fill="hold">
                            <p:stCondLst>
                              <p:cond delay="2000"/>
                            </p:stCondLst>
                            <p:childTnLst>
                              <p:par>
                                <p:cTn id="84" presetID="22" presetClass="entr" presetSubtype="8" fill="hold" nodeType="afterEffect">
                                  <p:stCondLst>
                                    <p:cond delay="0"/>
                                  </p:stCondLst>
                                  <p:childTnLst>
                                    <p:set>
                                      <p:cBhvr>
                                        <p:cTn id="85" dur="1" fill="hold">
                                          <p:stCondLst>
                                            <p:cond delay="0"/>
                                          </p:stCondLst>
                                        </p:cTn>
                                        <p:tgtEl>
                                          <p:spTgt spid="37"/>
                                        </p:tgtEl>
                                        <p:attrNameLst>
                                          <p:attrName>style.visibility</p:attrName>
                                        </p:attrNameLst>
                                      </p:cBhvr>
                                      <p:to>
                                        <p:strVal val="visible"/>
                                      </p:to>
                                    </p:set>
                                    <p:animEffect transition="in" filter="wipe(left)">
                                      <p:cBhvr>
                                        <p:cTn id="86" dur="500"/>
                                        <p:tgtEl>
                                          <p:spTgt spid="37"/>
                                        </p:tgtEl>
                                      </p:cBhvr>
                                    </p:animEffect>
                                  </p:childTnLst>
                                </p:cTn>
                              </p:par>
                              <p:par>
                                <p:cTn id="87" presetID="22" presetClass="entr" presetSubtype="8" fill="hold" nodeType="with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wipe(left)">
                                      <p:cBhvr>
                                        <p:cTn id="89" dur="500"/>
                                        <p:tgtEl>
                                          <p:spTgt spid="29"/>
                                        </p:tgtEl>
                                      </p:cBhvr>
                                    </p:animEffect>
                                  </p:childTnLst>
                                </p:cTn>
                              </p:par>
                              <p:par>
                                <p:cTn id="90" presetID="22" presetClass="entr" presetSubtype="8" fill="hold" nodeType="withEffect">
                                  <p:stCondLst>
                                    <p:cond delay="0"/>
                                  </p:stCondLst>
                                  <p:childTnLst>
                                    <p:set>
                                      <p:cBhvr>
                                        <p:cTn id="91" dur="1" fill="hold">
                                          <p:stCondLst>
                                            <p:cond delay="0"/>
                                          </p:stCondLst>
                                        </p:cTn>
                                        <p:tgtEl>
                                          <p:spTgt spid="31"/>
                                        </p:tgtEl>
                                        <p:attrNameLst>
                                          <p:attrName>style.visibility</p:attrName>
                                        </p:attrNameLst>
                                      </p:cBhvr>
                                      <p:to>
                                        <p:strVal val="visible"/>
                                      </p:to>
                                    </p:set>
                                    <p:animEffect transition="in" filter="wipe(left)">
                                      <p:cBhvr>
                                        <p:cTn id="92" dur="500"/>
                                        <p:tgtEl>
                                          <p:spTgt spid="31"/>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Effect transition="in" filter="wipe(down)">
                                      <p:cBhvr>
                                        <p:cTn id="95" dur="500"/>
                                        <p:tgtEl>
                                          <p:spTgt spid="49"/>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8"/>
                                        </p:tgtEl>
                                        <p:attrNameLst>
                                          <p:attrName>style.visibility</p:attrName>
                                        </p:attrNameLst>
                                      </p:cBhvr>
                                      <p:to>
                                        <p:strVal val="visible"/>
                                      </p:to>
                                    </p:set>
                                    <p:animEffect transition="in" filter="wipe(down)">
                                      <p:cBhvr>
                                        <p:cTn id="98" dur="500"/>
                                        <p:tgtEl>
                                          <p:spTgt spid="48"/>
                                        </p:tgtEl>
                                      </p:cBhvr>
                                    </p:animEffect>
                                  </p:childTnLst>
                                </p:cTn>
                              </p:par>
                            </p:childTnLst>
                          </p:cTn>
                        </p:par>
                      </p:childTnLst>
                    </p:cTn>
                  </p:par>
                  <p:par>
                    <p:cTn id="99" fill="hold">
                      <p:stCondLst>
                        <p:cond delay="indefinite"/>
                      </p:stCondLst>
                      <p:childTnLst>
                        <p:par>
                          <p:cTn id="100" fill="hold">
                            <p:stCondLst>
                              <p:cond delay="0"/>
                            </p:stCondLst>
                            <p:childTnLst>
                              <p:par>
                                <p:cTn id="101" presetID="9" presetClass="exit" presetSubtype="0" fill="hold" grpId="1" nodeType="clickEffect">
                                  <p:stCondLst>
                                    <p:cond delay="0"/>
                                  </p:stCondLst>
                                  <p:childTnLst>
                                    <p:animEffect transition="out" filter="dissolve">
                                      <p:cBhvr>
                                        <p:cTn id="102" dur="500"/>
                                        <p:tgtEl>
                                          <p:spTgt spid="25"/>
                                        </p:tgtEl>
                                      </p:cBhvr>
                                    </p:animEffect>
                                    <p:set>
                                      <p:cBhvr>
                                        <p:cTn id="103" dur="1" fill="hold">
                                          <p:stCondLst>
                                            <p:cond delay="499"/>
                                          </p:stCondLst>
                                        </p:cTn>
                                        <p:tgtEl>
                                          <p:spTgt spid="25"/>
                                        </p:tgtEl>
                                        <p:attrNameLst>
                                          <p:attrName>style.visibility</p:attrName>
                                        </p:attrNameLst>
                                      </p:cBhvr>
                                      <p:to>
                                        <p:strVal val="hidden"/>
                                      </p:to>
                                    </p:set>
                                  </p:childTnLst>
                                </p:cTn>
                              </p:par>
                              <p:par>
                                <p:cTn id="104" presetID="9" presetClass="exit" presetSubtype="0" fill="hold" nodeType="withEffect">
                                  <p:stCondLst>
                                    <p:cond delay="0"/>
                                  </p:stCondLst>
                                  <p:childTnLst>
                                    <p:animEffect transition="out" filter="dissolve">
                                      <p:cBhvr>
                                        <p:cTn id="105" dur="500"/>
                                        <p:tgtEl>
                                          <p:spTgt spid="24"/>
                                        </p:tgtEl>
                                      </p:cBhvr>
                                    </p:animEffect>
                                    <p:set>
                                      <p:cBhvr>
                                        <p:cTn id="106" dur="1" fill="hold">
                                          <p:stCondLst>
                                            <p:cond delay="499"/>
                                          </p:stCondLst>
                                        </p:cTn>
                                        <p:tgtEl>
                                          <p:spTgt spid="24"/>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par>
                                <p:cTn id="110" presetID="9" presetClass="exit" presetSubtype="0" fill="hold" nodeType="withEffect">
                                  <p:stCondLst>
                                    <p:cond delay="0"/>
                                  </p:stCondLst>
                                  <p:childTnLst>
                                    <p:animEffect transition="out" filter="dissolv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5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nodeType="afterEffect">
                                  <p:stCondLst>
                                    <p:cond delay="0"/>
                                  </p:stCondLst>
                                  <p:childTnLst>
                                    <p:set>
                                      <p:cBhvr>
                                        <p:cTn id="119" dur="1" fill="hold">
                                          <p:stCondLst>
                                            <p:cond delay="0"/>
                                          </p:stCondLst>
                                        </p:cTn>
                                        <p:tgtEl>
                                          <p:spTgt spid="55"/>
                                        </p:tgtEl>
                                        <p:attrNameLst>
                                          <p:attrName>style.visibility</p:attrName>
                                        </p:attrNameLst>
                                      </p:cBhvr>
                                      <p:to>
                                        <p:strVal val="visible"/>
                                      </p:to>
                                    </p:set>
                                  </p:childTnLst>
                                </p:cTn>
                              </p:par>
                            </p:childTnLst>
                          </p:cTn>
                        </p:par>
                        <p:par>
                          <p:cTn id="120" fill="hold">
                            <p:stCondLst>
                              <p:cond delay="0"/>
                            </p:stCondLst>
                            <p:childTnLst>
                              <p:par>
                                <p:cTn id="121" presetID="63" presetClass="path" presetSubtype="0" accel="50000" decel="50000" fill="hold" nodeType="afterEffect">
                                  <p:stCondLst>
                                    <p:cond delay="0"/>
                                  </p:stCondLst>
                                  <p:childTnLst>
                                    <p:animMotion origin="layout" path="M 0 4.81481E-6 L 0.74818 0.01412 " pathEditMode="relative" rAng="0" ptsTypes="AA">
                                      <p:cBhvr>
                                        <p:cTn id="122" dur="1500" fill="hold"/>
                                        <p:tgtEl>
                                          <p:spTgt spid="55"/>
                                        </p:tgtEl>
                                        <p:attrNameLst>
                                          <p:attrName>ppt_x</p:attrName>
                                          <p:attrName>ppt_y</p:attrName>
                                        </p:attrNameLst>
                                      </p:cBhvr>
                                      <p:rCtr x="37409" y="694"/>
                                    </p:animMotion>
                                  </p:childTnLst>
                                </p:cTn>
                              </p:par>
                              <p:par>
                                <p:cTn id="123" presetID="22" presetClass="entr" presetSubtype="8" fill="hold" nodeType="with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wipe(left)">
                                      <p:cBhvr>
                                        <p:cTn id="125" dur="500"/>
                                        <p:tgtEl>
                                          <p:spTgt spid="32"/>
                                        </p:tgtEl>
                                      </p:cBhvr>
                                    </p:animEffect>
                                  </p:childTnLst>
                                </p:cTn>
                              </p:par>
                              <p:par>
                                <p:cTn id="126" presetID="22" presetClass="entr" presetSubtype="8"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left)">
                                      <p:cBhvr>
                                        <p:cTn id="128" dur="500"/>
                                        <p:tgtEl>
                                          <p:spTgt spid="41"/>
                                        </p:tgtEl>
                                      </p:cBhvr>
                                    </p:animEffect>
                                  </p:childTnLst>
                                </p:cTn>
                              </p:par>
                            </p:childTnLst>
                          </p:cTn>
                        </p:par>
                        <p:par>
                          <p:cTn id="129" fill="hold">
                            <p:stCondLst>
                              <p:cond delay="1500"/>
                            </p:stCondLst>
                            <p:childTnLst>
                              <p:par>
                                <p:cTn id="130" presetID="22" presetClass="entr" presetSubtype="8" fill="hold" nodeType="afterEffect">
                                  <p:stCondLst>
                                    <p:cond delay="250"/>
                                  </p:stCondLst>
                                  <p:childTnLst>
                                    <p:set>
                                      <p:cBhvr>
                                        <p:cTn id="131" dur="1" fill="hold">
                                          <p:stCondLst>
                                            <p:cond delay="0"/>
                                          </p:stCondLst>
                                        </p:cTn>
                                        <p:tgtEl>
                                          <p:spTgt spid="45"/>
                                        </p:tgtEl>
                                        <p:attrNameLst>
                                          <p:attrName>style.visibility</p:attrName>
                                        </p:attrNameLst>
                                      </p:cBhvr>
                                      <p:to>
                                        <p:strVal val="visible"/>
                                      </p:to>
                                    </p:set>
                                    <p:animEffect transition="in" filter="wipe(left)">
                                      <p:cBhvr>
                                        <p:cTn id="132" dur="500"/>
                                        <p:tgtEl>
                                          <p:spTgt spid="45"/>
                                        </p:tgtEl>
                                      </p:cBhvr>
                                    </p:animEffect>
                                  </p:childTnLst>
                                </p:cTn>
                              </p:par>
                            </p:childTnLst>
                          </p:cTn>
                        </p:par>
                        <p:par>
                          <p:cTn id="133" fill="hold">
                            <p:stCondLst>
                              <p:cond delay="2250"/>
                            </p:stCondLst>
                            <p:childTnLst>
                              <p:par>
                                <p:cTn id="134" presetID="22" presetClass="entr" presetSubtype="8" fill="hold" nodeType="after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wipe(left)">
                                      <p:cBhvr>
                                        <p:cTn id="136" dur="500"/>
                                        <p:tgtEl>
                                          <p:spTgt spid="33"/>
                                        </p:tgtEl>
                                      </p:cBhvr>
                                    </p:animEffect>
                                  </p:childTnLst>
                                </p:cTn>
                              </p:par>
                            </p:childTnLst>
                          </p:cTn>
                        </p:par>
                        <p:par>
                          <p:cTn id="137" fill="hold">
                            <p:stCondLst>
                              <p:cond delay="2750"/>
                            </p:stCondLst>
                            <p:childTnLst>
                              <p:par>
                                <p:cTn id="138" presetID="22" presetClass="entr" presetSubtype="8" fill="hold" nodeType="afterEffect">
                                  <p:stCondLst>
                                    <p:cond delay="250"/>
                                  </p:stCondLst>
                                  <p:childTnLst>
                                    <p:set>
                                      <p:cBhvr>
                                        <p:cTn id="139" dur="1" fill="hold">
                                          <p:stCondLst>
                                            <p:cond delay="0"/>
                                          </p:stCondLst>
                                        </p:cTn>
                                        <p:tgtEl>
                                          <p:spTgt spid="46"/>
                                        </p:tgtEl>
                                        <p:attrNameLst>
                                          <p:attrName>style.visibility</p:attrName>
                                        </p:attrNameLst>
                                      </p:cBhvr>
                                      <p:to>
                                        <p:strVal val="visible"/>
                                      </p:to>
                                    </p:set>
                                    <p:animEffect transition="in" filter="wipe(left)">
                                      <p:cBhvr>
                                        <p:cTn id="140" dur="500"/>
                                        <p:tgtEl>
                                          <p:spTgt spid="46"/>
                                        </p:tgtEl>
                                      </p:cBhvr>
                                    </p:animEffect>
                                  </p:childTnLst>
                                </p:cTn>
                              </p:par>
                            </p:childTnLst>
                          </p:cTn>
                        </p:par>
                        <p:par>
                          <p:cTn id="141" fill="hold">
                            <p:stCondLst>
                              <p:cond delay="3500"/>
                            </p:stCondLst>
                            <p:childTnLst>
                              <p:par>
                                <p:cTn id="142" presetID="22" presetClass="entr" presetSubtype="8" fill="hold" nodeType="afterEffect">
                                  <p:stCondLst>
                                    <p:cond delay="0"/>
                                  </p:stCondLst>
                                  <p:childTnLst>
                                    <p:set>
                                      <p:cBhvr>
                                        <p:cTn id="143" dur="1" fill="hold">
                                          <p:stCondLst>
                                            <p:cond delay="0"/>
                                          </p:stCondLst>
                                        </p:cTn>
                                        <p:tgtEl>
                                          <p:spTgt spid="34"/>
                                        </p:tgtEl>
                                        <p:attrNameLst>
                                          <p:attrName>style.visibility</p:attrName>
                                        </p:attrNameLst>
                                      </p:cBhvr>
                                      <p:to>
                                        <p:strVal val="visible"/>
                                      </p:to>
                                    </p:set>
                                    <p:animEffect transition="in" filter="wipe(left)">
                                      <p:cBhvr>
                                        <p:cTn id="144" dur="500"/>
                                        <p:tgtEl>
                                          <p:spTgt spid="34"/>
                                        </p:tgtEl>
                                      </p:cBhvr>
                                    </p:animEffect>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51"/>
                                        </p:tgtEl>
                                        <p:attrNameLst>
                                          <p:attrName>style.visibility</p:attrName>
                                        </p:attrNameLst>
                                      </p:cBhvr>
                                      <p:to>
                                        <p:strVal val="visible"/>
                                      </p:to>
                                    </p:set>
                                    <p:animEffect transition="in" filter="fade">
                                      <p:cBhvr>
                                        <p:cTn id="149" dur="1000"/>
                                        <p:tgtEl>
                                          <p:spTgt spid="51"/>
                                        </p:tgtEl>
                                      </p:cBhvr>
                                    </p:animEffect>
                                    <p:anim calcmode="lin" valueType="num">
                                      <p:cBhvr>
                                        <p:cTn id="150" dur="1000" fill="hold"/>
                                        <p:tgtEl>
                                          <p:spTgt spid="51"/>
                                        </p:tgtEl>
                                        <p:attrNameLst>
                                          <p:attrName>ppt_x</p:attrName>
                                        </p:attrNameLst>
                                      </p:cBhvr>
                                      <p:tavLst>
                                        <p:tav tm="0">
                                          <p:val>
                                            <p:strVal val="#ppt_x"/>
                                          </p:val>
                                        </p:tav>
                                        <p:tav tm="100000">
                                          <p:val>
                                            <p:strVal val="#ppt_x"/>
                                          </p:val>
                                        </p:tav>
                                      </p:tavLst>
                                    </p:anim>
                                    <p:anim calcmode="lin" valueType="num">
                                      <p:cBhvr>
                                        <p:cTn id="151" dur="1000" fill="hold"/>
                                        <p:tgtEl>
                                          <p:spTgt spid="51"/>
                                        </p:tgtEl>
                                        <p:attrNameLst>
                                          <p:attrName>ppt_y</p:attrName>
                                        </p:attrNameLst>
                                      </p:cBhvr>
                                      <p:tavLst>
                                        <p:tav tm="0">
                                          <p:val>
                                            <p:strVal val="#ppt_y+.1"/>
                                          </p:val>
                                        </p:tav>
                                        <p:tav tm="100000">
                                          <p:val>
                                            <p:strVal val="#ppt_y"/>
                                          </p:val>
                                        </p:tav>
                                      </p:tavLst>
                                    </p:anim>
                                  </p:childTnLst>
                                </p:cTn>
                              </p:par>
                              <p:par>
                                <p:cTn id="152" presetID="42" presetClass="entr" presetSubtype="0" fill="hold" nodeType="withEffect">
                                  <p:stCondLst>
                                    <p:cond delay="0"/>
                                  </p:stCondLst>
                                  <p:childTnLst>
                                    <p:set>
                                      <p:cBhvr>
                                        <p:cTn id="153" dur="1" fill="hold">
                                          <p:stCondLst>
                                            <p:cond delay="0"/>
                                          </p:stCondLst>
                                        </p:cTn>
                                        <p:tgtEl>
                                          <p:spTgt spid="50"/>
                                        </p:tgtEl>
                                        <p:attrNameLst>
                                          <p:attrName>style.visibility</p:attrName>
                                        </p:attrNameLst>
                                      </p:cBhvr>
                                      <p:to>
                                        <p:strVal val="visible"/>
                                      </p:to>
                                    </p:set>
                                    <p:animEffect transition="in" filter="fade">
                                      <p:cBhvr>
                                        <p:cTn id="154" dur="1000"/>
                                        <p:tgtEl>
                                          <p:spTgt spid="50"/>
                                        </p:tgtEl>
                                      </p:cBhvr>
                                    </p:animEffect>
                                    <p:anim calcmode="lin" valueType="num">
                                      <p:cBhvr>
                                        <p:cTn id="155" dur="1000" fill="hold"/>
                                        <p:tgtEl>
                                          <p:spTgt spid="50"/>
                                        </p:tgtEl>
                                        <p:attrNameLst>
                                          <p:attrName>ppt_x</p:attrName>
                                        </p:attrNameLst>
                                      </p:cBhvr>
                                      <p:tavLst>
                                        <p:tav tm="0">
                                          <p:val>
                                            <p:strVal val="#ppt_x"/>
                                          </p:val>
                                        </p:tav>
                                        <p:tav tm="100000">
                                          <p:val>
                                            <p:strVal val="#ppt_x"/>
                                          </p:val>
                                        </p:tav>
                                      </p:tavLst>
                                    </p:anim>
                                    <p:anim calcmode="lin" valueType="num">
                                      <p:cBhvr>
                                        <p:cTn id="15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1000"/>
                                        <p:tgtEl>
                                          <p:spTgt spid="53"/>
                                        </p:tgtEl>
                                      </p:cBhvr>
                                    </p:animEffect>
                                    <p:anim calcmode="lin" valueType="num">
                                      <p:cBhvr>
                                        <p:cTn id="162" dur="1000" fill="hold"/>
                                        <p:tgtEl>
                                          <p:spTgt spid="53"/>
                                        </p:tgtEl>
                                        <p:attrNameLst>
                                          <p:attrName>ppt_x</p:attrName>
                                        </p:attrNameLst>
                                      </p:cBhvr>
                                      <p:tavLst>
                                        <p:tav tm="0">
                                          <p:val>
                                            <p:strVal val="#ppt_x"/>
                                          </p:val>
                                        </p:tav>
                                        <p:tav tm="100000">
                                          <p:val>
                                            <p:strVal val="#ppt_x"/>
                                          </p:val>
                                        </p:tav>
                                      </p:tavLst>
                                    </p:anim>
                                    <p:anim calcmode="lin" valueType="num">
                                      <p:cBhvr>
                                        <p:cTn id="163" dur="1000" fill="hold"/>
                                        <p:tgtEl>
                                          <p:spTgt spid="53"/>
                                        </p:tgtEl>
                                        <p:attrNameLst>
                                          <p:attrName>ppt_y</p:attrName>
                                        </p:attrNameLst>
                                      </p:cBhvr>
                                      <p:tavLst>
                                        <p:tav tm="0">
                                          <p:val>
                                            <p:strVal val="#ppt_y+.1"/>
                                          </p:val>
                                        </p:tav>
                                        <p:tav tm="100000">
                                          <p:val>
                                            <p:strVal val="#ppt_y"/>
                                          </p:val>
                                        </p:tav>
                                      </p:tavLst>
                                    </p:anim>
                                  </p:childTnLst>
                                </p:cTn>
                              </p:par>
                              <p:par>
                                <p:cTn id="164" presetID="42" presetClass="entr" presetSubtype="0" fill="hold" nodeType="withEffect">
                                  <p:stCondLst>
                                    <p:cond delay="0"/>
                                  </p:stCondLst>
                                  <p:childTnLst>
                                    <p:set>
                                      <p:cBhvr>
                                        <p:cTn id="165" dur="1" fill="hold">
                                          <p:stCondLst>
                                            <p:cond delay="0"/>
                                          </p:stCondLst>
                                        </p:cTn>
                                        <p:tgtEl>
                                          <p:spTgt spid="52"/>
                                        </p:tgtEl>
                                        <p:attrNameLst>
                                          <p:attrName>style.visibility</p:attrName>
                                        </p:attrNameLst>
                                      </p:cBhvr>
                                      <p:to>
                                        <p:strVal val="visible"/>
                                      </p:to>
                                    </p:set>
                                    <p:animEffect transition="in" filter="fade">
                                      <p:cBhvr>
                                        <p:cTn id="166" dur="1000"/>
                                        <p:tgtEl>
                                          <p:spTgt spid="52"/>
                                        </p:tgtEl>
                                      </p:cBhvr>
                                    </p:animEffect>
                                    <p:anim calcmode="lin" valueType="num">
                                      <p:cBhvr>
                                        <p:cTn id="167" dur="1000" fill="hold"/>
                                        <p:tgtEl>
                                          <p:spTgt spid="52"/>
                                        </p:tgtEl>
                                        <p:attrNameLst>
                                          <p:attrName>ppt_x</p:attrName>
                                        </p:attrNameLst>
                                      </p:cBhvr>
                                      <p:tavLst>
                                        <p:tav tm="0">
                                          <p:val>
                                            <p:strVal val="#ppt_x"/>
                                          </p:val>
                                        </p:tav>
                                        <p:tav tm="100000">
                                          <p:val>
                                            <p:strVal val="#ppt_x"/>
                                          </p:val>
                                        </p:tav>
                                      </p:tavLst>
                                    </p:anim>
                                    <p:anim calcmode="lin" valueType="num">
                                      <p:cBhvr>
                                        <p:cTn id="168"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4" grpId="1"/>
      <p:bldP spid="15" grpId="0"/>
      <p:bldP spid="15" grpId="1"/>
      <p:bldP spid="16" grpId="0"/>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3472</TotalTime>
  <Words>2071</Words>
  <Application>Microsoft Office PowerPoint</Application>
  <PresentationFormat>Widescreen</PresentationFormat>
  <Paragraphs>241</Paragraphs>
  <Slides>25</Slides>
  <Notes>24</Notes>
  <HiddenSlides>0</HiddenSlides>
  <MMClips>1</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25</vt:i4>
      </vt:variant>
    </vt:vector>
  </HeadingPairs>
  <TitlesOfParts>
    <vt:vector size="55" baseType="lpstr">
      <vt:lpstr>等线</vt:lpstr>
      <vt:lpstr>等线 Light</vt: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Times New Roman</vt:lpstr>
      <vt:lpstr>UTM Billhead 1910</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Sáu Đặng</cp:lastModifiedBy>
  <cp:revision>60</cp:revision>
  <dcterms:created xsi:type="dcterms:W3CDTF">2020-06-10T16:06:53Z</dcterms:created>
  <dcterms:modified xsi:type="dcterms:W3CDTF">2024-03-13T00:55:02Z</dcterms:modified>
  <cp:category>9Slide.vn</cp:category>
</cp:coreProperties>
</file>