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2" r:id="rId3"/>
    <p:sldId id="266" r:id="rId4"/>
    <p:sldId id="267" r:id="rId5"/>
    <p:sldId id="268" r:id="rId6"/>
    <p:sldId id="270" r:id="rId7"/>
    <p:sldId id="281" r:id="rId8"/>
    <p:sldId id="273" r:id="rId9"/>
    <p:sldId id="271" r:id="rId10"/>
    <p:sldId id="279" r:id="rId11"/>
    <p:sldId id="274" r:id="rId12"/>
    <p:sldId id="283" r:id="rId13"/>
    <p:sldId id="276" r:id="rId14"/>
    <p:sldId id="277" r:id="rId15"/>
  </p:sldIdLst>
  <p:sldSz cx="12192000" cy="6858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3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2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6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6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6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2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5A11D-E4EC-447C-AD1D-F1E31959C6A1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45" y="1430787"/>
            <a:ext cx="9973920" cy="3249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933" y="1585735"/>
            <a:ext cx="6565961" cy="1859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387" y="2712644"/>
            <a:ext cx="9919052" cy="2048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1714" y="3987773"/>
            <a:ext cx="2769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trang 85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983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0678" y="351691"/>
            <a:ext cx="11901267" cy="61757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9418" y="623394"/>
            <a:ext cx="103893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Thủ Độ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- Ngẩng mặt lên ! Ngươi có biết phu nhân ta không ?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quân hiệu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Vẻ lo lắng)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Bẩm Đức Ông, con có biết phu nhân ạ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Thủ Độ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- Ta nghe nói sáng nay ngươi chặn kiệu của phu nhân ta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quân hiệu:</a:t>
            </a:r>
            <a:r>
              <a:rPr lang="en-US" alt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Bẩm Đức Ông, sáng nay kiệu phu nhân có đi qua điện Kính Thiên. Con đã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 với phu nhân nhưng các tì nữ cứ xô đến nói là kiệu của phu nhân quan Thái sư,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phép cản. Bởi vậy, chúng con đành lấy gươm ngăn, buộc phu kiệu phải đi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vòng. Bẩm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chuyện đúng là như thế. Con xin chịu tội với Đức Ông và phu nhân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 Thủ Độ :</a:t>
            </a:r>
            <a:r>
              <a:rPr lang="en-US" altLang="en-US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Ngươi ở chức thấp mà biết giữ nghiêm phép nước ta còn biết trách móc gì nữa.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(Nói với phu nhân)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 hãy thưởng cho anh ta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 Từ Quốc Mẫu</a:t>
            </a:r>
            <a:r>
              <a:rPr lang="en-US" altLang="en-US" sz="24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Vậy là ta đã trách nhầm nhà ngươi.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Quay sang nói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lấy một tấm lụa và ba nén bạc ra đây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FF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nô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(Đi vào và đi ra)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Thưa phu nhân, đây ạ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 Từ Quốc Mẫu</a:t>
            </a:r>
            <a:r>
              <a:rPr lang="en-US" altLang="en-US" sz="24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sz="2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Vui vẻ)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Hãy đưa cho anh ta !</a:t>
            </a:r>
            <a:endParaRPr lang="en-US" altLang="en-US" sz="2400" b="1" i="1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altLang="en-US" sz="2400" b="1" i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quân hiệu :</a:t>
            </a:r>
            <a:r>
              <a:rPr lang="en-US" altLang="en-US" sz="24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- Xin đa tạ Thái sư và phu nhân !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1439009" y="233521"/>
            <a:ext cx="9623943" cy="1177268"/>
            <a:chOff x="1054101" y="736600"/>
            <a:chExt cx="4815022" cy="1043406"/>
          </a:xfrm>
          <a:solidFill>
            <a:schemeClr val="bg1"/>
          </a:solidFill>
        </p:grpSpPr>
        <p:sp>
          <p:nvSpPr>
            <p:cNvPr id="3" name="矩形 3"/>
            <p:cNvSpPr/>
            <p:nvPr/>
          </p:nvSpPr>
          <p:spPr>
            <a:xfrm>
              <a:off x="1054101" y="736600"/>
              <a:ext cx="4815022" cy="1043406"/>
            </a:xfrm>
            <a:prstGeom prst="rect">
              <a:avLst/>
            </a:prstGeom>
            <a:grp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4"/>
            <p:cNvSpPr txBox="1"/>
            <p:nvPr/>
          </p:nvSpPr>
          <p:spPr>
            <a:xfrm>
              <a:off x="1209694" y="797351"/>
              <a:ext cx="4563497" cy="491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48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</p:txBody>
        </p:sp>
      </p:grpSp>
      <p:sp>
        <p:nvSpPr>
          <p:cNvPr id="5" name="矩形 5"/>
          <p:cNvSpPr/>
          <p:nvPr/>
        </p:nvSpPr>
        <p:spPr>
          <a:xfrm>
            <a:off x="1050700" y="336152"/>
            <a:ext cx="505783" cy="1074637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749998" y="409930"/>
            <a:ext cx="915170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2853" y="1626857"/>
            <a:ext cx="10888394" cy="4828233"/>
          </a:xfrm>
          <a:prstGeom prst="wedgeRoundRectCallout">
            <a:avLst>
              <a:gd name="adj1" fmla="val 21164"/>
              <a:gd name="adj2" fmla="val -38635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809897" y="1992330"/>
            <a:ext cx="11225259" cy="44627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vai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Người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dẫn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chuyện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(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giới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thiệu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tên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màn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kịch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vật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cảnh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trí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và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thời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gian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xảy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ra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câu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chuyện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-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Trần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Thủ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Độ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-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Linh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Từ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Quốc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Mẫu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Người </a:t>
            </a:r>
            <a:r>
              <a:rPr kumimoji="0" lang="en-US" altLang="en-US" sz="2000" b="1" i="0" u="none" strike="noStrike" kern="0" cap="none" spc="0" normalizeH="0" baseline="0" noProof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quân</a:t>
            </a: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hiệu</a:t>
            </a:r>
          </a:p>
          <a:p>
            <a:pPr marL="342900" marR="0" lvl="0" indent="-34290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000" b="1" kern="0" noProof="0" smtClean="0">
                <a:solidFill>
                  <a:srgbClr val="C00000"/>
                </a:solidFill>
              </a:rPr>
              <a:t>Một vài người lính</a:t>
            </a:r>
          </a:p>
          <a:p>
            <a:pPr marL="342900" marR="0" lvl="0" indent="-342900" defTabSz="91440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1" i="0" u="none" strike="noStrike" kern="0" cap="none" spc="0" normalizeH="0" baseline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Gia</a:t>
            </a:r>
            <a:r>
              <a:rPr kumimoji="0" lang="en-US" altLang="en-US" sz="2000" b="1" i="0" u="none" strike="noStrike" kern="0" cap="none" spc="0" normalizeH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nô</a:t>
            </a:r>
            <a:endParaRPr kumimoji="0" lang="en-US" altLang="en-US" sz="2000" b="1" i="0" u="none" strike="noStrike" kern="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79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19644" y="365761"/>
            <a:ext cx="7891975" cy="1083212"/>
          </a:xfrm>
          <a:prstGeom prst="roundRect">
            <a:avLst>
              <a:gd name="adj" fmla="val 4653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76711" y="522646"/>
            <a:ext cx="5834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 GIÁ MỤC TIÊU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730165" y="2071483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Diagonal Corner Rectangle 4"/>
          <p:cNvSpPr/>
          <p:nvPr/>
        </p:nvSpPr>
        <p:spPr>
          <a:xfrm>
            <a:off x="2730165" y="3324283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2730165" y="4577083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26000" y="2299537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Nắm được cách viết đoạn đối thoại.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6000" y="3378705"/>
            <a:ext cx="691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</a:rPr>
              <a:t>iết </a:t>
            </a:r>
            <a:r>
              <a:rPr lang="vi-VN" sz="2800" b="1" dirty="0">
                <a:solidFill>
                  <a:srgbClr val="002060"/>
                </a:solidFill>
              </a:rPr>
              <a:t>tiếp được các lời đối thoại trong màn kịch với nội dung phù </a:t>
            </a:r>
            <a:r>
              <a:rPr lang="vi-VN" sz="2800" b="1" dirty="0" smtClean="0">
                <a:solidFill>
                  <a:srgbClr val="002060"/>
                </a:solidFill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6000" y="4819737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D:\png\xiqi5g055808_0000_图层-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4"/>
          <a:stretch/>
        </p:blipFill>
        <p:spPr bwMode="auto">
          <a:xfrm>
            <a:off x="-199854" y="2715065"/>
            <a:ext cx="3172879" cy="40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4685" y="529214"/>
            <a:ext cx="3497943" cy="31641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99" y="838656"/>
            <a:ext cx="2962913" cy="309094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587370" y="2602524"/>
            <a:ext cx="8426439" cy="3207433"/>
          </a:xfrm>
          <a:prstGeom prst="wedgeRoundRectCallout">
            <a:avLst>
              <a:gd name="adj1" fmla="val 21164"/>
              <a:gd name="adj2" fmla="val -38635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32626" y="3185984"/>
            <a:ext cx="8651292" cy="22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nhà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lại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vở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đoạn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thoại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nhóm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mình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Chuẩn bị bài sau</a:t>
            </a:r>
            <a:r>
              <a:rPr lang="en-US" alt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en-US" alt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endParaRPr lang="en-US" altLang="en-US" sz="4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76"/>
            <a:ext cx="12163376" cy="687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595"/>
            <a:ext cx="10004403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4297" r="26062" b="4595"/>
          <a:stretch/>
        </p:blipFill>
        <p:spPr>
          <a:xfrm>
            <a:off x="-511046" y="0"/>
            <a:ext cx="4189343" cy="634560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8103">
            <a:off x="6604195" y="-2769566"/>
            <a:ext cx="4785262" cy="5982612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3939987" y="21277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>
            <a:off x="3939987" y="33805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Diagonal Corner Rectangle 18"/>
          <p:cNvSpPr/>
          <p:nvPr/>
        </p:nvSpPr>
        <p:spPr>
          <a:xfrm>
            <a:off x="3939987" y="4633354"/>
            <a:ext cx="7207624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35822" y="2355808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Nắm được cách viết đoạn đối thoại.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5822" y="3434976"/>
            <a:ext cx="691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</a:rPr>
              <a:t>iết </a:t>
            </a:r>
            <a:r>
              <a:rPr lang="vi-VN" sz="2800" b="1" dirty="0">
                <a:solidFill>
                  <a:srgbClr val="002060"/>
                </a:solidFill>
              </a:rPr>
              <a:t>tiếp được các lời đối thoại trong màn kịch với nội dung phù </a:t>
            </a:r>
            <a:r>
              <a:rPr lang="vi-VN" sz="2800" b="1" dirty="0" smtClean="0">
                <a:solidFill>
                  <a:srgbClr val="002060"/>
                </a:solidFill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03" y="2355808"/>
            <a:ext cx="2383743" cy="2341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35822" y="4876008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0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636565"/>
            <a:ext cx="12192000" cy="6097242"/>
          </a:xfrm>
          <a:prstGeom prst="rect">
            <a:avLst/>
          </a:prstGeom>
        </p:spPr>
      </p:pic>
      <p:grpSp>
        <p:nvGrpSpPr>
          <p:cNvPr id="7" name="组合 2"/>
          <p:cNvGrpSpPr/>
          <p:nvPr/>
        </p:nvGrpSpPr>
        <p:grpSpPr>
          <a:xfrm>
            <a:off x="1439009" y="233521"/>
            <a:ext cx="9623943" cy="1582400"/>
            <a:chOff x="1054101" y="736600"/>
            <a:chExt cx="4815022" cy="1043406"/>
          </a:xfrm>
          <a:solidFill>
            <a:schemeClr val="bg1"/>
          </a:solidFill>
        </p:grpSpPr>
        <p:sp>
          <p:nvSpPr>
            <p:cNvPr id="8" name="矩形 3"/>
            <p:cNvSpPr/>
            <p:nvPr/>
          </p:nvSpPr>
          <p:spPr>
            <a:xfrm>
              <a:off x="1054101" y="736600"/>
              <a:ext cx="4815022" cy="1043406"/>
            </a:xfrm>
            <a:prstGeom prst="rect">
              <a:avLst/>
            </a:prstGeom>
            <a:grp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4"/>
            <p:cNvSpPr txBox="1"/>
            <p:nvPr/>
          </p:nvSpPr>
          <p:spPr>
            <a:xfrm>
              <a:off x="1209694" y="797351"/>
              <a:ext cx="4563497" cy="4918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zh-CN" altLang="en-US" sz="48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</p:txBody>
        </p:sp>
      </p:grpSp>
      <p:sp>
        <p:nvSpPr>
          <p:cNvPr id="10" name="矩形 5"/>
          <p:cNvSpPr/>
          <p:nvPr/>
        </p:nvSpPr>
        <p:spPr>
          <a:xfrm>
            <a:off x="1050700" y="336152"/>
            <a:ext cx="505783" cy="1409101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749998" y="409930"/>
            <a:ext cx="9151702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2782" y="1960155"/>
            <a:ext cx="10836223" cy="42055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195050" y="2056164"/>
            <a:ext cx="9982203" cy="3970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indent="3508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8038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65238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2438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9638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68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940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12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84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err="1" smtClean="0">
                <a:solidFill>
                  <a:srgbClr val="3333CC"/>
                </a:solidFill>
              </a:rPr>
              <a:t>Linh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Từ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Quốc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Mẫu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ngồi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kiệu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đi</a:t>
            </a:r>
            <a:r>
              <a:rPr lang="en-US" sz="2800" dirty="0" smtClean="0">
                <a:solidFill>
                  <a:srgbClr val="3333CC"/>
                </a:solidFill>
              </a:rPr>
              <a:t> qua </a:t>
            </a:r>
            <a:r>
              <a:rPr lang="en-US" sz="2800" dirty="0" err="1" smtClean="0">
                <a:solidFill>
                  <a:srgbClr val="3333CC"/>
                </a:solidFill>
              </a:rPr>
              <a:t>chỗ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thềm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cấm</a:t>
            </a:r>
            <a:r>
              <a:rPr lang="en-US" sz="2800" dirty="0" smtClean="0">
                <a:solidFill>
                  <a:srgbClr val="3333CC"/>
                </a:solidFill>
              </a:rPr>
              <a:t>, </a:t>
            </a:r>
            <a:r>
              <a:rPr lang="en-US" sz="2800" dirty="0" err="1" smtClean="0">
                <a:solidFill>
                  <a:srgbClr val="3333CC"/>
                </a:solidFill>
              </a:rPr>
              <a:t>bị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một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người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quân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hiệu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ngăn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lại</a:t>
            </a:r>
            <a:r>
              <a:rPr lang="en-US" sz="2800" dirty="0" smtClean="0">
                <a:solidFill>
                  <a:srgbClr val="3333CC"/>
                </a:solidFill>
              </a:rPr>
              <a:t>. </a:t>
            </a:r>
            <a:r>
              <a:rPr lang="en-US" sz="2800" dirty="0" err="1" smtClean="0">
                <a:solidFill>
                  <a:srgbClr val="3333CC"/>
                </a:solidFill>
              </a:rPr>
              <a:t>Về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nhà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khóc</a:t>
            </a:r>
            <a:r>
              <a:rPr lang="en-US" sz="2800" dirty="0" smtClean="0">
                <a:solidFill>
                  <a:srgbClr val="3333CC"/>
                </a:solidFill>
              </a:rPr>
              <a:t>:</a:t>
            </a:r>
          </a:p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smtClean="0">
                <a:solidFill>
                  <a:srgbClr val="3333CC"/>
                </a:solidFill>
              </a:rPr>
              <a:t>-</a:t>
            </a:r>
            <a:r>
              <a:rPr lang="en-US" sz="2800" dirty="0" err="1" smtClean="0">
                <a:solidFill>
                  <a:srgbClr val="3333CC"/>
                </a:solidFill>
              </a:rPr>
              <a:t>Tôi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là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vợ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thái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sư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mà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bị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kẻ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dưới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khinh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nhờn</a:t>
            </a:r>
            <a:r>
              <a:rPr lang="en-US" sz="2800" dirty="0" smtClean="0">
                <a:solidFill>
                  <a:srgbClr val="3333CC"/>
                </a:solidFill>
              </a:rPr>
              <a:t>.</a:t>
            </a:r>
          </a:p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err="1" smtClean="0">
                <a:solidFill>
                  <a:srgbClr val="3333CC"/>
                </a:solidFill>
              </a:rPr>
              <a:t>Ông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cho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bắt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người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quân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hiệu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đến</a:t>
            </a:r>
            <a:r>
              <a:rPr lang="en-US" sz="2800" dirty="0" smtClean="0">
                <a:solidFill>
                  <a:srgbClr val="3333CC"/>
                </a:solidFill>
              </a:rPr>
              <a:t>. </a:t>
            </a:r>
            <a:r>
              <a:rPr lang="en-US" sz="2800" dirty="0" err="1" smtClean="0">
                <a:solidFill>
                  <a:srgbClr val="3333CC"/>
                </a:solidFill>
              </a:rPr>
              <a:t>Người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này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nghĩ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là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phải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chết</a:t>
            </a:r>
            <a:r>
              <a:rPr lang="en-US" sz="2800" dirty="0" smtClean="0">
                <a:solidFill>
                  <a:srgbClr val="3333CC"/>
                </a:solidFill>
              </a:rPr>
              <a:t>. </a:t>
            </a:r>
            <a:r>
              <a:rPr lang="en-US" sz="2800" dirty="0" err="1" smtClean="0">
                <a:solidFill>
                  <a:srgbClr val="3333CC"/>
                </a:solidFill>
              </a:rPr>
              <a:t>Nhưng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khi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nghe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anh</a:t>
            </a:r>
            <a:r>
              <a:rPr lang="en-US" sz="2800" dirty="0" smtClean="0">
                <a:solidFill>
                  <a:srgbClr val="3333CC"/>
                </a:solidFill>
              </a:rPr>
              <a:t> ta </a:t>
            </a:r>
            <a:r>
              <a:rPr lang="en-US" sz="2800" dirty="0" err="1" smtClean="0">
                <a:solidFill>
                  <a:srgbClr val="3333CC"/>
                </a:solidFill>
              </a:rPr>
              <a:t>kể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rõ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ngọn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ngành</a:t>
            </a:r>
            <a:r>
              <a:rPr lang="en-US" sz="2800" dirty="0" smtClean="0">
                <a:solidFill>
                  <a:srgbClr val="3333CC"/>
                </a:solidFill>
              </a:rPr>
              <a:t>, </a:t>
            </a:r>
            <a:r>
              <a:rPr lang="en-US" sz="2800" dirty="0" err="1" smtClean="0">
                <a:solidFill>
                  <a:srgbClr val="3333CC"/>
                </a:solidFill>
              </a:rPr>
              <a:t>ông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bảo</a:t>
            </a:r>
            <a:r>
              <a:rPr lang="en-US" sz="2800" dirty="0" smtClean="0">
                <a:solidFill>
                  <a:srgbClr val="3333CC"/>
                </a:solidFill>
              </a:rPr>
              <a:t>:</a:t>
            </a:r>
          </a:p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smtClean="0">
                <a:solidFill>
                  <a:srgbClr val="3333CC"/>
                </a:solidFill>
              </a:rPr>
              <a:t>-</a:t>
            </a:r>
            <a:r>
              <a:rPr lang="en-US" sz="2800" dirty="0" err="1" smtClean="0">
                <a:solidFill>
                  <a:srgbClr val="3333CC"/>
                </a:solidFill>
              </a:rPr>
              <a:t>Ngươi</a:t>
            </a:r>
            <a:r>
              <a:rPr lang="en-US" sz="2800" dirty="0" smtClean="0">
                <a:solidFill>
                  <a:srgbClr val="3333CC"/>
                </a:solidFill>
              </a:rPr>
              <a:t> ở </a:t>
            </a:r>
            <a:r>
              <a:rPr lang="en-US" sz="2800" dirty="0" err="1" smtClean="0">
                <a:solidFill>
                  <a:srgbClr val="3333CC"/>
                </a:solidFill>
              </a:rPr>
              <a:t>chức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thấp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mà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biết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giữ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phép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nước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như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thế</a:t>
            </a:r>
            <a:r>
              <a:rPr lang="en-US" sz="2800" dirty="0" smtClean="0">
                <a:solidFill>
                  <a:srgbClr val="3333CC"/>
                </a:solidFill>
              </a:rPr>
              <a:t>, ta </a:t>
            </a:r>
            <a:r>
              <a:rPr lang="en-US" sz="2800" dirty="0" err="1" smtClean="0">
                <a:solidFill>
                  <a:srgbClr val="3333CC"/>
                </a:solidFill>
              </a:rPr>
              <a:t>còn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trách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gì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nữa</a:t>
            </a:r>
            <a:r>
              <a:rPr lang="en-US" sz="2800" dirty="0" smtClean="0">
                <a:solidFill>
                  <a:srgbClr val="3333CC"/>
                </a:solidFill>
              </a:rPr>
              <a:t>!</a:t>
            </a:r>
          </a:p>
          <a:p>
            <a:pPr algn="just" eaLnBrk="1" hangingPunct="1">
              <a:spcBef>
                <a:spcPct val="25000"/>
              </a:spcBef>
              <a:defRPr/>
            </a:pPr>
            <a:r>
              <a:rPr lang="en-US" sz="2800" dirty="0" err="1" smtClean="0">
                <a:solidFill>
                  <a:srgbClr val="3333CC"/>
                </a:solidFill>
              </a:rPr>
              <a:t>Nói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rồi</a:t>
            </a:r>
            <a:r>
              <a:rPr lang="en-US" sz="2800" dirty="0" smtClean="0">
                <a:solidFill>
                  <a:srgbClr val="3333CC"/>
                </a:solidFill>
              </a:rPr>
              <a:t>, </a:t>
            </a:r>
            <a:r>
              <a:rPr lang="en-US" sz="2800" dirty="0" err="1" smtClean="0">
                <a:solidFill>
                  <a:srgbClr val="3333CC"/>
                </a:solidFill>
              </a:rPr>
              <a:t>lấy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vàng</a:t>
            </a:r>
            <a:r>
              <a:rPr lang="en-US" sz="2800" dirty="0" smtClean="0">
                <a:solidFill>
                  <a:srgbClr val="3333CC"/>
                </a:solidFill>
              </a:rPr>
              <a:t>, </a:t>
            </a:r>
            <a:r>
              <a:rPr lang="en-US" sz="2800" dirty="0" err="1" smtClean="0">
                <a:solidFill>
                  <a:srgbClr val="3333CC"/>
                </a:solidFill>
              </a:rPr>
              <a:t>lụa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thưởng</a:t>
            </a:r>
            <a:r>
              <a:rPr lang="en-US" sz="2800" dirty="0" smtClean="0">
                <a:solidFill>
                  <a:srgbClr val="3333CC"/>
                </a:solidFill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</a:rPr>
              <a:t>cho</a:t>
            </a:r>
            <a:r>
              <a:rPr lang="en-US" sz="2800" dirty="0" smtClean="0">
                <a:solidFill>
                  <a:srgbClr val="33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36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7127" y="386367"/>
            <a:ext cx="10702342" cy="1184857"/>
          </a:xfrm>
          <a:prstGeom prst="roundRect">
            <a:avLst>
              <a:gd name="adj" fmla="val 32941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4"/>
          <p:cNvSpPr txBox="1"/>
          <p:nvPr/>
        </p:nvSpPr>
        <p:spPr>
          <a:xfrm>
            <a:off x="1159098" y="594074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Dựa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vào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trả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lời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câu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hỏi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sau</a:t>
            </a:r>
            <a:r>
              <a:rPr lang="en-US" altLang="zh-CN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.</a:t>
            </a:r>
            <a:endParaRPr lang="zh-CN" altLang="en-US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6639" y="2008603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nhân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vật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ai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1126638" y="2972373"/>
            <a:ext cx="1005839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Nội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dung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gì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449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7132" y="129316"/>
            <a:ext cx="8989454" cy="9787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663300"/>
          </a:solidFill>
          <a:ln>
            <a:solidFill>
              <a:srgbClr val="7D3B0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4"/>
          <p:cNvSpPr txBox="1"/>
          <p:nvPr/>
        </p:nvSpPr>
        <p:spPr>
          <a:xfrm>
            <a:off x="2040227" y="264770"/>
            <a:ext cx="8283263" cy="70788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nhân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vật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ai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70671" y="1344957"/>
            <a:ext cx="10339754" cy="1377788"/>
          </a:xfrm>
          <a:prstGeom prst="wedgeRoundRectCallout">
            <a:avLst>
              <a:gd name="adj1" fmla="val 21648"/>
              <a:gd name="adj2" fmla="val -40486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1104694" y="1433686"/>
            <a:ext cx="1015432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Thái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sư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Trần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Thủ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Độ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,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Linh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Từ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Quốc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Mẫu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(</a:t>
            </a:r>
            <a:r>
              <a:rPr lang="en-US" altLang="zh-CN" sz="3600" b="1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v</a:t>
            </a:r>
            <a:r>
              <a:rPr lang="en-US" altLang="zh-CN" sz="3600" b="1" i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ợ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i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Thái</a:t>
            </a:r>
            <a:r>
              <a:rPr lang="en-US" altLang="zh-CN" sz="3600" b="1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i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sư</a:t>
            </a:r>
            <a:r>
              <a:rPr lang="en-US" altLang="zh-CN" sz="3600" b="1" i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),</a:t>
            </a:r>
            <a:r>
              <a:rPr lang="en-US" altLang="zh-CN" sz="3600" b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smtClean="0">
                <a:solidFill>
                  <a:srgbClr val="FF0000"/>
                </a:solidFill>
                <a:latin typeface="Calibri" panose="020F0502020204030204" pitchFamily="34" charset="0"/>
                <a:ea typeface="禹卫书法行书简体" panose="02000603000000000000" pitchFamily="2" charset="-122"/>
              </a:rPr>
              <a:t>người quân hiệu và một số gia nô.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595712" y="2933834"/>
            <a:ext cx="8989454" cy="97879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663300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4"/>
          <p:cNvSpPr txBox="1"/>
          <p:nvPr/>
        </p:nvSpPr>
        <p:spPr>
          <a:xfrm>
            <a:off x="1966994" y="3069288"/>
            <a:ext cx="8246888" cy="70788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+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Nội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dung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gì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04851" y="4123717"/>
            <a:ext cx="11354012" cy="2431629"/>
          </a:xfrm>
          <a:prstGeom prst="wedgeRoundRectCallout">
            <a:avLst>
              <a:gd name="adj1" fmla="val -46932"/>
              <a:gd name="adj2" fmla="val -12592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04851" y="4282548"/>
            <a:ext cx="1135401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kumimoji="0" lang="en-US" alt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</a:t>
            </a:r>
            <a:r>
              <a:rPr lang="en-US" sz="3200" b="1" i="1">
                <a:latin typeface="Arial" charset="0"/>
              </a:rPr>
              <a:t>Vợ thái </a:t>
            </a:r>
            <a:r>
              <a:rPr lang="en-US" sz="3200" b="1" i="1">
                <a:latin typeface="Arial" charset="0"/>
              </a:rPr>
              <a:t>sư </a:t>
            </a:r>
            <a:r>
              <a:rPr lang="en-US" sz="3200" b="1" i="1" smtClean="0">
                <a:latin typeface="Arial" charset="0"/>
              </a:rPr>
              <a:t>khóc lóc, phàn nàn </a:t>
            </a:r>
            <a:r>
              <a:rPr lang="en-US" sz="3200" b="1" i="1">
                <a:latin typeface="Arial" charset="0"/>
              </a:rPr>
              <a:t>với chồng vì bà bị kẻ dưới xem thường. Thái sư cho bắt người quân hiệu đến để hỏi rõ </a:t>
            </a:r>
            <a:r>
              <a:rPr lang="en-US" sz="3200" b="1" i="1">
                <a:latin typeface="Arial" charset="0"/>
              </a:rPr>
              <a:t>sự </a:t>
            </a:r>
            <a:r>
              <a:rPr lang="en-US" sz="3200" b="1" i="1" smtClean="0">
                <a:latin typeface="Arial" charset="0"/>
              </a:rPr>
              <a:t>việc. Nghe xong, </a:t>
            </a:r>
            <a:r>
              <a:rPr lang="en-US" sz="3200" b="1" i="1">
                <a:latin typeface="Arial" charset="0"/>
              </a:rPr>
              <a:t>ông </a:t>
            </a:r>
            <a:r>
              <a:rPr lang="en-US" sz="3200" b="1" i="1">
                <a:latin typeface="Arial" charset="0"/>
              </a:rPr>
              <a:t>khen </a:t>
            </a:r>
            <a:r>
              <a:rPr lang="en-US" sz="3200" b="1" i="1" smtClean="0">
                <a:latin typeface="Arial" charset="0"/>
              </a:rPr>
              <a:t>ngợi, </a:t>
            </a:r>
            <a:r>
              <a:rPr lang="en-US" sz="3200" b="1" i="1">
                <a:latin typeface="Arial" charset="0"/>
              </a:rPr>
              <a:t>thưởng </a:t>
            </a:r>
            <a:r>
              <a:rPr lang="en-US" sz="3200" b="1" i="1" smtClean="0">
                <a:latin typeface="Arial" charset="0"/>
              </a:rPr>
              <a:t>vàng và </a:t>
            </a:r>
            <a:r>
              <a:rPr lang="en-US" sz="3200" b="1" i="1">
                <a:latin typeface="Arial" charset="0"/>
              </a:rPr>
              <a:t>lụa cho người quân hiệu.</a:t>
            </a:r>
            <a:endParaRPr lang="en-US" sz="32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25514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7426" y="41904"/>
            <a:ext cx="1140421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508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50838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2: 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Dựa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theo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nội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dung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của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đoạn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trích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trên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em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hãy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cùng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các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bạn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trong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nhóm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viết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tiếp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số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lời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đối</a:t>
            </a:r>
            <a:r>
              <a:rPr kumimoji="0" lang="en-US" altLang="en-US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sng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thoại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để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hoàn</a:t>
            </a:r>
            <a:r>
              <a:rPr kumimoji="0" lang="en-US" altLang="en-US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1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chỉnh kịch </a:t>
            </a:r>
            <a:r>
              <a:rPr kumimoji="0" lang="en-US" altLang="en-US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sau</a:t>
            </a:r>
            <a:r>
              <a:rPr kumimoji="0" lang="en-US" altLang="en-US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521429" y="988579"/>
            <a:ext cx="4060868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Giữ</a:t>
            </a:r>
            <a:r>
              <a:rPr kumimoji="0" lang="en-US" altLang="en-US" sz="2400" b="1" i="1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 nghiêm phép nước</a:t>
            </a:r>
            <a:endParaRPr kumimoji="0" lang="en-US" altLang="en-US" sz="24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67426" y="1544980"/>
            <a:ext cx="5932928" cy="469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2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kumimoji="0" lang="en-US" altLang="en-US" sz="22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Linh Từ Quốc Mẫu phàn nàn với Trần Thủ Độ về chuyện bà bị người quân hiệu coi thường.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-Trần Thủ Độ lệnh cho quân lính đi bắt người quân hiệu.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Quân lính áp giải người quân hiệu vào.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-Trần Thủ Độ hỏi người quân hiệu có đúng là anh ta bắt vợ ông xuống kiệu không, có biết bà là phu nhân của thái sư không.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Người quân hiệu khẳng định là anh ta biết và kể lại đầu đuôi câu  chuyện.</a:t>
            </a:r>
          </a:p>
          <a:p>
            <a:pPr algn="just">
              <a:spcBef>
                <a:spcPct val="10000"/>
              </a:spcBef>
            </a:pP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20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-Trần </a:t>
            </a:r>
            <a:r>
              <a:rPr lang="en-US" altLang="en-US" sz="220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 Độ khen ngợi, thưởng vàng và lụa cho người quân hiệu. 	</a:t>
            </a:r>
            <a:endParaRPr lang="en-US" altLang="en-US" sz="22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00354" y="1623358"/>
            <a:ext cx="0" cy="486287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139543" y="1538066"/>
            <a:ext cx="5941392" cy="5136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</a:pP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 Từ Quốc Mẫu bước vào phòng, vẻ mặt buồn bực như vừa khóc.)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 Thủ Độ	</a:t>
            </a:r>
            <a:r>
              <a:rPr lang="en-US" altLang="en-US" sz="220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0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</a:t>
            </a:r>
            <a:r>
              <a:rPr lang="en-US" altLang="en-US" sz="2200" i="1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Ngạc nhiên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Phu nhân sao thế?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 Từ Quốc </a:t>
            </a:r>
            <a:r>
              <a:rPr lang="en-US" altLang="en-US" sz="2200" b="1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200" smtClean="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- (</a:t>
            </a:r>
            <a:r>
              <a:rPr lang="en-US" altLang="en-US" sz="2200" i="1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 tức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Phép nuớc bây giờ đảo lộn hết rồi!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 hiệu mà dám hỗn với cả vợ thái sư.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 còn trên dưới gì nữa!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 Thủ Độ	</a:t>
            </a:r>
            <a:r>
              <a:rPr lang="en-US" altLang="en-US" sz="220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0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Bà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bớt nóng giận đi! Kể cho tôi nghe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chuyện thế nào đã!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 Từ Quốc Mẫu</a:t>
            </a:r>
            <a:r>
              <a:rPr lang="en-US" altLang="en-US" sz="2200">
                <a:solidFill>
                  <a:srgbClr val="33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00">
                <a:solidFill>
                  <a:srgbClr val="FF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Hôm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nay tôi có việc qua cửa Bắc. Có tên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 định bắt tôi xuống kiệu. Ông nghĩ xem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vợ quan thái sư, thế mà kẻ dưới dám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khinh </a:t>
            </a:r>
            <a:r>
              <a:rPr lang="en-US" altLang="en-US" sz="2200" smtClean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nhờn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thế nào?</a:t>
            </a:r>
          </a:p>
          <a:p>
            <a:pPr>
              <a:spcBef>
                <a:spcPct val="15000"/>
              </a:spcBef>
            </a:pPr>
            <a:r>
              <a:rPr lang="en-US" altLang="en-US" sz="2200" b="1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 Thủ Độ	</a:t>
            </a:r>
            <a:r>
              <a:rPr lang="en-US" altLang="en-US" sz="220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2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en-US" altLang="en-US" sz="220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15000"/>
              </a:spcBef>
            </a:pPr>
            <a:r>
              <a:rPr lang="en-US" altLang="en-US" sz="220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....                        ....                   </a:t>
            </a:r>
            <a:endParaRPr lang="en-US" altLang="en-US" sz="2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3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89319" y="1146907"/>
            <a:ext cx="11000936" cy="2623235"/>
          </a:xfrm>
          <a:prstGeom prst="wedgeRoundRectCallout">
            <a:avLst>
              <a:gd name="adj1" fmla="val 21164"/>
              <a:gd name="adj2" fmla="val -38635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377442" y="126611"/>
            <a:ext cx="6935371" cy="85812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31457" y="288780"/>
            <a:ext cx="4227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KỊCH BẢN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550" y="1409907"/>
            <a:ext cx="109121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77442" y="3943345"/>
            <a:ext cx="6935371" cy="85812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164" y="4105514"/>
            <a:ext cx="348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LƯU Ý KHI VIẾT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74855" y="4918404"/>
            <a:ext cx="11184209" cy="1704977"/>
          </a:xfrm>
          <a:prstGeom prst="wedgeRoundRectCallout">
            <a:avLst>
              <a:gd name="adj1" fmla="val 21931"/>
              <a:gd name="adj2" fmla="val -30239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0842" y="5025585"/>
            <a:ext cx="109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713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0639" y="528770"/>
            <a:ext cx="11746523" cy="59102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3304903" y="1907177"/>
            <a:ext cx="4833257" cy="1894114"/>
          </a:xfrm>
          <a:prstGeom prst="cloud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</a:rPr>
              <a:t>Thảo luận nhóm</a:t>
            </a:r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6948" y="436098"/>
            <a:ext cx="11746523" cy="60209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1226" y="436098"/>
            <a:ext cx="10937965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i="1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i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bực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.)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en-US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	: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Ngạc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-(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nuớc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lộn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err="1">
                <a:latin typeface="Cambria" panose="02040503050406030204" pitchFamily="18" charset="0"/>
                <a:ea typeface="Cambria" panose="02040503050406030204" pitchFamily="18" charset="0"/>
              </a:rPr>
              <a:t>dám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hỗn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en-US" b="1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: -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kiệu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dám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khinh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nhờn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en-US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hắn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đòi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đến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!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kiệu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hắn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altLang="en-US" b="1" i="1" dirty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lang="en-US" altLang="en-US" b="1" i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smtClean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Bẩm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vâng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trạc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altLang="en-US" i="1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i="1" smtClean="0">
                <a:latin typeface="Cambria" panose="02040503050406030204" pitchFamily="18" charset="0"/>
                <a:ea typeface="Cambria" panose="02040503050406030204" pitchFamily="18" charset="0"/>
              </a:rPr>
              <a:t>dáng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đàng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b="1" i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altLang="en-US" b="1" i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altLang="en-US" b="1" i="1" dirty="0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Lạy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alt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898</Words>
  <Application>Microsoft Office PowerPoint</Application>
  <PresentationFormat>Widescreen</PresentationFormat>
  <Paragraphs>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禹卫书法行书简体</vt:lpstr>
      <vt:lpstr>Arial</vt:lpstr>
      <vt:lpstr>Cambria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KHANH PRO</cp:lastModifiedBy>
  <cp:revision>37</cp:revision>
  <dcterms:created xsi:type="dcterms:W3CDTF">2022-02-06T15:05:41Z</dcterms:created>
  <dcterms:modified xsi:type="dcterms:W3CDTF">2022-03-05T04:24:56Z</dcterms:modified>
</cp:coreProperties>
</file>