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85" r:id="rId2"/>
    <p:sldId id="256" r:id="rId3"/>
    <p:sldId id="286" r:id="rId4"/>
    <p:sldId id="266" r:id="rId5"/>
    <p:sldId id="295" r:id="rId6"/>
    <p:sldId id="297" r:id="rId7"/>
    <p:sldId id="296" r:id="rId8"/>
    <p:sldId id="294" r:id="rId9"/>
    <p:sldId id="313" r:id="rId10"/>
    <p:sldId id="310" r:id="rId11"/>
    <p:sldId id="306" r:id="rId12"/>
    <p:sldId id="280" r:id="rId13"/>
    <p:sldId id="284" r:id="rId14"/>
  </p:sldIdLst>
  <p:sldSz cx="12192000" cy="6858000"/>
  <p:notesSz cx="6858000" cy="9144000"/>
  <p:embeddedFontLst>
    <p:embeddedFont>
      <p:font typeface="字体管家棉花糖" panose="020B0604020202020204" charset="-122"/>
      <p:regular r:id="rId16"/>
    </p:embeddedFont>
    <p:embeddedFont>
      <p:font typeface="#9Slide03 Arima Madurai Black" panose="020B0604020202020204" charset="0"/>
      <p:bold r:id="rId17"/>
    </p:embeddedFont>
    <p:embeddedFont>
      <p:font typeface="#9Slide03 BoosterNextFYBlack" panose="020B0604020202020204" charset="0"/>
      <p:regular r:id="rId18"/>
    </p:embeddedFont>
    <p:embeddedFont>
      <p:font typeface="#9Slide05 Lobster" panose="020B0604020202020204" charset="0"/>
      <p:regular r:id="rId19"/>
    </p:embeddedFont>
    <p:embeddedFont>
      <p:font typeface="#9Slide05 SVNBlenda Script" panose="020B0604020202020204" charset="0"/>
      <p:regular r:id="rId20"/>
    </p:embeddedFont>
    <p:embeddedFont>
      <p:font typeface="#9Slide05 SVNCattleya Script" panose="02000000000000000000" charset="0"/>
      <p:regular r:id="rId21"/>
    </p:embeddedFont>
    <p:embeddedFont>
      <p:font typeface="#9Slide05 VL Fadilla" panose="020B0604020202020204" charset="0"/>
      <p:regular r:id="rId22"/>
    </p:embeddedFont>
    <p:embeddedFont>
      <p:font typeface="Lato" panose="020F0502020204030203" pitchFamily="34" charset="0"/>
      <p:regular r:id="rId23"/>
      <p:bold r:id="rId24"/>
      <p:italic r:id="rId25"/>
      <p:boldItalic r:id="rId26"/>
    </p:embeddedFont>
    <p:embeddedFont>
      <p:font typeface="Tahoma" panose="020B0604030504040204" pitchFamily="34" charset="0"/>
      <p:regular r:id="rId27"/>
      <p:bold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680" userDrawn="1">
          <p15:clr>
            <a:srgbClr val="A4A3A4"/>
          </p15:clr>
        </p15:guide>
        <p15:guide id="7" pos="24" userDrawn="1">
          <p15:clr>
            <a:srgbClr val="A4A3A4"/>
          </p15:clr>
        </p15:guide>
        <p15:guide id="8" orient="horz" pos="24" userDrawn="1">
          <p15:clr>
            <a:srgbClr val="A4A3A4"/>
          </p15:clr>
        </p15:guide>
        <p15:guide id="9" orient="horz" pos="4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B9"/>
    <a:srgbClr val="0000FF"/>
    <a:srgbClr val="C448CA"/>
    <a:srgbClr val="ED1E79"/>
    <a:srgbClr val="EAEAEA"/>
    <a:srgbClr val="EED7CE"/>
    <a:srgbClr val="FF87CA"/>
    <a:srgbClr val="142F43"/>
    <a:srgbClr val="FFFFFF"/>
    <a:srgbClr val="FF5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78810" autoAdjust="0"/>
  </p:normalViewPr>
  <p:slideViewPr>
    <p:cSldViewPr snapToGrid="0">
      <p:cViewPr varScale="1">
        <p:scale>
          <a:sx n="61" d="100"/>
          <a:sy n="61" d="100"/>
        </p:scale>
        <p:origin x="90" y="270"/>
      </p:cViewPr>
      <p:guideLst>
        <p:guide pos="7680"/>
        <p:guide pos="24"/>
        <p:guide orient="horz" pos="24"/>
        <p:guide orient="horz" pos="429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1985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94E711-736C-4B16-A09D-F174665239C8}" type="slidenum">
              <a:rPr lang="zh-CN" altLang="en-US" smtClean="0"/>
              <a:t>1</a:t>
            </a:fld>
            <a:endParaRPr lang="zh-CN" altLang="en-US"/>
          </a:p>
        </p:txBody>
      </p:sp>
    </p:spTree>
    <p:extLst>
      <p:ext uri="{BB962C8B-B14F-4D97-AF65-F5344CB8AC3E}">
        <p14:creationId xmlns:p14="http://schemas.microsoft.com/office/powerpoint/2010/main" val="1960102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chú</a:t>
            </a:r>
            <a:r>
              <a:rPr lang="en-US" altLang="zh-CN" baseline="0" dirty="0"/>
              <a:t> </a:t>
            </a:r>
            <a:r>
              <a:rPr lang="en-US" altLang="zh-CN" baseline="0" dirty="0" err="1"/>
              <a:t>công</a:t>
            </a:r>
            <a:r>
              <a:rPr lang="en-US" altLang="zh-CN" baseline="0" dirty="0"/>
              <a:t> an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khung</a:t>
            </a:r>
            <a:r>
              <a:rPr lang="en-US" altLang="zh-CN" baseline="0" dirty="0"/>
              <a:t> </a:t>
            </a:r>
            <a:r>
              <a:rPr lang="en-US" altLang="zh-CN" baseline="0" dirty="0" err="1"/>
              <a:t>trả</a:t>
            </a:r>
            <a:r>
              <a:rPr lang="en-US" altLang="zh-CN" baseline="0" dirty="0"/>
              <a:t> </a:t>
            </a:r>
            <a:r>
              <a:rPr lang="en-US" altLang="zh-CN" baseline="0" dirty="0" err="1"/>
              <a:t>lời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64090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từng</a:t>
            </a:r>
            <a:r>
              <a:rPr lang="en-US" altLang="zh-CN" baseline="0" dirty="0"/>
              <a:t> </a:t>
            </a:r>
            <a:r>
              <a:rPr lang="en-US" altLang="zh-CN" baseline="0" dirty="0" err="1"/>
              <a:t>từ</a:t>
            </a:r>
            <a:r>
              <a:rPr lang="en-US" altLang="zh-CN" baseline="0" dirty="0"/>
              <a:t> </a:t>
            </a:r>
            <a:r>
              <a:rPr lang="en-US" altLang="zh-CN" baseline="0" dirty="0" err="1"/>
              <a:t>để</a:t>
            </a:r>
            <a:r>
              <a:rPr lang="en-US" altLang="zh-CN" baseline="0" dirty="0"/>
              <a:t> </a:t>
            </a:r>
            <a:r>
              <a:rPr lang="en-US" altLang="zh-CN" baseline="0" dirty="0" err="1"/>
              <a:t>giải</a:t>
            </a:r>
            <a:r>
              <a:rPr lang="en-US" altLang="zh-CN" baseline="0" dirty="0"/>
              <a:t> </a:t>
            </a:r>
            <a:r>
              <a:rPr lang="en-US" altLang="zh-CN" baseline="0" dirty="0" err="1"/>
              <a:t>nghĩa</a:t>
            </a:r>
            <a:r>
              <a:rPr lang="en-US" altLang="zh-CN" baseline="0" dirty="0"/>
              <a:t> </a:t>
            </a:r>
            <a:r>
              <a:rPr lang="en-US" altLang="zh-CN" baseline="0" dirty="0" err="1"/>
              <a:t>từ</a:t>
            </a:r>
            <a:endParaRPr lang="en-US" altLang="zh-CN" baseline="0" dirty="0"/>
          </a:p>
          <a:p>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sao</a:t>
            </a:r>
            <a:r>
              <a:rPr lang="en-US" altLang="zh-CN" baseline="0" dirty="0"/>
              <a:t>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bài</a:t>
            </a:r>
            <a:r>
              <a:rPr lang="en-US" altLang="zh-CN" baseline="0" dirty="0"/>
              <a:t> 3</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08607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614155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74247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30610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GV</a:t>
            </a:r>
            <a:r>
              <a:rPr lang="en-US" altLang="zh-CN" dirty="0"/>
              <a:t> </a:t>
            </a:r>
            <a:r>
              <a:rPr lang="en-US" altLang="zh-CN" dirty="0" err="1"/>
              <a:t>bấm</a:t>
            </a:r>
            <a:r>
              <a:rPr lang="en-US" altLang="zh-CN" baseline="0" dirty="0"/>
              <a:t> </a:t>
            </a:r>
            <a:r>
              <a:rPr lang="en-US" altLang="zh-CN" baseline="0" dirty="0" err="1"/>
              <a:t>chọn</a:t>
            </a:r>
            <a:r>
              <a:rPr lang="en-US" altLang="zh-CN" baseline="0" dirty="0"/>
              <a:t> </a:t>
            </a:r>
            <a:r>
              <a:rPr lang="en-US" altLang="zh-CN" baseline="0" dirty="0" err="1"/>
              <a:t>từng</a:t>
            </a:r>
            <a:r>
              <a:rPr lang="en-US" altLang="zh-CN" baseline="0" dirty="0"/>
              <a:t> </a:t>
            </a:r>
            <a:r>
              <a:rPr lang="en-US" altLang="zh-CN" baseline="0" dirty="0" err="1"/>
              <a:t>đáp</a:t>
            </a:r>
            <a:r>
              <a:rPr lang="en-US" altLang="zh-CN" baseline="0" dirty="0"/>
              <a:t> </a:t>
            </a:r>
            <a:r>
              <a:rPr lang="en-US" altLang="zh-CN" baseline="0" dirty="0" err="1"/>
              <a:t>án</a:t>
            </a:r>
            <a:r>
              <a:rPr lang="en-US" altLang="zh-CN" baseline="0" dirty="0"/>
              <a:t> </a:t>
            </a:r>
            <a:r>
              <a:rPr lang="en-US" altLang="zh-CN" baseline="0" dirty="0" err="1"/>
              <a:t>sẽ</a:t>
            </a:r>
            <a:r>
              <a:rPr lang="en-US" altLang="zh-CN" baseline="0" dirty="0"/>
              <a:t>  </a:t>
            </a:r>
            <a:r>
              <a:rPr lang="en-US" altLang="zh-CN" baseline="0" dirty="0" err="1"/>
              <a:t>hiện</a:t>
            </a:r>
            <a:r>
              <a:rPr lang="en-US" altLang="zh-CN" baseline="0" dirty="0"/>
              <a:t> </a:t>
            </a:r>
            <a:r>
              <a:rPr lang="en-US" altLang="zh-CN" baseline="0" dirty="0" err="1"/>
              <a:t>thị</a:t>
            </a:r>
            <a:r>
              <a:rPr lang="en-US" altLang="zh-CN" baseline="0" dirty="0"/>
              <a:t> </a:t>
            </a:r>
            <a:r>
              <a:rPr lang="en-US" altLang="zh-CN" baseline="0" dirty="0" err="1"/>
              <a:t>các</a:t>
            </a:r>
            <a:r>
              <a:rPr lang="en-US" altLang="zh-CN" baseline="0" dirty="0"/>
              <a:t> </a:t>
            </a:r>
            <a:r>
              <a:rPr lang="en-US" altLang="zh-CN" baseline="0" dirty="0" err="1"/>
              <a:t>kết</a:t>
            </a:r>
            <a:r>
              <a:rPr lang="en-US" altLang="zh-CN" baseline="0" dirty="0"/>
              <a:t> </a:t>
            </a:r>
            <a:r>
              <a:rPr lang="en-US" altLang="zh-CN" baseline="0" dirty="0" err="1"/>
              <a:t>quả</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63319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53146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màu</a:t>
            </a:r>
            <a:r>
              <a:rPr lang="en-US" altLang="zh-CN" baseline="0" dirty="0"/>
              <a:t> </a:t>
            </a:r>
            <a:r>
              <a:rPr lang="en-US" altLang="zh-CN" baseline="0" dirty="0" err="1"/>
              <a:t>hồng</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với</a:t>
            </a:r>
            <a:r>
              <a:rPr lang="en-US" altLang="zh-CN" baseline="0" dirty="0"/>
              <a:t> </a:t>
            </a:r>
            <a:r>
              <a:rPr lang="en-US" altLang="zh-CN" baseline="0" dirty="0" err="1"/>
              <a:t>câu</a:t>
            </a:r>
            <a:r>
              <a:rPr lang="en-US" altLang="zh-CN" baseline="0" dirty="0"/>
              <a:t> </a:t>
            </a: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cho</a:t>
            </a:r>
            <a:r>
              <a:rPr lang="en-US" altLang="zh-CN" baseline="0" dirty="0"/>
              <a:t> </a:t>
            </a:r>
            <a:r>
              <a:rPr lang="en-US" altLang="zh-CN" baseline="0" dirty="0" err="1"/>
              <a:t>từ</a:t>
            </a:r>
            <a:r>
              <a:rPr lang="en-US" altLang="zh-CN" baseline="0" dirty="0"/>
              <a:t> </a:t>
            </a:r>
            <a:r>
              <a:rPr lang="en-US" altLang="zh-CN" baseline="0" dirty="0" err="1"/>
              <a:t>chỉ</a:t>
            </a:r>
            <a:r>
              <a:rPr lang="en-US" altLang="zh-CN" baseline="0" dirty="0"/>
              <a:t> </a:t>
            </a:r>
            <a:r>
              <a:rPr lang="en-US" altLang="zh-CN" baseline="0" dirty="0" err="1"/>
              <a:t>người</a:t>
            </a:r>
            <a:r>
              <a:rPr lang="en-US" altLang="zh-CN"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màu</a:t>
            </a:r>
            <a:r>
              <a:rPr lang="en-US" altLang="zh-CN" baseline="0" dirty="0"/>
              <a:t> </a:t>
            </a:r>
            <a:r>
              <a:rPr lang="en-US" altLang="zh-CN" baseline="0" dirty="0" err="1"/>
              <a:t>xanh</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với</a:t>
            </a:r>
            <a:r>
              <a:rPr lang="en-US" altLang="zh-CN" baseline="0" dirty="0"/>
              <a:t> </a:t>
            </a:r>
            <a:r>
              <a:rPr lang="en-US" altLang="zh-CN" baseline="0" dirty="0" err="1"/>
              <a:t>câu</a:t>
            </a:r>
            <a:r>
              <a:rPr lang="en-US" altLang="zh-CN" baseline="0" dirty="0"/>
              <a:t> </a:t>
            </a: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cho</a:t>
            </a:r>
            <a:r>
              <a:rPr lang="en-US" altLang="zh-CN" baseline="0" dirty="0"/>
              <a:t> </a:t>
            </a:r>
            <a:r>
              <a:rPr lang="en-US" altLang="zh-CN" baseline="0" dirty="0" err="1"/>
              <a:t>từ</a:t>
            </a:r>
            <a:r>
              <a:rPr lang="en-US" altLang="zh-CN" baseline="0" dirty="0"/>
              <a:t> </a:t>
            </a:r>
            <a:r>
              <a:rPr lang="en-US" altLang="zh-CN" baseline="0" dirty="0" err="1"/>
              <a:t>chỉ</a:t>
            </a:r>
            <a:r>
              <a:rPr lang="en-US" altLang="zh-CN" baseline="0" dirty="0"/>
              <a:t> </a:t>
            </a:r>
            <a:r>
              <a:rPr lang="en-US" altLang="zh-CN" baseline="0" dirty="0" err="1"/>
              <a:t>hoạt</a:t>
            </a:r>
            <a:r>
              <a:rPr lang="en-US" altLang="zh-CN" baseline="0" dirty="0"/>
              <a:t> </a:t>
            </a:r>
            <a:r>
              <a:rPr lang="en-US" altLang="zh-CN" baseline="0" dirty="0" err="1"/>
              <a:t>động</a:t>
            </a:r>
            <a:r>
              <a:rPr lang="en-US" altLang="zh-CN"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nhà</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bài</a:t>
            </a:r>
            <a:r>
              <a:rPr lang="en-US" altLang="zh-CN" baseline="0" dirty="0"/>
              <a:t> 4</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89536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36976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từng</a:t>
            </a:r>
            <a:r>
              <a:rPr lang="en-US" altLang="zh-CN" baseline="0" dirty="0"/>
              <a:t> </a:t>
            </a:r>
            <a:r>
              <a:rPr lang="en-US" altLang="zh-CN" baseline="0" dirty="0" err="1"/>
              <a:t>từ</a:t>
            </a:r>
            <a:r>
              <a:rPr lang="en-US" altLang="zh-CN" baseline="0" dirty="0"/>
              <a:t> </a:t>
            </a:r>
            <a:r>
              <a:rPr lang="en-US" altLang="zh-CN" baseline="0" dirty="0" err="1"/>
              <a:t>để</a:t>
            </a:r>
            <a:r>
              <a:rPr lang="en-US" altLang="zh-CN" baseline="0" dirty="0"/>
              <a:t> </a:t>
            </a:r>
            <a:r>
              <a:rPr lang="en-US" altLang="zh-CN" baseline="0" dirty="0" err="1"/>
              <a:t>giải</a:t>
            </a:r>
            <a:r>
              <a:rPr lang="en-US" altLang="zh-CN" baseline="0" dirty="0"/>
              <a:t> </a:t>
            </a:r>
            <a:r>
              <a:rPr lang="en-US" altLang="zh-CN" baseline="0" dirty="0" err="1"/>
              <a:t>nghĩa</a:t>
            </a:r>
            <a:r>
              <a:rPr lang="en-US" altLang="zh-CN" baseline="0" dirty="0"/>
              <a:t> </a:t>
            </a:r>
            <a:r>
              <a:rPr lang="en-US" altLang="zh-CN" baseline="0" dirty="0" err="1"/>
              <a:t>từ</a:t>
            </a: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sao</a:t>
            </a:r>
            <a:r>
              <a:rPr lang="en-US" altLang="zh-CN" baseline="0" dirty="0"/>
              <a:t>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bài</a:t>
            </a:r>
            <a:r>
              <a:rPr lang="en-US" altLang="zh-CN" baseline="0" dirty="0"/>
              <a:t> 3</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4792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chú</a:t>
            </a:r>
            <a:r>
              <a:rPr lang="en-US" altLang="zh-CN" baseline="0" dirty="0"/>
              <a:t> </a:t>
            </a:r>
            <a:r>
              <a:rPr lang="en-US" altLang="zh-CN" baseline="0" dirty="0" err="1"/>
              <a:t>công</a:t>
            </a:r>
            <a:r>
              <a:rPr lang="en-US" altLang="zh-CN" baseline="0" dirty="0"/>
              <a:t> an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khung</a:t>
            </a:r>
            <a:r>
              <a:rPr lang="en-US" altLang="zh-CN" baseline="0" dirty="0"/>
              <a:t> </a:t>
            </a:r>
            <a:r>
              <a:rPr lang="en-US" altLang="zh-CN" baseline="0" dirty="0" err="1"/>
              <a:t>trả</a:t>
            </a:r>
            <a:r>
              <a:rPr lang="en-US" altLang="zh-CN" baseline="0" dirty="0"/>
              <a:t> </a:t>
            </a:r>
            <a:r>
              <a:rPr lang="en-US" altLang="zh-CN" baseline="0" dirty="0" err="1"/>
              <a:t>lời</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56679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3860800" cy="2205407"/>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t="1" r="42668" b="-1650"/>
          <a:stretch/>
        </p:blipFill>
        <p:spPr>
          <a:xfrm>
            <a:off x="68704" y="3147236"/>
            <a:ext cx="3375565" cy="25701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763009" y="3752459"/>
            <a:ext cx="2097793" cy="2248472"/>
          </a:xfrm>
          <a:prstGeom prst="rect">
            <a:avLst/>
          </a:prstGeom>
        </p:spPr>
      </p:pic>
      <p:sp>
        <p:nvSpPr>
          <p:cNvPr id="3" name="TextBox 2"/>
          <p:cNvSpPr txBox="1"/>
          <p:nvPr/>
        </p:nvSpPr>
        <p:spPr>
          <a:xfrm>
            <a:off x="4120614" y="1182331"/>
            <a:ext cx="6065032" cy="913007"/>
          </a:xfrm>
          <a:prstGeom prst="rect">
            <a:avLst/>
          </a:prstGeom>
          <a:noFill/>
        </p:spPr>
        <p:txBody>
          <a:bodyPr wrap="square" rtlCol="0">
            <a:spAutoFit/>
          </a:bodyPr>
          <a:lstStyle/>
          <a:p>
            <a:r>
              <a:rPr lang="en-US" sz="5333" dirty="0" err="1">
                <a:latin typeface="#9Slide05 VL Fadilla" pitchFamily="2" charset="0"/>
              </a:rPr>
              <a:t>Luyện</a:t>
            </a:r>
            <a:r>
              <a:rPr lang="en-US" sz="5333" dirty="0">
                <a:latin typeface="#9Slide05 VL Fadilla" pitchFamily="2" charset="0"/>
              </a:rPr>
              <a:t> </a:t>
            </a:r>
            <a:r>
              <a:rPr lang="en-US" sz="5333" dirty="0" err="1">
                <a:latin typeface="#9Slide05 VL Fadilla" pitchFamily="2" charset="0"/>
              </a:rPr>
              <a:t>từ</a:t>
            </a:r>
            <a:r>
              <a:rPr lang="en-US" sz="5333" dirty="0">
                <a:latin typeface="#9Slide05 VL Fadilla" pitchFamily="2" charset="0"/>
              </a:rPr>
              <a:t> </a:t>
            </a:r>
            <a:r>
              <a:rPr lang="en-US" sz="5333" dirty="0" err="1">
                <a:latin typeface="#9Slide05 VL Fadilla" pitchFamily="2" charset="0"/>
              </a:rPr>
              <a:t>và</a:t>
            </a:r>
            <a:r>
              <a:rPr lang="en-US" sz="5333" dirty="0">
                <a:latin typeface="#9Slide05 VL Fadilla" pitchFamily="2" charset="0"/>
              </a:rPr>
              <a:t> </a:t>
            </a:r>
            <a:r>
              <a:rPr lang="en-US" sz="5333" dirty="0" err="1">
                <a:latin typeface="#9Slide05 VL Fadilla" pitchFamily="2" charset="0"/>
              </a:rPr>
              <a:t>câu</a:t>
            </a:r>
            <a:endParaRPr lang="en-US" sz="5333" dirty="0">
              <a:latin typeface="#9Slide05 VL Fadilla" pitchFamily="2" charset="0"/>
            </a:endParaRPr>
          </a:p>
        </p:txBody>
      </p:sp>
      <p:sp>
        <p:nvSpPr>
          <p:cNvPr id="9" name="文本框 8"/>
          <p:cNvSpPr txBox="1"/>
          <p:nvPr/>
        </p:nvSpPr>
        <p:spPr>
          <a:xfrm>
            <a:off x="1136468" y="2873137"/>
            <a:ext cx="10930222" cy="1153421"/>
          </a:xfrm>
          <a:prstGeom prst="rect">
            <a:avLst/>
          </a:prstGeom>
          <a:noFill/>
        </p:spPr>
        <p:txBody>
          <a:bodyPr wrap="square" rtlCol="0">
            <a:prstTxWarp prst="textArchUp">
              <a:avLst/>
            </a:prstTxWarp>
            <a:spAutoFit/>
            <a:scene3d>
              <a:camera prst="orthographicFront"/>
              <a:lightRig rig="threePt" dir="t"/>
            </a:scene3d>
            <a:sp3d extrusionH="57150">
              <a:bevelT w="38100" h="38100"/>
            </a:sp3d>
          </a:bodyPr>
          <a:lstStyle/>
          <a:p>
            <a:pPr algn="ct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Mở</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rộng</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vốn</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từ</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Truyền</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thống</a:t>
            </a:r>
            <a:endParaRPr lang="zh-CN" altLang="en-US"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微软雅黑" panose="020B0503020204020204" charset="-122"/>
              <a:cs typeface="Tahoma" panose="020B0604030504040204" pitchFamily="34" charset="0"/>
            </a:endParaRPr>
          </a:p>
        </p:txBody>
      </p:sp>
      <p:sp>
        <p:nvSpPr>
          <p:cNvPr id="6" name="Rectangle 5"/>
          <p:cNvSpPr/>
          <p:nvPr/>
        </p:nvSpPr>
        <p:spPr>
          <a:xfrm>
            <a:off x="1506723" y="121952"/>
            <a:ext cx="9822497"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TRƯỜNG TIỂU HỌC ÁI MỘ A</a:t>
            </a: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TextBox 9"/>
          <p:cNvSpPr txBox="1"/>
          <p:nvPr/>
        </p:nvSpPr>
        <p:spPr>
          <a:xfrm>
            <a:off x="7559898" y="4641128"/>
            <a:ext cx="3928056" cy="461665"/>
          </a:xfrm>
          <a:prstGeom prst="rect">
            <a:avLst/>
          </a:prstGeom>
          <a:noFill/>
        </p:spPr>
        <p:txBody>
          <a:bodyPr wrap="square" rtlCol="0">
            <a:spAutoFit/>
          </a:bodyPr>
          <a:lstStyle/>
          <a:p>
            <a:r>
              <a:rPr lang="en-US" sz="2400" b="1" dirty="0" err="1">
                <a:solidFill>
                  <a:srgbClr val="B000B9"/>
                </a:solidFill>
                <a:latin typeface="Times New Roman" panose="02020603050405020304" pitchFamily="18" charset="0"/>
                <a:cs typeface="Times New Roman" panose="02020603050405020304" pitchFamily="18" charset="0"/>
              </a:rPr>
              <a:t>Giáo</a:t>
            </a:r>
            <a:r>
              <a:rPr lang="en-US" sz="2400" b="1" dirty="0">
                <a:solidFill>
                  <a:srgbClr val="B000B9"/>
                </a:solidFill>
                <a:latin typeface="Times New Roman" panose="02020603050405020304" pitchFamily="18" charset="0"/>
                <a:cs typeface="Times New Roman" panose="02020603050405020304" pitchFamily="18" charset="0"/>
              </a:rPr>
              <a:t> </a:t>
            </a:r>
            <a:r>
              <a:rPr lang="en-US" sz="2400" b="1" dirty="0" err="1">
                <a:solidFill>
                  <a:srgbClr val="B000B9"/>
                </a:solidFill>
                <a:latin typeface="Times New Roman" panose="02020603050405020304" pitchFamily="18" charset="0"/>
                <a:cs typeface="Times New Roman" panose="02020603050405020304" pitchFamily="18" charset="0"/>
              </a:rPr>
              <a:t>viên</a:t>
            </a:r>
            <a:r>
              <a:rPr lang="en-US" sz="2400" b="1">
                <a:solidFill>
                  <a:srgbClr val="B000B9"/>
                </a:solidFill>
                <a:latin typeface="Times New Roman" panose="02020603050405020304" pitchFamily="18" charset="0"/>
                <a:cs typeface="Times New Roman" panose="02020603050405020304" pitchFamily="18" charset="0"/>
              </a:rPr>
              <a:t>: </a:t>
            </a:r>
            <a:r>
              <a:rPr lang="en-US" sz="2400" b="1">
                <a:solidFill>
                  <a:srgbClr val="7030A0"/>
                </a:solidFill>
                <a:latin typeface="Times New Roman" panose="02020603050405020304" pitchFamily="18" charset="0"/>
                <a:cs typeface="Times New Roman" panose="02020603050405020304" pitchFamily="18" charset="0"/>
              </a:rPr>
              <a:t>Đặng Sáu</a:t>
            </a:r>
            <a:endParaRPr lang="en-US" sz="2400" b="1" dirty="0">
              <a:solidFill>
                <a:srgbClr val="B000B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592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1250"/>
                                  </p:stCondLst>
                                  <p:childTnLst>
                                    <p:animRot by="120000">
                                      <p:cBhvr>
                                        <p:cTn id="10" dur="200" fill="hold">
                                          <p:stCondLst>
                                            <p:cond delay="0"/>
                                          </p:stCondLst>
                                        </p:cTn>
                                        <p:tgtEl>
                                          <p:spTgt spid="8"/>
                                        </p:tgtEl>
                                        <p:attrNameLst>
                                          <p:attrName>r</p:attrName>
                                        </p:attrNameLst>
                                      </p:cBhvr>
                                    </p:animRot>
                                    <p:animRot by="-240000">
                                      <p:cBhvr>
                                        <p:cTn id="11" dur="400" fill="hold">
                                          <p:stCondLst>
                                            <p:cond delay="400"/>
                                          </p:stCondLst>
                                        </p:cTn>
                                        <p:tgtEl>
                                          <p:spTgt spid="8"/>
                                        </p:tgtEl>
                                        <p:attrNameLst>
                                          <p:attrName>r</p:attrName>
                                        </p:attrNameLst>
                                      </p:cBhvr>
                                    </p:animRot>
                                    <p:animRot by="240000">
                                      <p:cBhvr>
                                        <p:cTn id="12" dur="400" fill="hold">
                                          <p:stCondLst>
                                            <p:cond delay="800"/>
                                          </p:stCondLst>
                                        </p:cTn>
                                        <p:tgtEl>
                                          <p:spTgt spid="8"/>
                                        </p:tgtEl>
                                        <p:attrNameLst>
                                          <p:attrName>r</p:attrName>
                                        </p:attrNameLst>
                                      </p:cBhvr>
                                    </p:animRot>
                                    <p:animRot by="-240000">
                                      <p:cBhvr>
                                        <p:cTn id="13" dur="400" fill="hold">
                                          <p:stCondLst>
                                            <p:cond delay="1200"/>
                                          </p:stCondLst>
                                        </p:cTn>
                                        <p:tgtEl>
                                          <p:spTgt spid="8"/>
                                        </p:tgtEl>
                                        <p:attrNameLst>
                                          <p:attrName>r</p:attrName>
                                        </p:attrNameLst>
                                      </p:cBhvr>
                                    </p:animRot>
                                    <p:animRot by="120000">
                                      <p:cBhvr>
                                        <p:cTn id="14" dur="400" fill="hold">
                                          <p:stCondLst>
                                            <p:cond delay="1600"/>
                                          </p:stCondLst>
                                        </p:cTn>
                                        <p:tgtEl>
                                          <p:spTgt spid="8"/>
                                        </p:tgtEl>
                                        <p:attrNameLst>
                                          <p:attrName>r</p:attrName>
                                        </p:attrNameLst>
                                      </p:cBhvr>
                                    </p:animRot>
                                  </p:childTnLst>
                                </p:cTn>
                              </p:par>
                              <p:par>
                                <p:cTn id="15" presetID="47" presetClass="entr" presetSubtype="0" fill="hold" nodeType="withEffect">
                                  <p:stCondLst>
                                    <p:cond delay="27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183574846"/>
              </p:ext>
            </p:extLst>
          </p:nvPr>
        </p:nvGraphicFramePr>
        <p:xfrm>
          <a:off x="407761" y="1277471"/>
          <a:ext cx="11657958" cy="4407939"/>
        </p:xfrm>
        <a:graphic>
          <a:graphicData uri="http://schemas.openxmlformats.org/drawingml/2006/table">
            <a:tbl>
              <a:tblPr firstRow="1" bandRow="1">
                <a:tableStyleId>{5C22544A-7EE6-4342-B048-85BDC9FD1C3A}</a:tableStyleId>
              </a:tblPr>
              <a:tblGrid>
                <a:gridCol w="5828979">
                  <a:extLst>
                    <a:ext uri="{9D8B030D-6E8A-4147-A177-3AD203B41FA5}">
                      <a16:colId xmlns:a16="http://schemas.microsoft.com/office/drawing/2014/main" val="453320049"/>
                    </a:ext>
                  </a:extLst>
                </a:gridCol>
                <a:gridCol w="5828979">
                  <a:extLst>
                    <a:ext uri="{9D8B030D-6E8A-4147-A177-3AD203B41FA5}">
                      <a16:colId xmlns:a16="http://schemas.microsoft.com/office/drawing/2014/main" val="3485153271"/>
                    </a:ext>
                  </a:extLst>
                </a:gridCol>
              </a:tblGrid>
              <a:tr h="1054464">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3092170"/>
                  </a:ext>
                </a:extLst>
              </a:tr>
              <a:tr h="3353475">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6359812"/>
                  </a:ext>
                </a:extLst>
              </a:tr>
            </a:tbl>
          </a:graphicData>
        </a:graphic>
      </p:graphicFrame>
      <p:sp>
        <p:nvSpPr>
          <p:cNvPr id="13" name="Rectangle 2"/>
          <p:cNvSpPr>
            <a:spLocks noChangeArrowheads="1"/>
          </p:cNvSpPr>
          <p:nvPr/>
        </p:nvSpPr>
        <p:spPr bwMode="auto">
          <a:xfrm>
            <a:off x="545564" y="1296627"/>
            <a:ext cx="55837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t>Những</a:t>
            </a:r>
            <a:r>
              <a:rPr lang="en-US" altLang="en-US" sz="2800" b="0" dirty="0"/>
              <a:t> </a:t>
            </a:r>
            <a:r>
              <a:rPr lang="en-US" altLang="en-US" sz="2800" b="0" dirty="0" err="1">
                <a:solidFill>
                  <a:srgbClr val="FF0066"/>
                </a:solidFill>
              </a:rPr>
              <a:t>từ</a:t>
            </a:r>
            <a:r>
              <a:rPr lang="en-US" altLang="en-US" sz="2800" b="0" dirty="0">
                <a:solidFill>
                  <a:srgbClr val="FF0066"/>
                </a:solidFill>
              </a:rPr>
              <a:t> </a:t>
            </a:r>
            <a:r>
              <a:rPr lang="en-US" altLang="en-US" sz="2800" b="0" dirty="0" err="1">
                <a:solidFill>
                  <a:srgbClr val="FF0066"/>
                </a:solidFill>
              </a:rPr>
              <a:t>ngữ</a:t>
            </a:r>
            <a:r>
              <a:rPr lang="en-US" altLang="en-US" sz="2800" b="0" dirty="0">
                <a:solidFill>
                  <a:srgbClr val="FF0066"/>
                </a:solidFill>
              </a:rPr>
              <a:t> </a:t>
            </a:r>
            <a:r>
              <a:rPr lang="en-US" altLang="en-US" sz="2800" b="0" dirty="0" err="1">
                <a:solidFill>
                  <a:srgbClr val="FF0066"/>
                </a:solidFill>
              </a:rPr>
              <a:t>chỉ</a:t>
            </a:r>
            <a:r>
              <a:rPr lang="en-US" altLang="en-US" sz="2800" b="0" dirty="0">
                <a:solidFill>
                  <a:srgbClr val="FF0066"/>
                </a:solidFill>
              </a:rPr>
              <a:t> </a:t>
            </a:r>
            <a:r>
              <a:rPr lang="en-US" altLang="en-US" sz="2800" b="0" dirty="0" err="1">
                <a:solidFill>
                  <a:srgbClr val="FF0066"/>
                </a:solidFill>
              </a:rPr>
              <a:t>người</a:t>
            </a:r>
            <a:r>
              <a:rPr lang="en-US" altLang="en-US" sz="2800" b="0" dirty="0"/>
              <a:t> </a:t>
            </a:r>
            <a:r>
              <a:rPr lang="en-US" altLang="en-US" sz="2800" b="0" dirty="0" err="1"/>
              <a:t>gợi</a:t>
            </a:r>
            <a:r>
              <a:rPr lang="en-US" altLang="en-US" sz="2800" b="0" dirty="0"/>
              <a:t> </a:t>
            </a:r>
            <a:r>
              <a:rPr lang="en-US" altLang="en-US" sz="2800" b="0" dirty="0" err="1"/>
              <a:t>nhớ</a:t>
            </a:r>
            <a:r>
              <a:rPr lang="en-US" altLang="en-US" sz="2800" b="0" dirty="0"/>
              <a:t> </a:t>
            </a:r>
            <a:r>
              <a:rPr lang="en-US" altLang="en-US" sz="2800" b="0" dirty="0" err="1"/>
              <a:t>đến</a:t>
            </a:r>
            <a:r>
              <a:rPr lang="en-US" altLang="en-US" sz="2800" b="0" dirty="0"/>
              <a:t> </a:t>
            </a:r>
            <a:r>
              <a:rPr lang="en-US" altLang="en-US" sz="2800" b="0" dirty="0" err="1"/>
              <a:t>lịch</a:t>
            </a:r>
            <a:r>
              <a:rPr lang="en-US" altLang="en-US" sz="2800" b="0" dirty="0"/>
              <a:t> </a:t>
            </a:r>
            <a:r>
              <a:rPr lang="en-US" altLang="en-US" sz="2800" b="0" dirty="0" err="1"/>
              <a:t>sử</a:t>
            </a:r>
            <a:r>
              <a:rPr lang="en-US" altLang="en-US" sz="2800" b="0" dirty="0"/>
              <a:t> </a:t>
            </a:r>
            <a:r>
              <a:rPr lang="en-US" altLang="en-US" sz="2800" b="0" dirty="0" err="1"/>
              <a:t>và</a:t>
            </a:r>
            <a:r>
              <a:rPr lang="en-US" altLang="en-US" sz="2800" b="0" dirty="0"/>
              <a:t> </a:t>
            </a:r>
            <a:r>
              <a:rPr lang="en-US" altLang="en-US" sz="2800" b="0" dirty="0" err="1"/>
              <a:t>truyền</a:t>
            </a:r>
            <a:r>
              <a:rPr lang="en-US" altLang="en-US" sz="2800" b="0" dirty="0"/>
              <a:t> </a:t>
            </a:r>
            <a:r>
              <a:rPr lang="en-US" altLang="en-US" sz="2800" b="0" dirty="0" err="1"/>
              <a:t>thống</a:t>
            </a:r>
            <a:r>
              <a:rPr lang="en-US" altLang="en-US" sz="2800" b="0" dirty="0"/>
              <a:t> </a:t>
            </a:r>
            <a:r>
              <a:rPr lang="en-US" altLang="en-US" sz="2800" b="0" dirty="0" err="1"/>
              <a:t>dân</a:t>
            </a:r>
            <a:r>
              <a:rPr lang="en-US" altLang="en-US" sz="2800" b="0" dirty="0"/>
              <a:t> </a:t>
            </a:r>
            <a:r>
              <a:rPr lang="en-US" altLang="en-US" sz="2800" b="0" dirty="0" err="1"/>
              <a:t>tộc</a:t>
            </a:r>
            <a:r>
              <a:rPr lang="en-US" altLang="en-US" sz="2800" b="0" dirty="0"/>
              <a:t> : </a:t>
            </a:r>
            <a:endParaRPr lang="en-US" altLang="en-US" sz="2800" b="0" dirty="0">
              <a:solidFill>
                <a:srgbClr val="FF0066"/>
              </a:solidFill>
            </a:endParaRPr>
          </a:p>
        </p:txBody>
      </p:sp>
      <p:sp>
        <p:nvSpPr>
          <p:cNvPr id="14" name="Rectangle 3"/>
          <p:cNvSpPr>
            <a:spLocks noChangeArrowheads="1"/>
          </p:cNvSpPr>
          <p:nvPr/>
        </p:nvSpPr>
        <p:spPr bwMode="auto">
          <a:xfrm>
            <a:off x="955181" y="2576867"/>
            <a:ext cx="425882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0" dirty="0">
                <a:solidFill>
                  <a:srgbClr val="FF0066"/>
                </a:solidFill>
              </a:rPr>
              <a:t> </a:t>
            </a:r>
            <a:r>
              <a:rPr lang="en-US" altLang="en-US" sz="2800" b="0" dirty="0" err="1">
                <a:solidFill>
                  <a:srgbClr val="FF0066"/>
                </a:solidFill>
              </a:rPr>
              <a:t>các</a:t>
            </a:r>
            <a:r>
              <a:rPr lang="en-US" altLang="en-US" sz="2800" b="0" dirty="0">
                <a:solidFill>
                  <a:srgbClr val="FF0066"/>
                </a:solidFill>
              </a:rPr>
              <a:t> </a:t>
            </a:r>
            <a:r>
              <a:rPr lang="en-US" altLang="en-US" sz="2800" b="0" dirty="0" err="1">
                <a:solidFill>
                  <a:srgbClr val="FF0066"/>
                </a:solidFill>
              </a:rPr>
              <a:t>vua</a:t>
            </a:r>
            <a:r>
              <a:rPr lang="en-US" altLang="en-US" sz="2800" b="0" dirty="0">
                <a:solidFill>
                  <a:srgbClr val="FF0066"/>
                </a:solidFill>
              </a:rPr>
              <a:t> </a:t>
            </a:r>
            <a:r>
              <a:rPr lang="en-US" altLang="en-US" sz="2800" b="0" dirty="0" err="1">
                <a:solidFill>
                  <a:srgbClr val="FF0066"/>
                </a:solidFill>
              </a:rPr>
              <a:t>Hùng</a:t>
            </a:r>
            <a:r>
              <a:rPr lang="en-US" altLang="en-US" sz="2800" b="0" dirty="0">
                <a:solidFill>
                  <a:srgbClr val="FF0066"/>
                </a:solidFill>
              </a:rPr>
              <a:t>,</a:t>
            </a:r>
          </a:p>
          <a:p>
            <a:r>
              <a:rPr lang="en-US" altLang="en-US" sz="2800" b="0" dirty="0">
                <a:solidFill>
                  <a:srgbClr val="FF0066"/>
                </a:solidFill>
              </a:rPr>
              <a:t> </a:t>
            </a:r>
            <a:r>
              <a:rPr lang="en-US" altLang="en-US" sz="2800" b="0" dirty="0" err="1">
                <a:solidFill>
                  <a:srgbClr val="FF0066"/>
                </a:solidFill>
              </a:rPr>
              <a:t>cậu</a:t>
            </a:r>
            <a:r>
              <a:rPr lang="en-US" altLang="en-US" sz="2800" b="0" dirty="0">
                <a:solidFill>
                  <a:srgbClr val="FF0066"/>
                </a:solidFill>
              </a:rPr>
              <a:t> </a:t>
            </a:r>
            <a:r>
              <a:rPr lang="en-US" altLang="en-US" sz="2800" b="0" dirty="0" err="1">
                <a:solidFill>
                  <a:srgbClr val="FF0066"/>
                </a:solidFill>
              </a:rPr>
              <a:t>bé</a:t>
            </a:r>
            <a:r>
              <a:rPr lang="en-US" altLang="en-US" sz="2800" b="0" dirty="0">
                <a:solidFill>
                  <a:srgbClr val="FF0066"/>
                </a:solidFill>
              </a:rPr>
              <a:t> </a:t>
            </a:r>
            <a:r>
              <a:rPr lang="en-US" altLang="en-US" sz="2800" b="0" dirty="0" err="1">
                <a:solidFill>
                  <a:srgbClr val="FF0066"/>
                </a:solidFill>
              </a:rPr>
              <a:t>làng</a:t>
            </a:r>
            <a:r>
              <a:rPr lang="en-US" altLang="en-US" sz="2800" b="0" dirty="0">
                <a:solidFill>
                  <a:srgbClr val="FF0066"/>
                </a:solidFill>
              </a:rPr>
              <a:t> </a:t>
            </a:r>
            <a:r>
              <a:rPr lang="en-US" altLang="en-US" sz="2800" b="0" dirty="0" err="1">
                <a:solidFill>
                  <a:srgbClr val="FF0066"/>
                </a:solidFill>
              </a:rPr>
              <a:t>Gióng</a:t>
            </a:r>
            <a:r>
              <a:rPr lang="en-US" altLang="en-US" sz="2800" b="0" dirty="0">
                <a:solidFill>
                  <a:srgbClr val="FF0066"/>
                </a:solidFill>
              </a:rPr>
              <a:t>,</a:t>
            </a:r>
          </a:p>
          <a:p>
            <a:r>
              <a:rPr lang="en-US" altLang="en-US" sz="2800" b="0" dirty="0">
                <a:solidFill>
                  <a:srgbClr val="FF0066"/>
                </a:solidFill>
              </a:rPr>
              <a:t> Phan </a:t>
            </a:r>
            <a:r>
              <a:rPr lang="en-US" altLang="en-US" sz="2800" b="0" dirty="0" err="1">
                <a:solidFill>
                  <a:srgbClr val="FF0066"/>
                </a:solidFill>
              </a:rPr>
              <a:t>Thanh</a:t>
            </a:r>
            <a:r>
              <a:rPr lang="en-US" altLang="en-US" sz="2800" b="0" dirty="0">
                <a:solidFill>
                  <a:srgbClr val="FF0066"/>
                </a:solidFill>
              </a:rPr>
              <a:t> </a:t>
            </a:r>
            <a:r>
              <a:rPr lang="en-US" altLang="en-US" sz="2800" b="0" dirty="0" err="1">
                <a:solidFill>
                  <a:srgbClr val="FF0066"/>
                </a:solidFill>
              </a:rPr>
              <a:t>Giản</a:t>
            </a:r>
            <a:r>
              <a:rPr lang="en-US" altLang="en-US" sz="2800" b="0" dirty="0">
                <a:solidFill>
                  <a:srgbClr val="FF0066"/>
                </a:solidFill>
              </a:rPr>
              <a:t>,</a:t>
            </a:r>
          </a:p>
          <a:p>
            <a:r>
              <a:rPr lang="en-US" altLang="en-US" sz="2800" b="0" dirty="0">
                <a:solidFill>
                  <a:srgbClr val="FF0066"/>
                </a:solidFill>
              </a:rPr>
              <a:t> </a:t>
            </a:r>
            <a:r>
              <a:rPr lang="en-US" altLang="en-US" sz="2800" b="0" dirty="0" err="1">
                <a:solidFill>
                  <a:srgbClr val="FF0066"/>
                </a:solidFill>
              </a:rPr>
              <a:t>Hoàng</a:t>
            </a:r>
            <a:r>
              <a:rPr lang="en-US" altLang="en-US" sz="2800" b="0" dirty="0">
                <a:solidFill>
                  <a:srgbClr val="FF0066"/>
                </a:solidFill>
              </a:rPr>
              <a:t> </a:t>
            </a:r>
            <a:r>
              <a:rPr lang="en-US" altLang="en-US" sz="2800" b="0" dirty="0" err="1">
                <a:solidFill>
                  <a:srgbClr val="FF0066"/>
                </a:solidFill>
              </a:rPr>
              <a:t>Diệu</a:t>
            </a:r>
            <a:r>
              <a:rPr lang="en-US" altLang="en-US" sz="2800" b="0" dirty="0">
                <a:solidFill>
                  <a:srgbClr val="FF0066"/>
                </a:solidFill>
              </a:rPr>
              <a:t> .</a:t>
            </a:r>
          </a:p>
        </p:txBody>
      </p:sp>
      <p:sp>
        <p:nvSpPr>
          <p:cNvPr id="15" name="Rectangle 2"/>
          <p:cNvSpPr>
            <a:spLocks noChangeArrowheads="1"/>
          </p:cNvSpPr>
          <p:nvPr/>
        </p:nvSpPr>
        <p:spPr bwMode="auto">
          <a:xfrm>
            <a:off x="6236740" y="1283180"/>
            <a:ext cx="57215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t>Những</a:t>
            </a:r>
            <a:r>
              <a:rPr lang="en-US" altLang="en-US" sz="2800" b="0" dirty="0"/>
              <a:t> </a:t>
            </a:r>
            <a:r>
              <a:rPr lang="en-US" altLang="en-US" sz="2800" b="0" dirty="0" err="1">
                <a:solidFill>
                  <a:srgbClr val="3333CC"/>
                </a:solidFill>
              </a:rPr>
              <a:t>từ</a:t>
            </a:r>
            <a:r>
              <a:rPr lang="en-US" altLang="en-US" sz="2800" b="0" dirty="0">
                <a:solidFill>
                  <a:srgbClr val="3333CC"/>
                </a:solidFill>
              </a:rPr>
              <a:t> </a:t>
            </a:r>
            <a:r>
              <a:rPr lang="en-US" altLang="en-US" sz="2800" b="0" dirty="0" err="1">
                <a:solidFill>
                  <a:srgbClr val="3333CC"/>
                </a:solidFill>
              </a:rPr>
              <a:t>ngữ</a:t>
            </a:r>
            <a:r>
              <a:rPr lang="en-US" altLang="en-US" sz="2800" b="0" dirty="0">
                <a:solidFill>
                  <a:srgbClr val="3333CC"/>
                </a:solidFill>
              </a:rPr>
              <a:t> </a:t>
            </a:r>
            <a:r>
              <a:rPr lang="en-US" altLang="en-US" sz="2800" b="0" dirty="0" err="1">
                <a:solidFill>
                  <a:srgbClr val="3333CC"/>
                </a:solidFill>
              </a:rPr>
              <a:t>chỉ</a:t>
            </a:r>
            <a:r>
              <a:rPr lang="en-US" altLang="en-US" sz="2800" b="0" dirty="0">
                <a:solidFill>
                  <a:srgbClr val="3333CC"/>
                </a:solidFill>
              </a:rPr>
              <a:t> </a:t>
            </a:r>
            <a:r>
              <a:rPr lang="en-US" altLang="en-US" sz="2800" b="0" dirty="0" err="1">
                <a:solidFill>
                  <a:srgbClr val="3333CC"/>
                </a:solidFill>
              </a:rPr>
              <a:t>sự</a:t>
            </a:r>
            <a:r>
              <a:rPr lang="en-US" altLang="en-US" sz="2800" b="0" dirty="0">
                <a:solidFill>
                  <a:srgbClr val="3333CC"/>
                </a:solidFill>
              </a:rPr>
              <a:t> </a:t>
            </a:r>
            <a:r>
              <a:rPr lang="en-US" altLang="en-US" sz="2800" b="0" dirty="0" err="1">
                <a:solidFill>
                  <a:srgbClr val="3333CC"/>
                </a:solidFill>
              </a:rPr>
              <a:t>vật</a:t>
            </a:r>
            <a:r>
              <a:rPr lang="en-US" altLang="en-US" sz="2800" b="0" dirty="0"/>
              <a:t> </a:t>
            </a:r>
            <a:r>
              <a:rPr lang="en-US" altLang="en-US" sz="2800" b="0" dirty="0" err="1"/>
              <a:t>gợi</a:t>
            </a:r>
            <a:r>
              <a:rPr lang="en-US" altLang="en-US" sz="2800" b="0" dirty="0"/>
              <a:t> </a:t>
            </a:r>
            <a:r>
              <a:rPr lang="en-US" altLang="en-US" sz="2800" b="0" dirty="0" err="1"/>
              <a:t>nhớ</a:t>
            </a:r>
            <a:r>
              <a:rPr lang="en-US" altLang="en-US" sz="2800" b="0" dirty="0"/>
              <a:t> </a:t>
            </a:r>
            <a:r>
              <a:rPr lang="en-US" altLang="en-US" sz="2800" b="0" dirty="0" err="1"/>
              <a:t>đến</a:t>
            </a:r>
            <a:r>
              <a:rPr lang="en-US" altLang="en-US" sz="2800" b="0" dirty="0"/>
              <a:t> </a:t>
            </a:r>
            <a:r>
              <a:rPr lang="en-US" altLang="en-US" sz="2800" b="0" dirty="0" err="1"/>
              <a:t>lịch</a:t>
            </a:r>
            <a:r>
              <a:rPr lang="en-US" altLang="en-US" sz="2800" b="0" dirty="0"/>
              <a:t> </a:t>
            </a:r>
            <a:r>
              <a:rPr lang="en-US" altLang="en-US" sz="2800" b="0" dirty="0" err="1"/>
              <a:t>sử</a:t>
            </a:r>
            <a:r>
              <a:rPr lang="en-US" altLang="en-US" sz="2800" b="0" dirty="0"/>
              <a:t> </a:t>
            </a:r>
            <a:r>
              <a:rPr lang="en-US" altLang="en-US" sz="2800" b="0" dirty="0" err="1"/>
              <a:t>và</a:t>
            </a:r>
            <a:r>
              <a:rPr lang="en-US" altLang="en-US" sz="2800" b="0" dirty="0"/>
              <a:t> </a:t>
            </a:r>
            <a:r>
              <a:rPr lang="en-US" altLang="en-US" sz="2800" b="0" dirty="0" err="1"/>
              <a:t>truyền</a:t>
            </a:r>
            <a:r>
              <a:rPr lang="en-US" altLang="en-US" sz="2800" b="0" dirty="0"/>
              <a:t> </a:t>
            </a:r>
            <a:r>
              <a:rPr lang="en-US" altLang="en-US" sz="2800" b="0" dirty="0" err="1"/>
              <a:t>thống</a:t>
            </a:r>
            <a:r>
              <a:rPr lang="en-US" altLang="en-US" sz="2800" b="0" dirty="0"/>
              <a:t> </a:t>
            </a:r>
            <a:r>
              <a:rPr lang="en-US" altLang="en-US" sz="2800" b="0" dirty="0" err="1"/>
              <a:t>dân</a:t>
            </a:r>
            <a:r>
              <a:rPr lang="en-US" altLang="en-US" sz="2800" b="0" dirty="0"/>
              <a:t> </a:t>
            </a:r>
            <a:r>
              <a:rPr lang="en-US" altLang="en-US" sz="2800" b="0" dirty="0" err="1"/>
              <a:t>tộc</a:t>
            </a:r>
            <a:r>
              <a:rPr lang="en-US" altLang="en-US" sz="2800" b="0" dirty="0"/>
              <a:t> : </a:t>
            </a:r>
            <a:endParaRPr lang="en-US" altLang="en-US" sz="2800" b="0" dirty="0">
              <a:solidFill>
                <a:srgbClr val="3333CC"/>
              </a:solidFill>
            </a:endParaRPr>
          </a:p>
        </p:txBody>
      </p:sp>
      <p:sp>
        <p:nvSpPr>
          <p:cNvPr id="17" name="Rectangle 3"/>
          <p:cNvSpPr>
            <a:spLocks noChangeArrowheads="1"/>
          </p:cNvSpPr>
          <p:nvPr/>
        </p:nvSpPr>
        <p:spPr bwMode="auto">
          <a:xfrm>
            <a:off x="6470470" y="2415556"/>
            <a:ext cx="572153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err="1">
                <a:solidFill>
                  <a:srgbClr val="3333CC"/>
                </a:solidFill>
              </a:rPr>
              <a:t>nắm</a:t>
            </a:r>
            <a:r>
              <a:rPr lang="en-US" altLang="en-US" sz="2800" dirty="0">
                <a:solidFill>
                  <a:srgbClr val="3333CC"/>
                </a:solidFill>
              </a:rPr>
              <a:t> </a:t>
            </a:r>
            <a:r>
              <a:rPr lang="en-US" altLang="en-US" sz="2800" dirty="0" err="1">
                <a:solidFill>
                  <a:srgbClr val="3333CC"/>
                </a:solidFill>
              </a:rPr>
              <a:t>tro</a:t>
            </a:r>
            <a:r>
              <a:rPr lang="en-US" altLang="en-US" sz="2800" dirty="0">
                <a:solidFill>
                  <a:srgbClr val="3333CC"/>
                </a:solidFill>
              </a:rPr>
              <a:t> </a:t>
            </a:r>
            <a:r>
              <a:rPr lang="en-US" altLang="en-US" sz="2800" dirty="0" err="1">
                <a:solidFill>
                  <a:srgbClr val="3333CC"/>
                </a:solidFill>
              </a:rPr>
              <a:t>bếp</a:t>
            </a:r>
            <a:r>
              <a:rPr lang="en-US" altLang="en-US" sz="2800" dirty="0">
                <a:solidFill>
                  <a:srgbClr val="3333CC"/>
                </a:solidFill>
              </a:rPr>
              <a:t> </a:t>
            </a:r>
            <a:r>
              <a:rPr lang="en-US" altLang="en-US" sz="2800" dirty="0" err="1">
                <a:solidFill>
                  <a:srgbClr val="3333CC"/>
                </a:solidFill>
              </a:rPr>
              <a:t>thuở</a:t>
            </a:r>
            <a:r>
              <a:rPr lang="en-US" altLang="en-US" sz="2800" dirty="0">
                <a:solidFill>
                  <a:srgbClr val="3333CC"/>
                </a:solidFill>
              </a:rPr>
              <a:t> </a:t>
            </a:r>
            <a:r>
              <a:rPr lang="en-US" altLang="en-US" sz="2800" dirty="0" err="1">
                <a:solidFill>
                  <a:srgbClr val="3333CC"/>
                </a:solidFill>
              </a:rPr>
              <a:t>các</a:t>
            </a:r>
            <a:r>
              <a:rPr lang="en-US" altLang="en-US" sz="2800" dirty="0">
                <a:solidFill>
                  <a:srgbClr val="3333CC"/>
                </a:solidFill>
              </a:rPr>
              <a:t> </a:t>
            </a:r>
            <a:r>
              <a:rPr lang="en-US" altLang="en-US" sz="2800" dirty="0" err="1">
                <a:solidFill>
                  <a:srgbClr val="3333CC"/>
                </a:solidFill>
              </a:rPr>
              <a:t>vua</a:t>
            </a:r>
            <a:r>
              <a:rPr lang="en-US" altLang="en-US" sz="2800" dirty="0">
                <a:solidFill>
                  <a:srgbClr val="3333CC"/>
                </a:solidFill>
              </a:rPr>
              <a:t> </a:t>
            </a:r>
            <a:r>
              <a:rPr lang="en-US" altLang="en-US" sz="2800" dirty="0" err="1">
                <a:solidFill>
                  <a:srgbClr val="3333CC"/>
                </a:solidFill>
              </a:rPr>
              <a:t>Hùng</a:t>
            </a:r>
            <a:endParaRPr lang="en-US" altLang="en-US" sz="2800" dirty="0">
              <a:solidFill>
                <a:srgbClr val="3333CC"/>
              </a:solidFill>
            </a:endParaRPr>
          </a:p>
          <a:p>
            <a:r>
              <a:rPr lang="en-US" altLang="en-US" sz="2800" dirty="0" err="1">
                <a:solidFill>
                  <a:srgbClr val="3333CC"/>
                </a:solidFill>
              </a:rPr>
              <a:t>dựng</a:t>
            </a:r>
            <a:r>
              <a:rPr lang="en-US" altLang="en-US" sz="2800" dirty="0">
                <a:solidFill>
                  <a:srgbClr val="3333CC"/>
                </a:solidFill>
              </a:rPr>
              <a:t> </a:t>
            </a:r>
            <a:r>
              <a:rPr lang="en-US" altLang="en-US" sz="2800" dirty="0" err="1">
                <a:solidFill>
                  <a:srgbClr val="3333CC"/>
                </a:solidFill>
              </a:rPr>
              <a:t>nước</a:t>
            </a:r>
            <a:r>
              <a:rPr lang="en-US" altLang="en-US" sz="2800" dirty="0">
                <a:solidFill>
                  <a:srgbClr val="3333CC"/>
                </a:solidFill>
              </a:rPr>
              <a:t>, </a:t>
            </a:r>
            <a:r>
              <a:rPr lang="en-US" altLang="en-US" sz="2800" dirty="0" err="1">
                <a:solidFill>
                  <a:srgbClr val="3333CC"/>
                </a:solidFill>
              </a:rPr>
              <a:t>mũi</a:t>
            </a:r>
            <a:r>
              <a:rPr lang="en-US" altLang="en-US" sz="2800" dirty="0">
                <a:solidFill>
                  <a:srgbClr val="3333CC"/>
                </a:solidFill>
              </a:rPr>
              <a:t> </a:t>
            </a:r>
            <a:r>
              <a:rPr lang="en-US" altLang="en-US" sz="2800" dirty="0" err="1">
                <a:solidFill>
                  <a:srgbClr val="3333CC"/>
                </a:solidFill>
              </a:rPr>
              <a:t>tên</a:t>
            </a:r>
            <a:r>
              <a:rPr lang="en-US" altLang="en-US" sz="2800" dirty="0">
                <a:solidFill>
                  <a:srgbClr val="3333CC"/>
                </a:solidFill>
              </a:rPr>
              <a:t> </a:t>
            </a:r>
            <a:r>
              <a:rPr lang="en-US" altLang="en-US" sz="2800" dirty="0" err="1">
                <a:solidFill>
                  <a:srgbClr val="3333CC"/>
                </a:solidFill>
              </a:rPr>
              <a:t>đồng</a:t>
            </a:r>
            <a:r>
              <a:rPr lang="en-US" altLang="en-US" sz="2800" dirty="0">
                <a:solidFill>
                  <a:srgbClr val="3333CC"/>
                </a:solidFill>
              </a:rPr>
              <a:t> </a:t>
            </a:r>
            <a:r>
              <a:rPr lang="en-US" altLang="en-US" sz="2800" dirty="0" err="1">
                <a:solidFill>
                  <a:srgbClr val="3333CC"/>
                </a:solidFill>
              </a:rPr>
              <a:t>Cổ</a:t>
            </a:r>
            <a:r>
              <a:rPr lang="en-US" altLang="en-US" sz="2800" dirty="0">
                <a:solidFill>
                  <a:srgbClr val="3333CC"/>
                </a:solidFill>
              </a:rPr>
              <a:t> Loa, </a:t>
            </a:r>
          </a:p>
          <a:p>
            <a:r>
              <a:rPr lang="en-US" altLang="en-US" sz="2800" dirty="0">
                <a:solidFill>
                  <a:srgbClr val="3333CC"/>
                </a:solidFill>
              </a:rPr>
              <a:t>con </a:t>
            </a:r>
            <a:r>
              <a:rPr lang="en-US" altLang="en-US" sz="2800" dirty="0" err="1">
                <a:solidFill>
                  <a:srgbClr val="3333CC"/>
                </a:solidFill>
              </a:rPr>
              <a:t>dao</a:t>
            </a:r>
            <a:r>
              <a:rPr lang="en-US" altLang="en-US" sz="2800" dirty="0">
                <a:solidFill>
                  <a:srgbClr val="3333CC"/>
                </a:solidFill>
              </a:rPr>
              <a:t> </a:t>
            </a:r>
            <a:r>
              <a:rPr lang="en-US" altLang="en-US" sz="2800" dirty="0" err="1">
                <a:solidFill>
                  <a:srgbClr val="3333CC"/>
                </a:solidFill>
              </a:rPr>
              <a:t>cắt</a:t>
            </a:r>
            <a:r>
              <a:rPr lang="en-US" altLang="en-US" sz="2800" dirty="0">
                <a:solidFill>
                  <a:srgbClr val="3333CC"/>
                </a:solidFill>
              </a:rPr>
              <a:t> </a:t>
            </a:r>
            <a:r>
              <a:rPr lang="en-US" altLang="en-US" sz="2800" dirty="0" err="1">
                <a:solidFill>
                  <a:srgbClr val="3333CC"/>
                </a:solidFill>
              </a:rPr>
              <a:t>rốn</a:t>
            </a:r>
            <a:r>
              <a:rPr lang="en-US" altLang="en-US" sz="2800" dirty="0">
                <a:solidFill>
                  <a:srgbClr val="3333CC"/>
                </a:solidFill>
              </a:rPr>
              <a:t> </a:t>
            </a:r>
            <a:r>
              <a:rPr lang="en-US" altLang="en-US" sz="2800" dirty="0" err="1">
                <a:solidFill>
                  <a:srgbClr val="3333CC"/>
                </a:solidFill>
              </a:rPr>
              <a:t>bằng</a:t>
            </a:r>
            <a:r>
              <a:rPr lang="en-US" altLang="en-US" sz="2800" dirty="0">
                <a:solidFill>
                  <a:srgbClr val="3333CC"/>
                </a:solidFill>
              </a:rPr>
              <a:t> </a:t>
            </a:r>
            <a:r>
              <a:rPr lang="en-US" altLang="en-US" sz="2800" dirty="0" err="1">
                <a:solidFill>
                  <a:srgbClr val="3333CC"/>
                </a:solidFill>
              </a:rPr>
              <a:t>đá</a:t>
            </a:r>
            <a:r>
              <a:rPr lang="en-US" altLang="en-US" sz="2800" dirty="0">
                <a:solidFill>
                  <a:srgbClr val="3333CC"/>
                </a:solidFill>
              </a:rPr>
              <a:t> </a:t>
            </a:r>
            <a:r>
              <a:rPr lang="en-US" altLang="en-US" sz="2800" dirty="0" err="1">
                <a:solidFill>
                  <a:srgbClr val="3333CC"/>
                </a:solidFill>
              </a:rPr>
              <a:t>của</a:t>
            </a:r>
            <a:r>
              <a:rPr lang="en-US" altLang="en-US" sz="2800" dirty="0">
                <a:solidFill>
                  <a:srgbClr val="3333CC"/>
                </a:solidFill>
              </a:rPr>
              <a:t> </a:t>
            </a:r>
            <a:r>
              <a:rPr lang="en-US" altLang="en-US" sz="2800" dirty="0" err="1">
                <a:solidFill>
                  <a:srgbClr val="3333CC"/>
                </a:solidFill>
              </a:rPr>
              <a:t>cậu</a:t>
            </a:r>
            <a:r>
              <a:rPr lang="en-US" altLang="en-US" sz="2800" dirty="0">
                <a:solidFill>
                  <a:srgbClr val="3333CC"/>
                </a:solidFill>
              </a:rPr>
              <a:t> </a:t>
            </a:r>
            <a:r>
              <a:rPr lang="en-US" altLang="en-US" sz="2800" dirty="0" err="1">
                <a:solidFill>
                  <a:srgbClr val="3333CC"/>
                </a:solidFill>
              </a:rPr>
              <a:t>bé</a:t>
            </a:r>
            <a:endParaRPr lang="en-US" altLang="en-US" sz="2800" dirty="0">
              <a:solidFill>
                <a:srgbClr val="3333CC"/>
              </a:solidFill>
            </a:endParaRPr>
          </a:p>
          <a:p>
            <a:r>
              <a:rPr lang="en-US" altLang="en-US" sz="2800" dirty="0" err="1">
                <a:solidFill>
                  <a:srgbClr val="3333CC"/>
                </a:solidFill>
              </a:rPr>
              <a:t>làng</a:t>
            </a:r>
            <a:r>
              <a:rPr lang="en-US" altLang="en-US" sz="2800" dirty="0">
                <a:solidFill>
                  <a:srgbClr val="3333CC"/>
                </a:solidFill>
              </a:rPr>
              <a:t> </a:t>
            </a:r>
            <a:r>
              <a:rPr lang="en-US" altLang="en-US" sz="2800" dirty="0" err="1">
                <a:solidFill>
                  <a:srgbClr val="3333CC"/>
                </a:solidFill>
              </a:rPr>
              <a:t>Gióng</a:t>
            </a:r>
            <a:r>
              <a:rPr lang="en-US" altLang="en-US" sz="2800" dirty="0">
                <a:solidFill>
                  <a:srgbClr val="3333CC"/>
                </a:solidFill>
              </a:rPr>
              <a:t>, </a:t>
            </a:r>
            <a:r>
              <a:rPr lang="en-US" altLang="en-US" sz="2800" dirty="0" err="1">
                <a:solidFill>
                  <a:srgbClr val="3333CC"/>
                </a:solidFill>
              </a:rPr>
              <a:t>Vườn</a:t>
            </a:r>
            <a:r>
              <a:rPr lang="en-US" altLang="en-US" sz="2800" dirty="0">
                <a:solidFill>
                  <a:srgbClr val="3333CC"/>
                </a:solidFill>
              </a:rPr>
              <a:t> </a:t>
            </a:r>
            <a:r>
              <a:rPr lang="en-US" altLang="en-US" sz="2800" dirty="0" err="1">
                <a:solidFill>
                  <a:srgbClr val="3333CC"/>
                </a:solidFill>
              </a:rPr>
              <a:t>Cà</a:t>
            </a:r>
            <a:r>
              <a:rPr lang="en-US" altLang="en-US" sz="2800" dirty="0">
                <a:solidFill>
                  <a:srgbClr val="3333CC"/>
                </a:solidFill>
              </a:rPr>
              <a:t> </a:t>
            </a:r>
            <a:r>
              <a:rPr lang="en-US" altLang="en-US" sz="2800" dirty="0" err="1">
                <a:solidFill>
                  <a:srgbClr val="3333CC"/>
                </a:solidFill>
              </a:rPr>
              <a:t>bên</a:t>
            </a:r>
            <a:r>
              <a:rPr lang="en-US" altLang="en-US" sz="2800" dirty="0">
                <a:solidFill>
                  <a:srgbClr val="3333CC"/>
                </a:solidFill>
              </a:rPr>
              <a:t> </a:t>
            </a:r>
            <a:r>
              <a:rPr lang="en-US" altLang="en-US" sz="2800" dirty="0" err="1">
                <a:solidFill>
                  <a:srgbClr val="3333CC"/>
                </a:solidFill>
              </a:rPr>
              <a:t>sông</a:t>
            </a:r>
            <a:r>
              <a:rPr lang="en-US" altLang="en-US" sz="2800" dirty="0">
                <a:solidFill>
                  <a:srgbClr val="3333CC"/>
                </a:solidFill>
              </a:rPr>
              <a:t> </a:t>
            </a:r>
            <a:r>
              <a:rPr lang="en-US" altLang="en-US" sz="2800" dirty="0" err="1">
                <a:solidFill>
                  <a:srgbClr val="3333CC"/>
                </a:solidFill>
              </a:rPr>
              <a:t>Hồng</a:t>
            </a:r>
            <a:r>
              <a:rPr lang="en-US" altLang="en-US" sz="2800" dirty="0">
                <a:solidFill>
                  <a:srgbClr val="3333CC"/>
                </a:solidFill>
              </a:rPr>
              <a:t>,</a:t>
            </a:r>
          </a:p>
          <a:p>
            <a:r>
              <a:rPr lang="en-US" altLang="en-US" sz="2800" dirty="0" err="1">
                <a:solidFill>
                  <a:srgbClr val="3333CC"/>
                </a:solidFill>
              </a:rPr>
              <a:t>thanh</a:t>
            </a:r>
            <a:r>
              <a:rPr lang="en-US" altLang="en-US" sz="2800" dirty="0">
                <a:solidFill>
                  <a:srgbClr val="3333CC"/>
                </a:solidFill>
              </a:rPr>
              <a:t> </a:t>
            </a:r>
            <a:r>
              <a:rPr lang="en-US" altLang="en-US" sz="2800" dirty="0" err="1">
                <a:solidFill>
                  <a:srgbClr val="3333CC"/>
                </a:solidFill>
              </a:rPr>
              <a:t>gươm</a:t>
            </a:r>
            <a:r>
              <a:rPr lang="en-US" altLang="en-US" sz="2800" dirty="0">
                <a:solidFill>
                  <a:srgbClr val="3333CC"/>
                </a:solidFill>
              </a:rPr>
              <a:t> </a:t>
            </a:r>
            <a:r>
              <a:rPr lang="en-US" altLang="en-US" sz="2800" dirty="0" err="1">
                <a:solidFill>
                  <a:srgbClr val="3333CC"/>
                </a:solidFill>
              </a:rPr>
              <a:t>giữ</a:t>
            </a:r>
            <a:r>
              <a:rPr lang="en-US" altLang="en-US" sz="2800" dirty="0">
                <a:solidFill>
                  <a:srgbClr val="3333CC"/>
                </a:solidFill>
              </a:rPr>
              <a:t> </a:t>
            </a:r>
            <a:r>
              <a:rPr lang="en-US" altLang="en-US" sz="2800" dirty="0" err="1">
                <a:solidFill>
                  <a:srgbClr val="3333CC"/>
                </a:solidFill>
              </a:rPr>
              <a:t>thành</a:t>
            </a:r>
            <a:r>
              <a:rPr lang="en-US" altLang="en-US" sz="2800" dirty="0">
                <a:solidFill>
                  <a:srgbClr val="3333CC"/>
                </a:solidFill>
              </a:rPr>
              <a:t> </a:t>
            </a:r>
            <a:r>
              <a:rPr lang="en-US" altLang="en-US" sz="2800" dirty="0" err="1">
                <a:solidFill>
                  <a:srgbClr val="3333CC"/>
                </a:solidFill>
              </a:rPr>
              <a:t>Hà</a:t>
            </a:r>
            <a:r>
              <a:rPr lang="en-US" altLang="en-US" sz="2800" dirty="0">
                <a:solidFill>
                  <a:srgbClr val="3333CC"/>
                </a:solidFill>
              </a:rPr>
              <a:t> </a:t>
            </a:r>
            <a:r>
              <a:rPr lang="en-US" altLang="en-US" sz="2800" dirty="0" err="1">
                <a:solidFill>
                  <a:srgbClr val="3333CC"/>
                </a:solidFill>
              </a:rPr>
              <a:t>Nội</a:t>
            </a:r>
            <a:r>
              <a:rPr lang="en-US" altLang="en-US" sz="2800" dirty="0">
                <a:solidFill>
                  <a:srgbClr val="3333CC"/>
                </a:solidFill>
              </a:rPr>
              <a:t> </a:t>
            </a:r>
            <a:r>
              <a:rPr lang="en-US" altLang="en-US" sz="2800" dirty="0" err="1">
                <a:solidFill>
                  <a:srgbClr val="3333CC"/>
                </a:solidFill>
              </a:rPr>
              <a:t>của</a:t>
            </a:r>
            <a:endParaRPr lang="en-US" altLang="en-US" sz="2800" dirty="0">
              <a:solidFill>
                <a:srgbClr val="3333CC"/>
              </a:solidFill>
            </a:endParaRPr>
          </a:p>
          <a:p>
            <a:r>
              <a:rPr lang="en-US" altLang="en-US" sz="2800" dirty="0" err="1">
                <a:solidFill>
                  <a:srgbClr val="3333CC"/>
                </a:solidFill>
              </a:rPr>
              <a:t>Hoàng</a:t>
            </a:r>
            <a:r>
              <a:rPr lang="en-US" altLang="en-US" sz="2800" dirty="0">
                <a:solidFill>
                  <a:srgbClr val="3333CC"/>
                </a:solidFill>
              </a:rPr>
              <a:t> </a:t>
            </a:r>
            <a:r>
              <a:rPr lang="en-US" altLang="en-US" sz="2800" dirty="0" err="1">
                <a:solidFill>
                  <a:srgbClr val="3333CC"/>
                </a:solidFill>
              </a:rPr>
              <a:t>Diệu</a:t>
            </a:r>
            <a:r>
              <a:rPr lang="en-US" altLang="en-US" sz="2800" dirty="0">
                <a:solidFill>
                  <a:srgbClr val="3333CC"/>
                </a:solidFill>
              </a:rPr>
              <a:t>, </a:t>
            </a:r>
            <a:r>
              <a:rPr lang="en-US" altLang="en-US" sz="2800" dirty="0" err="1">
                <a:solidFill>
                  <a:srgbClr val="3333CC"/>
                </a:solidFill>
              </a:rPr>
              <a:t>chiếc</a:t>
            </a:r>
            <a:r>
              <a:rPr lang="en-US" altLang="en-US" sz="2800" dirty="0">
                <a:solidFill>
                  <a:srgbClr val="3333CC"/>
                </a:solidFill>
              </a:rPr>
              <a:t> </a:t>
            </a:r>
            <a:r>
              <a:rPr lang="en-US" altLang="en-US" sz="2800" dirty="0" err="1">
                <a:solidFill>
                  <a:srgbClr val="3333CC"/>
                </a:solidFill>
              </a:rPr>
              <a:t>hốt</a:t>
            </a:r>
            <a:r>
              <a:rPr lang="en-US" altLang="en-US" sz="2800" dirty="0">
                <a:solidFill>
                  <a:srgbClr val="3333CC"/>
                </a:solidFill>
              </a:rPr>
              <a:t> </a:t>
            </a:r>
            <a:r>
              <a:rPr lang="en-US" altLang="en-US" sz="2800" dirty="0" err="1">
                <a:solidFill>
                  <a:srgbClr val="3333CC"/>
                </a:solidFill>
              </a:rPr>
              <a:t>đại</a:t>
            </a:r>
            <a:r>
              <a:rPr lang="en-US" altLang="en-US" sz="2800" dirty="0">
                <a:solidFill>
                  <a:srgbClr val="3333CC"/>
                </a:solidFill>
              </a:rPr>
              <a:t> </a:t>
            </a:r>
            <a:r>
              <a:rPr lang="en-US" altLang="en-US" sz="2800" dirty="0" err="1">
                <a:solidFill>
                  <a:srgbClr val="3333CC"/>
                </a:solidFill>
              </a:rPr>
              <a:t>thần</a:t>
            </a:r>
            <a:r>
              <a:rPr lang="en-US" altLang="en-US" sz="2800" dirty="0">
                <a:solidFill>
                  <a:srgbClr val="3333CC"/>
                </a:solidFill>
              </a:rPr>
              <a:t> </a:t>
            </a:r>
            <a:r>
              <a:rPr lang="en-US" altLang="en-US" sz="2800" dirty="0" err="1">
                <a:solidFill>
                  <a:srgbClr val="3333CC"/>
                </a:solidFill>
              </a:rPr>
              <a:t>của</a:t>
            </a:r>
            <a:endParaRPr lang="en-US" altLang="en-US" sz="2800" dirty="0">
              <a:solidFill>
                <a:srgbClr val="3333CC"/>
              </a:solidFill>
            </a:endParaRPr>
          </a:p>
          <a:p>
            <a:r>
              <a:rPr lang="en-US" altLang="en-US" sz="2800" dirty="0">
                <a:solidFill>
                  <a:srgbClr val="3333CC"/>
                </a:solidFill>
              </a:rPr>
              <a:t>Phan </a:t>
            </a:r>
            <a:r>
              <a:rPr lang="en-US" altLang="en-US" sz="2800" dirty="0" err="1">
                <a:solidFill>
                  <a:srgbClr val="3333CC"/>
                </a:solidFill>
              </a:rPr>
              <a:t>Thanh</a:t>
            </a:r>
            <a:r>
              <a:rPr lang="en-US" altLang="en-US" sz="2800" dirty="0">
                <a:solidFill>
                  <a:srgbClr val="3333CC"/>
                </a:solidFill>
              </a:rPr>
              <a:t> </a:t>
            </a:r>
            <a:r>
              <a:rPr lang="en-US" altLang="en-US" sz="2800" dirty="0" err="1">
                <a:solidFill>
                  <a:srgbClr val="3333CC"/>
                </a:solidFill>
              </a:rPr>
              <a:t>Giản</a:t>
            </a:r>
            <a:r>
              <a:rPr lang="en-US" altLang="en-US" sz="2800" dirty="0">
                <a:solidFill>
                  <a:srgbClr val="3333CC"/>
                </a:solidFill>
              </a:rPr>
              <a:t>.</a:t>
            </a:r>
          </a:p>
        </p:txBody>
      </p:sp>
    </p:spTree>
    <p:extLst>
      <p:ext uri="{BB962C8B-B14F-4D97-AF65-F5344CB8AC3E}">
        <p14:creationId xmlns:p14="http://schemas.microsoft.com/office/powerpoint/2010/main" val="835037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a:off x="68541" y="5434150"/>
            <a:ext cx="1134104" cy="1185586"/>
          </a:xfrm>
          <a:prstGeom prst="rect">
            <a:avLst/>
          </a:prstGeom>
        </p:spPr>
      </p:pic>
      <p:sp>
        <p:nvSpPr>
          <p:cNvPr id="34" name="文本框 9"/>
          <p:cNvSpPr txBox="1"/>
          <p:nvPr/>
        </p:nvSpPr>
        <p:spPr>
          <a:xfrm>
            <a:off x="431256" y="-2655823"/>
            <a:ext cx="10066658" cy="1569660"/>
          </a:xfrm>
          <a:prstGeom prst="rect">
            <a:avLst/>
          </a:prstGeom>
          <a:noFill/>
        </p:spPr>
        <p:txBody>
          <a:bodyPr wrap="square" rtlCol="0">
            <a:spAutoFit/>
          </a:bodyPr>
          <a:lstStyle/>
          <a:p>
            <a:pPr algn="ct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Hãy</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xếp</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những</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những</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từ</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sau</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đây</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vào</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nhóm</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thích</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hợp</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công</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an,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đồn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biên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phòng</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tòa</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án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xét</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xử</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bảo</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mật</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cảnh</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giác</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cơ</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quan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an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ninh</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giữ</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bí</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mật</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thẩm</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phán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a:t>
            </a:r>
            <a:endParaRPr lang="zh-CN" altLang="en-US" b="1" spc="300" dirty="0">
              <a:solidFill>
                <a:srgbClr val="C00000"/>
              </a:solidFill>
              <a:uFillTx/>
              <a:latin typeface="#9Slide05 SVNBlenda Script" panose="02000804000000020003" pitchFamily="2" charset="0"/>
              <a:ea typeface="字体管家天蝎座" panose="00020600040101010101" charset="-122"/>
              <a:cs typeface="#9Slide03 Arima Madurai ExtraBo" panose="00000900000000000000" pitchFamily="2" charset="0"/>
            </a:endParaRPr>
          </a:p>
        </p:txBody>
      </p:sp>
      <p:sp>
        <p:nvSpPr>
          <p:cNvPr id="15" name="Rounded Rectangle 14"/>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3" descr="5c95d9be9ffa50fc92ed5552156a00c5"/>
          <p:cNvPicPr>
            <a:picLocks noChangeAspect="1"/>
          </p:cNvPicPr>
          <p:nvPr/>
        </p:nvPicPr>
        <p:blipFill>
          <a:blip r:embed="rId5"/>
          <a:srcRect/>
          <a:stretch>
            <a:fillRect/>
          </a:stretch>
        </p:blipFill>
        <p:spPr>
          <a:xfrm>
            <a:off x="2860167" y="-487420"/>
            <a:ext cx="6571965" cy="3019408"/>
          </a:xfrm>
          <a:prstGeom prst="rect">
            <a:avLst/>
          </a:prstGeom>
        </p:spPr>
      </p:pic>
      <p:sp>
        <p:nvSpPr>
          <p:cNvPr id="17" name="Rounded Rectangle 16"/>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147053" y="2465729"/>
            <a:ext cx="7998195" cy="830997"/>
          </a:xfrm>
          <a:prstGeom prst="rect">
            <a:avLst/>
          </a:prstGeom>
          <a:noFill/>
        </p:spPr>
        <p:txBody>
          <a:bodyPr wrap="square" rtlCol="0">
            <a:spAutoFit/>
          </a:bodyPr>
          <a:lstStyle/>
          <a:p>
            <a:r>
              <a:rPr lang="pt-BR" sz="2400"/>
              <a:t>Biết một số từ liên quan đến truyền thống dân tộc.</a:t>
            </a:r>
            <a:r>
              <a:rPr lang="pt-BR" sz="2400" b="1"/>
              <a:t> </a:t>
            </a:r>
            <a:r>
              <a:rPr lang="pt-BR" sz="2400"/>
              <a:t>Hiểu nghĩa của từ ghép Hán Việt: </a:t>
            </a:r>
            <a:r>
              <a:rPr lang="pt-BR" sz="2400" i="1"/>
              <a:t>Truyền thống</a:t>
            </a:r>
            <a:r>
              <a:rPr lang="pt-BR" sz="2400"/>
              <a:t> gồm từ </a:t>
            </a:r>
            <a:r>
              <a:rPr lang="pt-BR" sz="2400" i="1"/>
              <a:t>truyền</a:t>
            </a:r>
            <a:r>
              <a:rPr lang="pt-BR" sz="2400"/>
              <a:t> và từ </a:t>
            </a:r>
            <a:r>
              <a:rPr lang="pt-BR" sz="2400" i="1"/>
              <a:t>thống</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19" name="TextBox 18"/>
          <p:cNvSpPr txBox="1"/>
          <p:nvPr/>
        </p:nvSpPr>
        <p:spPr>
          <a:xfrm>
            <a:off x="2066790" y="5341026"/>
            <a:ext cx="8741145" cy="461665"/>
          </a:xfrm>
          <a:prstGeom prst="rect">
            <a:avLst/>
          </a:prstGeom>
          <a:noFill/>
        </p:spPr>
        <p:txBody>
          <a:bodyPr wrap="square" rtlCol="0">
            <a:spAutoFit/>
          </a:bodyPr>
          <a:lstStyle/>
          <a:p>
            <a:r>
              <a:rPr lang="pt-BR" sz="2400" i="1"/>
              <a:t>Hiểu </a:t>
            </a:r>
            <a:r>
              <a:rPr lang="pt-BR" sz="2400"/>
              <a:t>thêm</a:t>
            </a:r>
            <a:r>
              <a:rPr lang="pt-BR" sz="2400" i="1"/>
              <a:t> về những câu tục ngữ, thành ngữ về chủ đề Truyền thống.</a:t>
            </a:r>
            <a:endParaRPr lang="en-US" sz="2400"/>
          </a:p>
        </p:txBody>
      </p:sp>
      <p:sp>
        <p:nvSpPr>
          <p:cNvPr id="20"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22"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23" name="Rounded Rectangle 22"/>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099090" y="4000952"/>
            <a:ext cx="8527633" cy="461665"/>
          </a:xfrm>
          <a:prstGeom prst="rect">
            <a:avLst/>
          </a:prstGeom>
          <a:noFill/>
        </p:spPr>
        <p:txBody>
          <a:bodyPr wrap="square" rtlCol="0">
            <a:spAutoFit/>
          </a:bodyPr>
          <a:lstStyle/>
          <a:p>
            <a:r>
              <a:rPr lang="pt-BR" sz="2400"/>
              <a:t>Có kĩ năng xác định được nghĩa của từ trong các BT1,2,3.</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25"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26"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0"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pic>
        <p:nvPicPr>
          <p:cNvPr id="31" name="Picture 3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
        <p:nvSpPr>
          <p:cNvPr id="32" name="文本框 4"/>
          <p:cNvSpPr txBox="1"/>
          <p:nvPr/>
        </p:nvSpPr>
        <p:spPr>
          <a:xfrm rot="21360000">
            <a:off x="3728853" y="875243"/>
            <a:ext cx="5687346" cy="1034129"/>
          </a:xfrm>
          <a:prstGeom prst="rect">
            <a:avLst/>
          </a:prstGeom>
          <a:noFill/>
        </p:spPr>
        <p:txBody>
          <a:bodyPr wrap="square" rtlCol="0">
            <a:spAutoFit/>
          </a:bodyPr>
          <a:lstStyle/>
          <a:p>
            <a:pPr algn="ctr">
              <a:lnSpc>
                <a:spcPct val="80000"/>
              </a:lnSpc>
            </a:pPr>
            <a:r>
              <a:rPr lang="en-US" altLang="zh-CN" sz="7200">
                <a:solidFill>
                  <a:srgbClr val="2E7E38"/>
                </a:solidFill>
                <a:latin typeface="#9Slide05 SVNCattleya Script" panose="02000000000000000000" pitchFamily="2" charset="0"/>
                <a:ea typeface="方正胖娃简体" panose="03000509000000000000" pitchFamily="65" charset="-122"/>
              </a:rPr>
              <a:t>Đánh </a:t>
            </a:r>
            <a:r>
              <a:rPr lang="en-US" altLang="zh-CN" sz="7200" dirty="0" err="1">
                <a:solidFill>
                  <a:srgbClr val="2E7E38"/>
                </a:solidFill>
                <a:latin typeface="#9Slide05 SVNCattleya Script" panose="02000000000000000000" pitchFamily="2" charset="0"/>
                <a:ea typeface="方正胖娃简体" panose="03000509000000000000" pitchFamily="65" charset="-122"/>
              </a:rPr>
              <a:t>giá</a:t>
            </a:r>
            <a:r>
              <a:rPr lang="en-US" altLang="zh-CN" sz="7200" dirty="0">
                <a:solidFill>
                  <a:srgbClr val="2E7E38"/>
                </a:solidFill>
                <a:latin typeface="#9Slide05 SVNCattleya Script" panose="02000000000000000000" pitchFamily="2" charset="0"/>
                <a:ea typeface="方正胖娃简体" panose="03000509000000000000" pitchFamily="65" charset="-122"/>
              </a:rPr>
              <a:t> </a:t>
            </a:r>
            <a:r>
              <a:rPr lang="en-US" altLang="zh-CN" sz="7200" dirty="0" err="1">
                <a:solidFill>
                  <a:srgbClr val="2E7E38"/>
                </a:solidFill>
                <a:latin typeface="#9Slide05 SVNCattleya Script" panose="02000000000000000000" pitchFamily="2" charset="0"/>
                <a:ea typeface="方正胖娃简体" panose="03000509000000000000" pitchFamily="65" charset="-122"/>
              </a:rPr>
              <a:t>mục</a:t>
            </a:r>
            <a:r>
              <a:rPr lang="en-US" altLang="zh-CN" sz="7200" dirty="0">
                <a:solidFill>
                  <a:srgbClr val="2E7E38"/>
                </a:solidFill>
                <a:latin typeface="#9Slide05 SVNCattleya Script" panose="02000000000000000000" pitchFamily="2" charset="0"/>
                <a:ea typeface="方正胖娃简体" panose="03000509000000000000" pitchFamily="65" charset="-122"/>
              </a:rPr>
              <a:t> </a:t>
            </a:r>
            <a:r>
              <a:rPr lang="en-US" altLang="zh-CN" sz="7200" dirty="0" err="1">
                <a:solidFill>
                  <a:srgbClr val="2E7E38"/>
                </a:solidFill>
                <a:latin typeface="#9Slide05 SVNCattleya Script" panose="02000000000000000000" pitchFamily="2" charset="0"/>
                <a:ea typeface="方正胖娃简体" panose="03000509000000000000" pitchFamily="65" charset="-122"/>
              </a:rPr>
              <a:t>tiêu</a:t>
            </a:r>
            <a:endParaRPr lang="zh-CN" altLang="en-US" sz="3200" b="1" spc="180" dirty="0">
              <a:solidFill>
                <a:srgbClr val="6FA068"/>
              </a:solidFill>
              <a:uFillTx/>
              <a:latin typeface="#9Slide05 SVNCattleya Script" panose="02000000000000000000" pitchFamily="2" charset="0"/>
              <a:ea typeface="方正胖娃简体" panose="03000509000000000000" pitchFamily="65" charset="-122"/>
            </a:endParaRPr>
          </a:p>
        </p:txBody>
      </p:sp>
    </p:spTree>
    <p:extLst>
      <p:ext uri="{BB962C8B-B14F-4D97-AF65-F5344CB8AC3E}">
        <p14:creationId xmlns:p14="http://schemas.microsoft.com/office/powerpoint/2010/main" val="1481068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311640" y="139662"/>
            <a:ext cx="2880360" cy="1807210"/>
          </a:xfrm>
          <a:prstGeom prst="rect">
            <a:avLst/>
          </a:prstGeom>
        </p:spPr>
      </p:pic>
      <p:pic>
        <p:nvPicPr>
          <p:cNvPr id="5" name="图片 4" descr="8fd71eaf8677ef70d2293deb973682b3"/>
          <p:cNvPicPr>
            <a:picLocks noChangeAspect="1"/>
          </p:cNvPicPr>
          <p:nvPr/>
        </p:nvPicPr>
        <p:blipFill>
          <a:blip r:embed="rId5"/>
          <a:stretch>
            <a:fillRect/>
          </a:stretch>
        </p:blipFill>
        <p:spPr>
          <a:xfrm flipH="1">
            <a:off x="9616440" y="4496624"/>
            <a:ext cx="2575560" cy="2353945"/>
          </a:xfrm>
          <a:prstGeom prst="rect">
            <a:avLst/>
          </a:prstGeom>
        </p:spPr>
      </p:pic>
      <p:pic>
        <p:nvPicPr>
          <p:cNvPr id="53" name="图片 3" descr="5c95d9be9ffa50fc92ed5552156a00c5"/>
          <p:cNvPicPr>
            <a:picLocks noChangeAspect="1"/>
          </p:cNvPicPr>
          <p:nvPr/>
        </p:nvPicPr>
        <p:blipFill>
          <a:blip r:embed="rId6"/>
          <a:srcRect/>
          <a:stretch>
            <a:fillRect/>
          </a:stretch>
        </p:blipFill>
        <p:spPr>
          <a:xfrm>
            <a:off x="1679666" y="-391512"/>
            <a:ext cx="7858760" cy="3610610"/>
          </a:xfrm>
          <a:prstGeom prst="rect">
            <a:avLst/>
          </a:prstGeom>
        </p:spPr>
      </p:pic>
      <p:sp>
        <p:nvSpPr>
          <p:cNvPr id="10" name="文本框 9"/>
          <p:cNvSpPr txBox="1"/>
          <p:nvPr/>
        </p:nvSpPr>
        <p:spPr>
          <a:xfrm>
            <a:off x="3759200" y="1043267"/>
            <a:ext cx="4109811" cy="1200329"/>
          </a:xfrm>
          <a:prstGeom prst="rect">
            <a:avLst/>
          </a:prstGeom>
          <a:noFill/>
        </p:spPr>
        <p:txBody>
          <a:bodyPr wrap="square" rtlCol="0">
            <a:spAutoFit/>
          </a:bodyPr>
          <a:lstStyle/>
          <a:p>
            <a:pPr algn="ctr"/>
            <a:r>
              <a:rPr lang="en-US" altLang="zh-CN" sz="7200" dirty="0" err="1">
                <a:solidFill>
                  <a:srgbClr val="2E7E38"/>
                </a:solidFill>
                <a:latin typeface="#9Slide03 BoosterNextFYBlack" panose="02000A03000000020004" pitchFamily="2" charset="0"/>
                <a:ea typeface="字体管家棉花糖" panose="00020600040101010101" charset="-122"/>
              </a:rPr>
              <a:t>Dặn</a:t>
            </a:r>
            <a:r>
              <a:rPr lang="en-US" altLang="zh-CN" sz="7200" dirty="0">
                <a:solidFill>
                  <a:srgbClr val="2E7E38"/>
                </a:solidFill>
                <a:latin typeface="#9Slide03 BoosterNextFYBlack" panose="02000A03000000020004" pitchFamily="2" charset="0"/>
                <a:ea typeface="字体管家棉花糖" panose="00020600040101010101" charset="-122"/>
              </a:rPr>
              <a:t> </a:t>
            </a:r>
            <a:r>
              <a:rPr lang="en-US" altLang="zh-CN" sz="7200" dirty="0" err="1">
                <a:solidFill>
                  <a:srgbClr val="2E7E38"/>
                </a:solidFill>
                <a:latin typeface="#9Slide03 BoosterNextFYBlack" panose="02000A03000000020004" pitchFamily="2" charset="0"/>
                <a:ea typeface="字体管家棉花糖" panose="00020600040101010101" charset="-122"/>
              </a:rPr>
              <a:t>dò</a:t>
            </a:r>
            <a:endParaRPr lang="zh-CN" altLang="en-US" sz="7200" dirty="0">
              <a:solidFill>
                <a:srgbClr val="2E7E38"/>
              </a:solidFill>
              <a:latin typeface="#9Slide03 BoosterNextFYBlack" panose="02000A03000000020004" pitchFamily="2" charset="0"/>
              <a:ea typeface="字体管家棉花糖" panose="00020600040101010101" charset="-122"/>
            </a:endParaRPr>
          </a:p>
        </p:txBody>
      </p:sp>
      <p:grpSp>
        <p:nvGrpSpPr>
          <p:cNvPr id="55" name="组合 22"/>
          <p:cNvGrpSpPr/>
          <p:nvPr/>
        </p:nvGrpSpPr>
        <p:grpSpPr>
          <a:xfrm>
            <a:off x="576835" y="2831242"/>
            <a:ext cx="1329055" cy="1275080"/>
            <a:chOff x="707" y="2702"/>
            <a:chExt cx="3118" cy="3118"/>
          </a:xfrm>
        </p:grpSpPr>
        <p:grpSp>
          <p:nvGrpSpPr>
            <p:cNvPr id="64" name="组合 2"/>
            <p:cNvGrpSpPr/>
            <p:nvPr/>
          </p:nvGrpSpPr>
          <p:grpSpPr>
            <a:xfrm>
              <a:off x="707" y="2702"/>
              <a:ext cx="3118" cy="3118"/>
              <a:chOff x="1736" y="2746"/>
              <a:chExt cx="3118" cy="3118"/>
            </a:xfrm>
            <a:solidFill>
              <a:srgbClr val="00B0F0"/>
            </a:solidFill>
          </p:grpSpPr>
          <p:sp>
            <p:nvSpPr>
              <p:cNvPr id="66"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67"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65" name="图片 21" descr="20080220085227583"/>
            <p:cNvPicPr>
              <a:picLocks noChangeAspect="1"/>
            </p:cNvPicPr>
            <p:nvPr/>
          </p:nvPicPr>
          <p:blipFill>
            <a:blip r:embed="rId7"/>
            <a:stretch>
              <a:fillRect/>
            </a:stretch>
          </p:blipFill>
          <p:spPr>
            <a:xfrm>
              <a:off x="1411" y="3405"/>
              <a:ext cx="1711" cy="1711"/>
            </a:xfrm>
            <a:prstGeom prst="rect">
              <a:avLst/>
            </a:prstGeom>
          </p:spPr>
        </p:pic>
      </p:grpSp>
      <p:grpSp>
        <p:nvGrpSpPr>
          <p:cNvPr id="56" name="组合 24"/>
          <p:cNvGrpSpPr/>
          <p:nvPr/>
        </p:nvGrpSpPr>
        <p:grpSpPr>
          <a:xfrm>
            <a:off x="577049" y="4396663"/>
            <a:ext cx="1329055" cy="1275080"/>
            <a:chOff x="5073" y="2724"/>
            <a:chExt cx="3118" cy="3118"/>
          </a:xfrm>
        </p:grpSpPr>
        <p:grpSp>
          <p:nvGrpSpPr>
            <p:cNvPr id="60" name="组合 15"/>
            <p:cNvGrpSpPr/>
            <p:nvPr/>
          </p:nvGrpSpPr>
          <p:grpSpPr>
            <a:xfrm>
              <a:off x="5073" y="2724"/>
              <a:ext cx="3118" cy="3118"/>
              <a:chOff x="1736" y="2746"/>
              <a:chExt cx="3118" cy="3118"/>
            </a:xfrm>
            <a:solidFill>
              <a:srgbClr val="FFC000"/>
            </a:solidFill>
          </p:grpSpPr>
          <p:sp>
            <p:nvSpPr>
              <p:cNvPr id="62"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63" name=" 184"/>
              <p:cNvSpPr/>
              <p:nvPr/>
            </p:nvSpPr>
            <p:spPr>
              <a:xfrm>
                <a:off x="2125" y="3135"/>
                <a:ext cx="2339" cy="23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61" name="图片 23" descr="ueg5jojpevf5dkh"/>
            <p:cNvPicPr>
              <a:picLocks noChangeAspect="1"/>
            </p:cNvPicPr>
            <p:nvPr/>
          </p:nvPicPr>
          <p:blipFill>
            <a:blip r:embed="rId8"/>
            <a:stretch>
              <a:fillRect/>
            </a:stretch>
          </p:blipFill>
          <p:spPr>
            <a:xfrm>
              <a:off x="5586" y="3179"/>
              <a:ext cx="2091" cy="2091"/>
            </a:xfrm>
            <a:prstGeom prst="rect">
              <a:avLst/>
            </a:prstGeom>
          </p:spPr>
        </p:pic>
      </p:grpSp>
      <p:sp>
        <p:nvSpPr>
          <p:cNvPr id="69" name="文本框 13"/>
          <p:cNvSpPr txBox="1"/>
          <p:nvPr/>
        </p:nvSpPr>
        <p:spPr>
          <a:xfrm>
            <a:off x="2040160" y="3054943"/>
            <a:ext cx="7685648" cy="1200329"/>
          </a:xfrm>
          <a:prstGeom prst="rect">
            <a:avLst/>
          </a:prstGeom>
          <a:noFill/>
        </p:spPr>
        <p:txBody>
          <a:bodyPr wrap="square" rtlCol="0">
            <a:spAutoFit/>
          </a:bodyPr>
          <a:lstStyle/>
          <a:p>
            <a:pPr>
              <a:lnSpc>
                <a:spcPct val="100000"/>
              </a:lnSpc>
            </a:pPr>
            <a:r>
              <a:rPr lang="en-US" altLang="zh-CN" sz="3600">
                <a:solidFill>
                  <a:srgbClr val="142F43"/>
                </a:solidFill>
                <a:latin typeface="#9Slide05 Lobster" panose="02000506000000020003" pitchFamily="2" charset="0"/>
                <a:ea typeface="字体管家棉花糖" panose="00020600040101010101" charset="-122"/>
              </a:rPr>
              <a:t>Tìm những thành ngữ, tục ngữ về truyền thống yêu nước.</a:t>
            </a:r>
            <a:endParaRPr lang="zh-CN" altLang="en-US" sz="3600" dirty="0">
              <a:solidFill>
                <a:srgbClr val="142F43"/>
              </a:solidFill>
              <a:latin typeface="#9Slide05 Lobster" panose="02000506000000020003" pitchFamily="2" charset="0"/>
              <a:ea typeface="字体管家棉花糖" panose="00020600040101010101" charset="-122"/>
            </a:endParaRPr>
          </a:p>
        </p:txBody>
      </p:sp>
      <p:sp>
        <p:nvSpPr>
          <p:cNvPr id="71" name="文本框 13"/>
          <p:cNvSpPr txBox="1"/>
          <p:nvPr/>
        </p:nvSpPr>
        <p:spPr>
          <a:xfrm>
            <a:off x="1746791" y="4404223"/>
            <a:ext cx="8955648" cy="1754326"/>
          </a:xfrm>
          <a:prstGeom prst="rect">
            <a:avLst/>
          </a:prstGeom>
          <a:noFill/>
        </p:spPr>
        <p:txBody>
          <a:bodyPr wrap="square" rtlCol="0">
            <a:spAutoFit/>
          </a:bodyPr>
          <a:lstStyle/>
          <a:p>
            <a:pPr algn="ctr">
              <a:lnSpc>
                <a:spcPct val="150000"/>
              </a:lnSpc>
            </a:pPr>
            <a:r>
              <a:rPr lang="en-US" altLang="zh-CN" sz="3600" dirty="0" err="1">
                <a:solidFill>
                  <a:srgbClr val="142F43"/>
                </a:solidFill>
                <a:latin typeface="#9Slide05 Lobster" panose="02000506000000020003" pitchFamily="2" charset="0"/>
                <a:ea typeface="字体管家棉花糖" panose="00020600040101010101" charset="-122"/>
              </a:rPr>
              <a:t>Chuẩn</a:t>
            </a:r>
            <a:r>
              <a:rPr lang="en-US" altLang="zh-CN" sz="3600" dirty="0">
                <a:solidFill>
                  <a:srgbClr val="142F43"/>
                </a:solidFill>
                <a:latin typeface="#9Slide05 Lobster" panose="02000506000000020003" pitchFamily="2" charset="0"/>
                <a:ea typeface="字体管家棉花糖" panose="00020600040101010101" charset="-122"/>
              </a:rPr>
              <a:t> </a:t>
            </a:r>
            <a:r>
              <a:rPr lang="en-US" altLang="zh-CN" sz="3600" dirty="0" err="1">
                <a:solidFill>
                  <a:srgbClr val="142F43"/>
                </a:solidFill>
                <a:latin typeface="#9Slide05 Lobster" panose="02000506000000020003" pitchFamily="2" charset="0"/>
                <a:ea typeface="字体管家棉花糖" panose="00020600040101010101" charset="-122"/>
              </a:rPr>
              <a:t>bị</a:t>
            </a:r>
            <a:r>
              <a:rPr lang="en-US" altLang="zh-CN" sz="3600" dirty="0">
                <a:solidFill>
                  <a:srgbClr val="142F43"/>
                </a:solidFill>
                <a:latin typeface="#9Slide05 Lobster" panose="02000506000000020003" pitchFamily="2" charset="0"/>
                <a:ea typeface="字体管家棉花糖" panose="00020600040101010101" charset="-122"/>
              </a:rPr>
              <a:t> </a:t>
            </a:r>
            <a:r>
              <a:rPr lang="en-US" altLang="zh-CN" sz="3600" dirty="0" err="1">
                <a:solidFill>
                  <a:srgbClr val="142F43"/>
                </a:solidFill>
                <a:latin typeface="#9Slide05 Lobster" panose="02000506000000020003" pitchFamily="2" charset="0"/>
                <a:ea typeface="字体管家棉花糖" panose="00020600040101010101" charset="-122"/>
              </a:rPr>
              <a:t>bài</a:t>
            </a:r>
            <a:r>
              <a:rPr lang="en-US" altLang="zh-CN" sz="3600" dirty="0">
                <a:solidFill>
                  <a:srgbClr val="142F43"/>
                </a:solidFill>
                <a:latin typeface="#9Slide05 Lobster" panose="02000506000000020003" pitchFamily="2" charset="0"/>
                <a:ea typeface="字体管家棉花糖" panose="00020600040101010101" charset="-122"/>
              </a:rPr>
              <a:t> </a:t>
            </a:r>
            <a:r>
              <a:rPr lang="en-US" altLang="zh-CN" sz="3600" err="1">
                <a:solidFill>
                  <a:srgbClr val="142F43"/>
                </a:solidFill>
                <a:latin typeface="#9Slide05 Lobster" panose="02000506000000020003" pitchFamily="2" charset="0"/>
                <a:ea typeface="字体管家棉花糖" panose="00020600040101010101" charset="-122"/>
              </a:rPr>
              <a:t>mới</a:t>
            </a:r>
            <a:r>
              <a:rPr lang="en-US" altLang="zh-CN" sz="3600">
                <a:solidFill>
                  <a:srgbClr val="142F43"/>
                </a:solidFill>
                <a:latin typeface="#9Slide05 Lobster" panose="02000506000000020003" pitchFamily="2" charset="0"/>
                <a:ea typeface="字体管家棉花糖" panose="00020600040101010101" charset="-122"/>
              </a:rPr>
              <a:t> “Luyện tập thay thế từ ngữ để liên kết câu”.  </a:t>
            </a:r>
            <a:endParaRPr lang="zh-CN" altLang="en-US" sz="3600" dirty="0">
              <a:solidFill>
                <a:srgbClr val="142F43"/>
              </a:solidFill>
              <a:latin typeface="#9Slide05 Lobster" panose="02000506000000020003" pitchFamily="2" charset="0"/>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741939" y="1570431"/>
            <a:ext cx="6848475" cy="978729"/>
          </a:xfrm>
          <a:prstGeom prst="rect">
            <a:avLst/>
          </a:prstGeom>
          <a:noFill/>
        </p:spPr>
        <p:txBody>
          <a:bodyPr wrap="square" rtlCol="0">
            <a:spAutoFit/>
          </a:bodyPr>
          <a:lstStyle/>
          <a:p>
            <a:pPr algn="ctr">
              <a:lnSpc>
                <a:spcPct val="80000"/>
              </a:lnSpc>
            </a:pPr>
            <a:r>
              <a:rPr lang="en-US" altLang="zh-CN" sz="7200" dirty="0">
                <a:solidFill>
                  <a:srgbClr val="4984BA"/>
                </a:solidFill>
                <a:latin typeface="#9Slide03 BoosterNextFYBlack" panose="02000A03000000020004" pitchFamily="2" charset="0"/>
                <a:ea typeface="字体管家棉花糖" panose="00020600040101010101" charset="-122"/>
              </a:rPr>
              <a:t>Thanks you</a:t>
            </a:r>
            <a:endParaRPr lang="zh-CN" altLang="en-US" sz="7200" dirty="0">
              <a:solidFill>
                <a:srgbClr val="4984BA"/>
              </a:solidFill>
              <a:latin typeface="#9Slide03 BoosterNextFYBlack" panose="02000A03000000020004" pitchFamily="2" charset="0"/>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descr="5c95d9be9ffa50fc92ed5552156a00c5"/>
          <p:cNvPicPr>
            <a:picLocks noChangeAspect="1"/>
          </p:cNvPicPr>
          <p:nvPr/>
        </p:nvPicPr>
        <p:blipFill>
          <a:blip r:embed="rId4"/>
          <a:srcRect/>
          <a:stretch>
            <a:fillRect/>
          </a:stretch>
        </p:blipFill>
        <p:spPr>
          <a:xfrm>
            <a:off x="3573283" y="0"/>
            <a:ext cx="5116057" cy="2350509"/>
          </a:xfrm>
          <a:prstGeom prst="rect">
            <a:avLst/>
          </a:prstGeom>
        </p:spPr>
      </p:pic>
      <p:sp>
        <p:nvSpPr>
          <p:cNvPr id="5" name="文本框 4"/>
          <p:cNvSpPr txBox="1"/>
          <p:nvPr/>
        </p:nvSpPr>
        <p:spPr>
          <a:xfrm rot="21360000">
            <a:off x="2921391" y="735052"/>
            <a:ext cx="6848475" cy="1138773"/>
          </a:xfrm>
          <a:prstGeom prst="rect">
            <a:avLst/>
          </a:prstGeom>
          <a:noFill/>
        </p:spPr>
        <p:txBody>
          <a:bodyPr wrap="square" rtlCol="0">
            <a:spAutoFit/>
          </a:bodyPr>
          <a:lstStyle/>
          <a:p>
            <a:pPr algn="ctr">
              <a:lnSpc>
                <a:spcPct val="80000"/>
              </a:lnSpc>
            </a:pPr>
            <a:r>
              <a:rPr lang="en-US" altLang="zh-CN" sz="8000" dirty="0" err="1">
                <a:solidFill>
                  <a:srgbClr val="2E7E38"/>
                </a:solidFill>
                <a:latin typeface="#9Slide05 SVNCattleya Script" panose="02000000000000000000" pitchFamily="2" charset="0"/>
                <a:ea typeface="方正胖娃简体" panose="03000509000000000000" pitchFamily="65" charset="-122"/>
              </a:rPr>
              <a:t>Mục</a:t>
            </a:r>
            <a:r>
              <a:rPr lang="en-US" altLang="zh-CN" sz="8000" dirty="0">
                <a:solidFill>
                  <a:srgbClr val="2E7E38"/>
                </a:solidFill>
                <a:latin typeface="#9Slide05 SVNCattleya Script" panose="02000000000000000000" pitchFamily="2" charset="0"/>
                <a:ea typeface="方正胖娃简体" panose="03000509000000000000" pitchFamily="65" charset="-122"/>
              </a:rPr>
              <a:t> </a:t>
            </a:r>
            <a:r>
              <a:rPr lang="en-US" altLang="zh-CN" sz="8000" dirty="0" err="1">
                <a:solidFill>
                  <a:srgbClr val="2E7E38"/>
                </a:solidFill>
                <a:latin typeface="#9Slide05 SVNCattleya Script" panose="02000000000000000000" pitchFamily="2" charset="0"/>
                <a:ea typeface="方正胖娃简体" panose="03000509000000000000" pitchFamily="65" charset="-122"/>
              </a:rPr>
              <a:t>tiêu</a:t>
            </a:r>
            <a:endParaRPr lang="zh-CN" altLang="en-US" sz="3600" b="1" spc="180" dirty="0">
              <a:solidFill>
                <a:srgbClr val="6FA068"/>
              </a:solidFill>
              <a:uFillTx/>
              <a:latin typeface="#9Slide05 SVNCattleya Script" panose="02000000000000000000" pitchFamily="2" charset="0"/>
              <a:ea typeface="方正胖娃简体" panose="03000509000000000000" pitchFamily="65" charset="-122"/>
            </a:endParaRPr>
          </a:p>
        </p:txBody>
      </p:sp>
      <p:sp>
        <p:nvSpPr>
          <p:cNvPr id="2" name="Rounded Rectangle 1"/>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47053" y="2465729"/>
            <a:ext cx="7998195" cy="830997"/>
          </a:xfrm>
          <a:prstGeom prst="rect">
            <a:avLst/>
          </a:prstGeom>
          <a:noFill/>
        </p:spPr>
        <p:txBody>
          <a:bodyPr wrap="square" rtlCol="0">
            <a:spAutoFit/>
          </a:bodyPr>
          <a:lstStyle/>
          <a:p>
            <a:r>
              <a:rPr lang="pt-BR" sz="2400"/>
              <a:t>Biết một số từ liên quan đến </a:t>
            </a:r>
            <a:r>
              <a:rPr lang="pt-BR" sz="2400" i="1"/>
              <a:t>truyền thống dân tộc</a:t>
            </a:r>
            <a:r>
              <a:rPr lang="pt-BR" sz="2400"/>
              <a:t>.</a:t>
            </a:r>
            <a:r>
              <a:rPr lang="pt-BR" sz="2400" b="1"/>
              <a:t> </a:t>
            </a:r>
            <a:r>
              <a:rPr lang="pt-BR" sz="2400"/>
              <a:t>Hiểu nghĩa của từ ghép Hán Việt: </a:t>
            </a:r>
            <a:r>
              <a:rPr lang="pt-BR" sz="2400" i="1"/>
              <a:t>Truyền thống</a:t>
            </a:r>
            <a:r>
              <a:rPr lang="pt-BR" sz="2400"/>
              <a:t> gồm từ </a:t>
            </a:r>
            <a:r>
              <a:rPr lang="pt-BR" sz="2400" i="1"/>
              <a:t>truyền</a:t>
            </a:r>
            <a:r>
              <a:rPr lang="pt-BR" sz="2400"/>
              <a:t> và từ </a:t>
            </a:r>
            <a:r>
              <a:rPr lang="pt-BR" sz="2400" i="1"/>
              <a:t>thống</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8" name="TextBox 7"/>
          <p:cNvSpPr txBox="1"/>
          <p:nvPr/>
        </p:nvSpPr>
        <p:spPr>
          <a:xfrm>
            <a:off x="2066790" y="5341026"/>
            <a:ext cx="8741145" cy="461665"/>
          </a:xfrm>
          <a:prstGeom prst="rect">
            <a:avLst/>
          </a:prstGeom>
          <a:noFill/>
        </p:spPr>
        <p:txBody>
          <a:bodyPr wrap="square" rtlCol="0">
            <a:spAutoFit/>
          </a:bodyPr>
          <a:lstStyle/>
          <a:p>
            <a:r>
              <a:rPr lang="pt-BR" sz="2400" i="1"/>
              <a:t>Hiểu </a:t>
            </a:r>
            <a:r>
              <a:rPr lang="pt-BR" sz="2400"/>
              <a:t>thêm</a:t>
            </a:r>
            <a:r>
              <a:rPr lang="pt-BR" sz="2400" i="1"/>
              <a:t> về những câu tục ngữ, thành ngữ về chủ đề Truyền thống.</a:t>
            </a:r>
            <a:endParaRPr lang="en-US" sz="2400"/>
          </a:p>
        </p:txBody>
      </p:sp>
      <p:sp>
        <p:nvSpPr>
          <p:cNvPr id="11"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3"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 name="Rounded Rectangle 14"/>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99090" y="4000952"/>
            <a:ext cx="8527633" cy="461665"/>
          </a:xfrm>
          <a:prstGeom prst="rect">
            <a:avLst/>
          </a:prstGeom>
          <a:noFill/>
        </p:spPr>
        <p:txBody>
          <a:bodyPr wrap="square" rtlCol="0">
            <a:spAutoFit/>
          </a:bodyPr>
          <a:lstStyle/>
          <a:p>
            <a:r>
              <a:rPr lang="pt-BR" sz="2400"/>
              <a:t>Có kĩ năng xác định được nghĩa của từ trong các BT1,2,3.</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17"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8"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pic>
        <p:nvPicPr>
          <p:cNvPr id="3" name="Picture 2"/>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76143" y="211101"/>
            <a:ext cx="965200" cy="1009015"/>
            <a:chOff x="11380" y="1191"/>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380" y="1191"/>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1</a:t>
              </a:r>
            </a:p>
          </p:txBody>
        </p:sp>
      </p:grpSp>
      <p:pic>
        <p:nvPicPr>
          <p:cNvPr id="30" name="图片 29" descr="8b0fccb2e21d61b25266c16d7d822443"/>
          <p:cNvPicPr>
            <a:picLocks noChangeAspect="1"/>
          </p:cNvPicPr>
          <p:nvPr/>
        </p:nvPicPr>
        <p:blipFill>
          <a:blip r:embed="rId5"/>
          <a:srcRect r="3242"/>
          <a:stretch>
            <a:fillRect/>
          </a:stretch>
        </p:blipFill>
        <p:spPr>
          <a:xfrm>
            <a:off x="10927261" y="-1380426"/>
            <a:ext cx="2880360" cy="1807210"/>
          </a:xfrm>
          <a:prstGeom prst="rect">
            <a:avLst/>
          </a:prstGeom>
        </p:spPr>
      </p:pic>
      <p:pic>
        <p:nvPicPr>
          <p:cNvPr id="21" name="图片 20" descr="g146"/>
          <p:cNvPicPr>
            <a:picLocks noChangeAspect="1"/>
          </p:cNvPicPr>
          <p:nvPr/>
        </p:nvPicPr>
        <p:blipFill>
          <a:blip r:embed="rId6"/>
          <a:srcRect l="49826" t="-152" r="-8" b="52218"/>
          <a:stretch>
            <a:fillRect/>
          </a:stretch>
        </p:blipFill>
        <p:spPr>
          <a:xfrm>
            <a:off x="-2795694" y="111026"/>
            <a:ext cx="1665965" cy="1979930"/>
          </a:xfrm>
          <a:prstGeom prst="rect">
            <a:avLst/>
          </a:prstGeom>
        </p:spPr>
      </p:pic>
      <p:pic>
        <p:nvPicPr>
          <p:cNvPr id="22" name="图片 21" descr="g146"/>
          <p:cNvPicPr>
            <a:picLocks noChangeAspect="1"/>
          </p:cNvPicPr>
          <p:nvPr/>
        </p:nvPicPr>
        <p:blipFill>
          <a:blip r:embed="rId6"/>
          <a:srcRect t="768" r="54649" b="50529"/>
          <a:stretch>
            <a:fillRect/>
          </a:stretch>
        </p:blipFill>
        <p:spPr>
          <a:xfrm>
            <a:off x="-2262273" y="2245360"/>
            <a:ext cx="1342217" cy="1793240"/>
          </a:xfrm>
          <a:prstGeom prst="rect">
            <a:avLst/>
          </a:prstGeom>
        </p:spPr>
      </p:pic>
      <p:pic>
        <p:nvPicPr>
          <p:cNvPr id="23" name="图片 22" descr="g146"/>
          <p:cNvPicPr>
            <a:picLocks noChangeAspect="1"/>
          </p:cNvPicPr>
          <p:nvPr/>
        </p:nvPicPr>
        <p:blipFill>
          <a:blip r:embed="rId6"/>
          <a:srcRect t="51120" r="50521" b="10051"/>
          <a:stretch>
            <a:fillRect/>
          </a:stretch>
        </p:blipFill>
        <p:spPr>
          <a:xfrm>
            <a:off x="-2566965" y="4872990"/>
            <a:ext cx="1437236" cy="1403985"/>
          </a:xfrm>
          <a:prstGeom prst="rect">
            <a:avLst/>
          </a:prstGeom>
        </p:spPr>
      </p:pic>
      <p:sp>
        <p:nvSpPr>
          <p:cNvPr id="29" name="文本框 9"/>
          <p:cNvSpPr txBox="1"/>
          <p:nvPr/>
        </p:nvSpPr>
        <p:spPr>
          <a:xfrm>
            <a:off x="915069" y="300441"/>
            <a:ext cx="10612460" cy="1323439"/>
          </a:xfrm>
          <a:prstGeom prst="rect">
            <a:avLst/>
          </a:prstGeom>
          <a:noFill/>
        </p:spPr>
        <p:txBody>
          <a:bodyPr wrap="square" rtlCol="0">
            <a:spAutoFit/>
          </a:bodyPr>
          <a:lstStyle/>
          <a:p>
            <a:pPr algn="ct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Dòng</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nào</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dưới</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đây</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nêu</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đúng</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nghĩa</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của</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từ</a:t>
            </a:r>
            <a:endPar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endParaRPr>
          </a:p>
          <a:p>
            <a:pPr algn="ctr"/>
            <a:r>
              <a:rPr lang="en-US" altLang="zh-CN" sz="400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a:solidFill>
                  <a:srgbClr val="C00000"/>
                </a:solidFill>
                <a:latin typeface="#9Slide05 SVNBlenda Script" panose="02000804000000020003" pitchFamily="2" charset="0"/>
                <a:ea typeface="字体管家棉花糖" panose="00020600040101010101" charset="-122"/>
                <a:cs typeface="Arial" panose="020B0604020202020204" pitchFamily="34" charset="0"/>
              </a:rPr>
              <a:t>truyền thống</a:t>
            </a:r>
            <a:r>
              <a:rPr lang="en-US" altLang="zh-CN" sz="4000">
                <a:solidFill>
                  <a:srgbClr val="C00000"/>
                </a:solidFill>
                <a:latin typeface="Arial" panose="020B0604020202020204" pitchFamily="34" charset="0"/>
                <a:ea typeface="字体管家棉花糖" panose="00020600040101010101" charset="-122"/>
                <a:cs typeface="Arial" panose="020B0604020202020204" pitchFamily="34" charset="0"/>
              </a:rPr>
              <a:t>?</a:t>
            </a:r>
            <a:endParaRPr lang="zh-CN" altLang="en-US" sz="2400" b="1" spc="300" dirty="0">
              <a:solidFill>
                <a:srgbClr val="C00000"/>
              </a:solidFill>
              <a:uFillTx/>
              <a:latin typeface="Arial" panose="020B0604020202020204" pitchFamily="34" charset="0"/>
              <a:ea typeface="字体管家天蝎座" panose="00020600040101010101" charset="-122"/>
              <a:cs typeface="Arial" panose="020B0604020202020204" pitchFamily="34" charset="0"/>
            </a:endParaRPr>
          </a:p>
        </p:txBody>
      </p:sp>
      <p:grpSp>
        <p:nvGrpSpPr>
          <p:cNvPr id="18" name="Group 17"/>
          <p:cNvGrpSpPr/>
          <p:nvPr/>
        </p:nvGrpSpPr>
        <p:grpSpPr>
          <a:xfrm>
            <a:off x="422843" y="1968125"/>
            <a:ext cx="11511057" cy="778510"/>
            <a:chOff x="422843" y="1968125"/>
            <a:chExt cx="11511057" cy="778510"/>
          </a:xfrm>
        </p:grpSpPr>
        <p:sp>
          <p:nvSpPr>
            <p:cNvPr id="14" name="矩形 13"/>
            <p:cNvSpPr/>
            <p:nvPr/>
          </p:nvSpPr>
          <p:spPr>
            <a:xfrm>
              <a:off x="422843" y="1968125"/>
              <a:ext cx="11511057" cy="778510"/>
            </a:xfrm>
            <a:prstGeom prst="rect">
              <a:avLst/>
            </a:prstGeom>
            <a:solidFill>
              <a:srgbClr val="81FFB4"/>
            </a:solidFill>
            <a:ln>
              <a:solidFill>
                <a:srgbClr val="0000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sym typeface="+mn-ea"/>
                </a:rPr>
                <a:t>        </a:t>
              </a:r>
              <a:endParaRPr lang="zh-CN" altLang="en-US" dirty="0">
                <a:solidFill>
                  <a:schemeClr val="tx1"/>
                </a:solidFill>
                <a:latin typeface="Arial" panose="020B0604020202020204" pitchFamily="34" charset="0"/>
                <a:ea typeface="字体管家棉花糖" panose="00020600040101010101" charset="-122"/>
                <a:cs typeface="Arial" panose="020B0604020202020204" pitchFamily="34" charset="0"/>
                <a:sym typeface="+mn-ea"/>
              </a:endParaRPr>
            </a:p>
          </p:txBody>
        </p:sp>
        <p:sp>
          <p:nvSpPr>
            <p:cNvPr id="32" name="TextBox 31"/>
            <p:cNvSpPr txBox="1"/>
            <p:nvPr/>
          </p:nvSpPr>
          <p:spPr>
            <a:xfrm>
              <a:off x="734713" y="2054937"/>
              <a:ext cx="10839516" cy="523220"/>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a. Phong tục và tập quán của tổ tiên, ông bà.</a:t>
              </a:r>
              <a:endParaRPr lang="en-US" sz="2800" b="1" dirty="0">
                <a:solidFill>
                  <a:srgbClr val="0033CC"/>
                </a:solidFill>
                <a:latin typeface="Times New Roman" pitchFamily="18" charset="0"/>
                <a:cs typeface="Times New Roman" pitchFamily="18" charset="0"/>
              </a:endParaRPr>
            </a:p>
          </p:txBody>
        </p:sp>
      </p:grpSp>
      <p:grpSp>
        <p:nvGrpSpPr>
          <p:cNvPr id="19" name="Group 18"/>
          <p:cNvGrpSpPr/>
          <p:nvPr/>
        </p:nvGrpSpPr>
        <p:grpSpPr>
          <a:xfrm>
            <a:off x="398942" y="3090880"/>
            <a:ext cx="11511057" cy="954107"/>
            <a:chOff x="398942" y="3090880"/>
            <a:chExt cx="11511057" cy="954107"/>
          </a:xfrm>
        </p:grpSpPr>
        <p:sp>
          <p:nvSpPr>
            <p:cNvPr id="4" name="矩形 3"/>
            <p:cNvSpPr/>
            <p:nvPr/>
          </p:nvSpPr>
          <p:spPr>
            <a:xfrm>
              <a:off x="398942" y="3260090"/>
              <a:ext cx="11511057" cy="778510"/>
            </a:xfrm>
            <a:prstGeom prst="rect">
              <a:avLst/>
            </a:prstGeom>
            <a:solidFill>
              <a:srgbClr val="81FFB4"/>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rPr>
                <a:t>      </a:t>
              </a:r>
              <a:r>
                <a:rPr lang="en-US" altLang="zh-CN" sz="2000" dirty="0">
                  <a:solidFill>
                    <a:schemeClr val="tx1"/>
                  </a:solidFill>
                  <a:latin typeface="字体管家棉花糖" panose="00020600040101010101" charset="-122"/>
                  <a:ea typeface="字体管家棉花糖" panose="00020600040101010101" charset="-122"/>
                </a:rPr>
                <a:t> </a:t>
              </a:r>
              <a:endParaRPr lang="zh-CN" altLang="en-US" sz="2800" dirty="0">
                <a:solidFill>
                  <a:schemeClr val="accent6">
                    <a:lumMod val="75000"/>
                  </a:schemeClr>
                </a:solidFill>
                <a:latin typeface="字体管家棉花糖" panose="00020600040101010101" charset="-122"/>
                <a:ea typeface="字体管家棉花糖" panose="00020600040101010101" charset="-122"/>
              </a:endParaRPr>
            </a:p>
          </p:txBody>
        </p:sp>
        <p:sp>
          <p:nvSpPr>
            <p:cNvPr id="31" name="TextBox 30"/>
            <p:cNvSpPr txBox="1"/>
            <p:nvPr/>
          </p:nvSpPr>
          <p:spPr>
            <a:xfrm>
              <a:off x="722623" y="3090880"/>
              <a:ext cx="11164577" cy="954107"/>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b. Cách sống và nếp nghĩ của nhiều ng</a:t>
              </a:r>
              <a:r>
                <a:rPr lang="vi-VN" sz="2800" b="1">
                  <a:solidFill>
                    <a:srgbClr val="0033CC"/>
                  </a:solidFill>
                  <a:latin typeface="Times New Roman" pitchFamily="18" charset="0"/>
                  <a:cs typeface="Times New Roman" pitchFamily="18" charset="0"/>
                </a:rPr>
                <a:t>ười</a:t>
              </a:r>
              <a:r>
                <a:rPr lang="en-US" sz="2800" b="1">
                  <a:solidFill>
                    <a:srgbClr val="0033CC"/>
                  </a:solidFill>
                  <a:latin typeface="Times New Roman" pitchFamily="18" charset="0"/>
                  <a:cs typeface="Times New Roman" pitchFamily="18" charset="0"/>
                </a:rPr>
                <a:t> ở nhiều </a:t>
              </a:r>
              <a:r>
                <a:rPr lang="vi-VN" sz="2800" b="1">
                  <a:solidFill>
                    <a:srgbClr val="0033CC"/>
                  </a:solidFill>
                  <a:latin typeface="Times New Roman" pitchFamily="18" charset="0"/>
                  <a:cs typeface="Times New Roman" pitchFamily="18" charset="0"/>
                </a:rPr>
                <a:t>địa</a:t>
              </a:r>
              <a:r>
                <a:rPr lang="en-US" sz="2800" b="1">
                  <a:solidFill>
                    <a:srgbClr val="0033CC"/>
                  </a:solidFill>
                  <a:latin typeface="Times New Roman" pitchFamily="18" charset="0"/>
                  <a:cs typeface="Times New Roman" pitchFamily="18" charset="0"/>
                </a:rPr>
                <a:t> ph</a:t>
              </a:r>
              <a:r>
                <a:rPr lang="vi-VN" sz="2800" b="1">
                  <a:solidFill>
                    <a:srgbClr val="0033CC"/>
                  </a:solidFill>
                  <a:latin typeface="Times New Roman" pitchFamily="18" charset="0"/>
                  <a:cs typeface="Times New Roman" pitchFamily="18" charset="0"/>
                </a:rPr>
                <a:t>ươ</a:t>
              </a:r>
              <a:r>
                <a:rPr lang="en-US" sz="2800" b="1">
                  <a:solidFill>
                    <a:srgbClr val="0033CC"/>
                  </a:solidFill>
                  <a:latin typeface="Times New Roman" pitchFamily="18" charset="0"/>
                  <a:cs typeface="Times New Roman" pitchFamily="18" charset="0"/>
                </a:rPr>
                <a:t>ng khác nhau.</a:t>
              </a:r>
              <a:endParaRPr lang="en-US" sz="2800" b="1" dirty="0">
                <a:solidFill>
                  <a:srgbClr val="0033CC"/>
                </a:solidFill>
                <a:latin typeface="Times New Roman" pitchFamily="18" charset="0"/>
                <a:cs typeface="Times New Roman" pitchFamily="18" charset="0"/>
              </a:endParaRPr>
            </a:p>
          </p:txBody>
        </p:sp>
      </p:grpSp>
      <p:grpSp>
        <p:nvGrpSpPr>
          <p:cNvPr id="24" name="Group 23"/>
          <p:cNvGrpSpPr/>
          <p:nvPr/>
        </p:nvGrpSpPr>
        <p:grpSpPr>
          <a:xfrm>
            <a:off x="462659" y="4552055"/>
            <a:ext cx="11447340" cy="954107"/>
            <a:chOff x="462659" y="4552055"/>
            <a:chExt cx="11447340" cy="954107"/>
          </a:xfrm>
        </p:grpSpPr>
        <p:sp>
          <p:nvSpPr>
            <p:cNvPr id="35" name="矩形 13"/>
            <p:cNvSpPr/>
            <p:nvPr/>
          </p:nvSpPr>
          <p:spPr>
            <a:xfrm>
              <a:off x="462659" y="4582282"/>
              <a:ext cx="11424541" cy="923880"/>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sym typeface="+mn-ea"/>
                </a:rPr>
                <a:t>        </a:t>
              </a:r>
              <a:endParaRPr lang="zh-CN" altLang="en-US" dirty="0">
                <a:solidFill>
                  <a:schemeClr val="tx1"/>
                </a:solidFill>
                <a:latin typeface="Arial" panose="020B0604020202020204" pitchFamily="34" charset="0"/>
                <a:ea typeface="字体管家棉花糖" panose="00020600040101010101" charset="-122"/>
                <a:cs typeface="Arial" panose="020B0604020202020204" pitchFamily="34" charset="0"/>
                <a:sym typeface="+mn-ea"/>
              </a:endParaRPr>
            </a:p>
          </p:txBody>
        </p:sp>
        <p:sp>
          <p:nvSpPr>
            <p:cNvPr id="27" name="TextBox 26"/>
            <p:cNvSpPr txBox="1"/>
            <p:nvPr/>
          </p:nvSpPr>
          <p:spPr>
            <a:xfrm>
              <a:off x="870932" y="4552055"/>
              <a:ext cx="11039067" cy="954107"/>
            </a:xfrm>
            <a:prstGeom prst="rect">
              <a:avLst/>
            </a:prstGeom>
            <a:noFill/>
          </p:spPr>
          <p:txBody>
            <a:bodyPr wrap="square" rtlCol="0">
              <a:spAutoFit/>
            </a:bodyPr>
            <a:lstStyle/>
            <a:p>
              <a:r>
                <a:rPr lang="en-US" sz="2800" b="1">
                  <a:solidFill>
                    <a:srgbClr val="0033CC"/>
                  </a:solidFill>
                  <a:latin typeface="Times New Roman" pitchFamily="18" charset="0"/>
                  <a:cs typeface="Times New Roman" pitchFamily="18" charset="0"/>
                </a:rPr>
                <a:t>c. Lối sống và nếp nghĩ </a:t>
              </a:r>
              <a:r>
                <a:rPr lang="vi-VN" sz="2800" b="1">
                  <a:solidFill>
                    <a:srgbClr val="0033CC"/>
                  </a:solidFill>
                  <a:latin typeface="Times New Roman" pitchFamily="18" charset="0"/>
                  <a:cs typeface="Times New Roman" pitchFamily="18" charset="0"/>
                </a:rPr>
                <a:t>đã</a:t>
              </a:r>
              <a:r>
                <a:rPr lang="en-US" sz="2800" b="1">
                  <a:solidFill>
                    <a:srgbClr val="0033CC"/>
                  </a:solidFill>
                  <a:latin typeface="Times New Roman" pitchFamily="18" charset="0"/>
                  <a:cs typeface="Times New Roman" pitchFamily="18" charset="0"/>
                </a:rPr>
                <a:t> hình thành từ lâu </a:t>
              </a:r>
              <a:r>
                <a:rPr lang="vi-VN" sz="2800" b="1">
                  <a:solidFill>
                    <a:srgbClr val="0033CC"/>
                  </a:solidFill>
                  <a:latin typeface="Times New Roman" pitchFamily="18" charset="0"/>
                  <a:cs typeface="Times New Roman" pitchFamily="18" charset="0"/>
                </a:rPr>
                <a:t>đời</a:t>
              </a:r>
              <a:r>
                <a:rPr lang="en-US" sz="2800" b="1">
                  <a:solidFill>
                    <a:srgbClr val="0033CC"/>
                  </a:solidFill>
                  <a:latin typeface="Times New Roman" pitchFamily="18" charset="0"/>
                  <a:cs typeface="Times New Roman" pitchFamily="18" charset="0"/>
                </a:rPr>
                <a:t> và </a:t>
              </a:r>
              <a:r>
                <a:rPr lang="vi-VN" sz="2800" b="1">
                  <a:solidFill>
                    <a:srgbClr val="0033CC"/>
                  </a:solidFill>
                  <a:latin typeface="Times New Roman" pitchFamily="18" charset="0"/>
                  <a:cs typeface="Times New Roman" pitchFamily="18" charset="0"/>
                </a:rPr>
                <a:t>được</a:t>
              </a:r>
              <a:r>
                <a:rPr lang="en-US" sz="2800" b="1">
                  <a:solidFill>
                    <a:srgbClr val="0033CC"/>
                  </a:solidFill>
                  <a:latin typeface="Times New Roman" pitchFamily="18" charset="0"/>
                  <a:cs typeface="Times New Roman" pitchFamily="18" charset="0"/>
                </a:rPr>
                <a:t> truyền từ thế hệ này sang thế hệ khác.</a:t>
              </a:r>
            </a:p>
          </p:txBody>
        </p:sp>
      </p:grpSp>
      <p:sp>
        <p:nvSpPr>
          <p:cNvPr id="28" name="Oval 27"/>
          <p:cNvSpPr/>
          <p:nvPr/>
        </p:nvSpPr>
        <p:spPr>
          <a:xfrm>
            <a:off x="804955" y="4585336"/>
            <a:ext cx="457222" cy="510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49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a:off x="0" y="4288219"/>
            <a:ext cx="2312942" cy="2415203"/>
          </a:xfrm>
          <a:prstGeom prst="rect">
            <a:avLst/>
          </a:prstGeom>
        </p:spPr>
      </p:pic>
      <p:sp>
        <p:nvSpPr>
          <p:cNvPr id="10" name="Content Placeholder 2"/>
          <p:cNvSpPr txBox="1">
            <a:spLocks/>
          </p:cNvSpPr>
          <p:nvPr/>
        </p:nvSpPr>
        <p:spPr bwMode="auto">
          <a:xfrm>
            <a:off x="611777" y="929640"/>
            <a:ext cx="11357508" cy="1149531"/>
          </a:xfrm>
          <a:prstGeom prst="rect">
            <a:avLst/>
          </a:prstGeom>
          <a:noFill/>
          <a:ln w="9525">
            <a:noFill/>
            <a:miter lim="800000"/>
            <a:headEnd/>
            <a:tailEnd/>
          </a:ln>
        </p:spPr>
        <p:txBody>
          <a:bodyPr/>
          <a:lstStyle/>
          <a:p>
            <a:pPr algn="just" fontAlgn="auto">
              <a:spcBef>
                <a:spcPct val="20000"/>
              </a:spcBef>
              <a:spcAft>
                <a:spcPts val="0"/>
              </a:spcAft>
              <a:buFont typeface="Arial" pitchFamily="34" charset="0"/>
              <a:buNone/>
              <a:defRPr/>
            </a:pPr>
            <a:r>
              <a:rPr lang="en-US" sz="3200" b="1" dirty="0">
                <a:solidFill>
                  <a:srgbClr val="C00000"/>
                </a:solidFill>
                <a:latin typeface="Times New Roman" pitchFamily="18" charset="0"/>
                <a:cs typeface="Times New Roman" pitchFamily="18" charset="0"/>
              </a:rPr>
              <a:t>1.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lối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nếp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thành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lâu</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được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này</a:t>
            </a:r>
            <a:r>
              <a:rPr lang="en-US" sz="3200" b="1" dirty="0">
                <a:solidFill>
                  <a:srgbClr val="002060"/>
                </a:solidFill>
                <a:latin typeface="Times New Roman" pitchFamily="18" charset="0"/>
                <a:cs typeface="Times New Roman" pitchFamily="18" charset="0"/>
              </a:rPr>
              <a:t> sang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a:t>
            </a:r>
          </a:p>
        </p:txBody>
      </p:sp>
      <p:sp>
        <p:nvSpPr>
          <p:cNvPr id="13" name="Content Placeholder 2"/>
          <p:cNvSpPr txBox="1">
            <a:spLocks/>
          </p:cNvSpPr>
          <p:nvPr/>
        </p:nvSpPr>
        <p:spPr bwMode="auto">
          <a:xfrm>
            <a:off x="483326" y="2213401"/>
            <a:ext cx="11357508" cy="2133600"/>
          </a:xfrm>
          <a:prstGeom prst="rect">
            <a:avLst/>
          </a:prstGeom>
          <a:solidFill>
            <a:schemeClr val="accent1">
              <a:lumMod val="20000"/>
              <a:lumOff val="80000"/>
            </a:schemeClr>
          </a:solidFill>
          <a:ln w="9525">
            <a:solidFill>
              <a:schemeClr val="accent2"/>
            </a:solidFill>
            <a:miter lim="800000"/>
            <a:headEnd/>
            <a:tailEnd/>
          </a:ln>
        </p:spPr>
        <p:txBody>
          <a:bodyPr/>
          <a:lstStyle/>
          <a:p>
            <a:pPr algn="just" fontAlgn="auto">
              <a:spcBef>
                <a:spcPts val="2400"/>
              </a:spcBef>
              <a:spcAft>
                <a:spcPts val="0"/>
              </a:spcAft>
              <a:buFont typeface="Arial" pitchFamily="34" charset="0"/>
              <a:buNone/>
              <a:defRPr/>
            </a:pP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ghép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Hán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Việt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gồm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lặp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nhau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trao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vi-VN" sz="3200" b="1" i="1" dirty="0">
                <a:solidFill>
                  <a:srgbClr val="FF0000"/>
                </a:solidFill>
                <a:latin typeface="Times New Roman" pitchFamily="18" charset="0"/>
                <a:cs typeface="Times New Roman" pitchFamily="18" charset="0"/>
              </a:rPr>
              <a:t>để</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người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sau</a:t>
            </a:r>
            <a:r>
              <a:rPr lang="en-US" sz="3200" b="1" i="1" dirty="0">
                <a:solidFill>
                  <a:srgbClr val="FF0000"/>
                </a:solidFill>
                <a:latin typeface="Times New Roman" pitchFamily="18" charset="0"/>
                <a:cs typeface="Times New Roman" pitchFamily="18" charset="0"/>
              </a:rPr>
              <a:t>, </a:t>
            </a:r>
            <a:r>
              <a:rPr lang="vi-VN" sz="3200" b="1" i="1" dirty="0">
                <a:solidFill>
                  <a:srgbClr val="FF0000"/>
                </a:solidFill>
                <a:latin typeface="Times New Roman" pitchFamily="18" charset="0"/>
                <a:cs typeface="Times New Roman" pitchFamily="18" charset="0"/>
              </a:rPr>
              <a:t>đời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sau</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Ví</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dụ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truyền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truyền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ngôi</a:t>
            </a:r>
            <a:r>
              <a:rPr lang="en-US" sz="3200" b="1" i="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có</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nghĩa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là</a:t>
            </a:r>
            <a:r>
              <a:rPr lang="en-US" sz="3200" b="1" i="1" dirty="0">
                <a:solidFill>
                  <a:srgbClr val="00206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nối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tiếp</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nhau</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không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dứt</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Ví</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dụ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hệ</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thống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huyết</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thống</a:t>
            </a:r>
            <a:r>
              <a:rPr lang="en-US" sz="3200" b="1" i="1" dirty="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79223" y="347308"/>
            <a:ext cx="1113999" cy="1156604"/>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2</a:t>
              </a:r>
            </a:p>
          </p:txBody>
        </p:sp>
      </p:grpSp>
      <p:pic>
        <p:nvPicPr>
          <p:cNvPr id="30" name="图片 29" descr="8b0fccb2e21d61b25266c16d7d822443"/>
          <p:cNvPicPr>
            <a:picLocks noChangeAspect="1"/>
          </p:cNvPicPr>
          <p:nvPr/>
        </p:nvPicPr>
        <p:blipFill>
          <a:blip r:embed="rId5"/>
          <a:srcRect r="3242"/>
          <a:stretch>
            <a:fillRect/>
          </a:stretch>
        </p:blipFill>
        <p:spPr>
          <a:xfrm>
            <a:off x="10998200" y="-1275261"/>
            <a:ext cx="2880360" cy="1807210"/>
          </a:xfrm>
          <a:prstGeom prst="rect">
            <a:avLst/>
          </a:prstGeom>
        </p:spPr>
      </p:pic>
      <p:sp>
        <p:nvSpPr>
          <p:cNvPr id="34" name="文本框 9"/>
          <p:cNvSpPr txBox="1"/>
          <p:nvPr/>
        </p:nvSpPr>
        <p:spPr>
          <a:xfrm>
            <a:off x="1479457" y="531949"/>
            <a:ext cx="9623246" cy="1015663"/>
          </a:xfrm>
          <a:prstGeom prst="rect">
            <a:avLst/>
          </a:prstGeom>
          <a:noFill/>
        </p:spPr>
        <p:txBody>
          <a:bodyPr wrap="square" rtlCol="0">
            <a:spAutoFit/>
          </a:bodyPr>
          <a:lstStyle/>
          <a:p>
            <a:pPr algn="just">
              <a:defRPr/>
            </a:pPr>
            <a:r>
              <a:rPr lang="en-US" sz="3000" b="1">
                <a:cs typeface="Times New Roman" pitchFamily="18" charset="0"/>
              </a:rPr>
              <a:t>Dựa theo nghĩa của tiếng </a:t>
            </a:r>
            <a:r>
              <a:rPr lang="en-US" sz="3000" b="1" i="1">
                <a:solidFill>
                  <a:srgbClr val="0033CC"/>
                </a:solidFill>
                <a:cs typeface="Times New Roman" pitchFamily="18" charset="0"/>
              </a:rPr>
              <a:t>truyền</a:t>
            </a:r>
            <a:r>
              <a:rPr lang="en-US" sz="3000" b="1" i="1">
                <a:cs typeface="Times New Roman" pitchFamily="18" charset="0"/>
              </a:rPr>
              <a:t>, </a:t>
            </a:r>
            <a:r>
              <a:rPr lang="en-US" sz="3000" b="1">
                <a:cs typeface="Times New Roman" pitchFamily="18" charset="0"/>
              </a:rPr>
              <a:t>xếp các từ trong ngoặc đơn thành ba nhóm:</a:t>
            </a:r>
            <a:endParaRPr lang="en-US" sz="3000" b="1" dirty="0">
              <a:cs typeface="Times New Roman" pitchFamily="18" charset="0"/>
            </a:endParaRPr>
          </a:p>
        </p:txBody>
      </p:sp>
      <p:sp>
        <p:nvSpPr>
          <p:cNvPr id="14" name="Content Placeholder 2"/>
          <p:cNvSpPr txBox="1">
            <a:spLocks/>
          </p:cNvSpPr>
          <p:nvPr/>
        </p:nvSpPr>
        <p:spPr>
          <a:xfrm>
            <a:off x="1063192" y="1736937"/>
            <a:ext cx="11300637" cy="160673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trao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a:t>
            </a:r>
            <a:r>
              <a:rPr lang="vi-VN" altLang="en-US" sz="3000" dirty="0">
                <a:latin typeface="Times New Roman" panose="02020603050405020304" pitchFamily="18" charset="0"/>
                <a:cs typeface="Times New Roman" panose="02020603050405020304" pitchFamily="18" charset="0"/>
              </a:rPr>
              <a:t>ường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thế</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hệ</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sau</a:t>
            </a:r>
            <a:r>
              <a:rPr lang="en-US" altLang="en-US" sz="3000" dirty="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hoặc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nhiều</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biết</a:t>
            </a:r>
            <a:r>
              <a:rPr lang="en-US" altLang="en-US" sz="3000" dirty="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nhập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hoặc</a:t>
            </a:r>
            <a:r>
              <a:rPr lang="en-US" altLang="en-US" sz="3000"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đư</a:t>
            </a:r>
            <a:r>
              <a:rPr lang="en-US" altLang="en-US" sz="3000" dirty="0">
                <a:latin typeface="Times New Roman" panose="02020603050405020304" pitchFamily="18" charset="0"/>
                <a:cs typeface="Times New Roman" panose="02020603050405020304" pitchFamily="18" charset="0"/>
              </a:rPr>
              <a:t>a </a:t>
            </a:r>
            <a:r>
              <a:rPr lang="en-US" altLang="en-US" sz="3000" dirty="0" err="1">
                <a:latin typeface="Times New Roman" panose="02020603050405020304" pitchFamily="18" charset="0"/>
                <a:cs typeface="Times New Roman" panose="02020603050405020304" pitchFamily="18" charset="0"/>
              </a:rPr>
              <a:t>vào</a:t>
            </a:r>
            <a:r>
              <a:rPr lang="en-US" altLang="en-US" sz="3000" dirty="0">
                <a:latin typeface="Times New Roman" panose="02020603050405020304" pitchFamily="18" charset="0"/>
                <a:cs typeface="Times New Roman" panose="02020603050405020304" pitchFamily="18" charset="0"/>
              </a:rPr>
              <a:t> c</a:t>
            </a:r>
            <a:r>
              <a:rPr lang="vi-VN" altLang="en-US" sz="3000" dirty="0">
                <a:latin typeface="Times New Roman" panose="02020603050405020304" pitchFamily="18" charset="0"/>
                <a:cs typeface="Times New Roman" panose="02020603050405020304" pitchFamily="18" charset="0"/>
              </a:rPr>
              <a:t>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thể</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a:t>
            </a:r>
          </a:p>
        </p:txBody>
      </p:sp>
      <p:sp>
        <p:nvSpPr>
          <p:cNvPr id="15" name="Title 1"/>
          <p:cNvSpPr txBox="1">
            <a:spLocks/>
          </p:cNvSpPr>
          <p:nvPr/>
        </p:nvSpPr>
        <p:spPr>
          <a:xfrm>
            <a:off x="1063192" y="3354822"/>
            <a:ext cx="9992537" cy="1010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n-US" sz="2800" i="1">
                <a:solidFill>
                  <a:srgbClr val="0033CC"/>
                </a:solidFill>
                <a:latin typeface="Times New Roman" pitchFamily="18" charset="0"/>
                <a:cs typeface="Times New Roman" pitchFamily="18" charset="0"/>
              </a:rPr>
              <a:t>(</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thống</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bá</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nghề</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tin,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máu</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hình</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nhiễm</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ngôi</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tụng</a:t>
            </a:r>
            <a:r>
              <a:rPr lang="en-US" sz="2800" i="1" dirty="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2912883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linds(horizontal)">
                                      <p:cBhvr>
                                        <p:cTn id="10" dur="500"/>
                                        <p:tgtEl>
                                          <p:spTgt spid="14">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linds(horizontal)">
                                      <p:cBhvr>
                                        <p:cTn id="13" dur="500"/>
                                        <p:tgtEl>
                                          <p:spTgt spid="14">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blinds(horizontal)">
                                      <p:cBhvr>
                                        <p:cTn id="16" dur="5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1353897" y="6090110"/>
            <a:ext cx="9178834"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tụng</a:t>
            </a:r>
            <a:r>
              <a:rPr lang="vi-VN" sz="2400">
                <a:solidFill>
                  <a:srgbClr val="000000"/>
                </a:solidFill>
                <a:latin typeface="OpenSans"/>
              </a:rPr>
              <a:t>: Truyền tụng cho nhau bằng lòng ngưỡng mộ.</a:t>
            </a:r>
          </a:p>
        </p:txBody>
      </p:sp>
      <p:pic>
        <p:nvPicPr>
          <p:cNvPr id="19" name="图片 8" descr="f7d30ea4b628d33971365e72821aa1c5"/>
          <p:cNvPicPr>
            <a:picLocks noChangeAspect="1"/>
          </p:cNvPicPr>
          <p:nvPr/>
        </p:nvPicPr>
        <p:blipFill>
          <a:blip r:embed="rId4"/>
          <a:srcRect l="16885" t="7870" r="18795" b="24954"/>
          <a:stretch>
            <a:fillRect/>
          </a:stretch>
        </p:blipFill>
        <p:spPr>
          <a:xfrm>
            <a:off x="127740" y="343205"/>
            <a:ext cx="965200" cy="1009015"/>
          </a:xfrm>
          <a:prstGeom prst="rect">
            <a:avLst/>
          </a:prstGeom>
        </p:spPr>
      </p:pic>
      <p:sp>
        <p:nvSpPr>
          <p:cNvPr id="6" name="Rectangle 5"/>
          <p:cNvSpPr/>
          <p:nvPr/>
        </p:nvSpPr>
        <p:spPr>
          <a:xfrm>
            <a:off x="1274309" y="343205"/>
            <a:ext cx="9053031"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thống</a:t>
            </a:r>
            <a:r>
              <a:rPr lang="vi-VN" sz="2400">
                <a:solidFill>
                  <a:srgbClr val="000000"/>
                </a:solidFill>
                <a:latin typeface="OpenSans"/>
              </a:rPr>
              <a:t>: thói quen được hình thành lâu đời, trong lối sống và nếp nghĩ được truyền từ đời này sang đời khác.</a:t>
            </a:r>
          </a:p>
        </p:txBody>
      </p:sp>
      <p:sp>
        <p:nvSpPr>
          <p:cNvPr id="7" name="Rectangle 6"/>
          <p:cNvSpPr/>
          <p:nvPr/>
        </p:nvSpPr>
        <p:spPr>
          <a:xfrm>
            <a:off x="1322222" y="1287113"/>
            <a:ext cx="9005118"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bá: </a:t>
            </a:r>
            <a:r>
              <a:rPr lang="vi-VN" sz="2400">
                <a:solidFill>
                  <a:srgbClr val="000000"/>
                </a:solidFill>
                <a:latin typeface="OpenSans"/>
              </a:rPr>
              <a:t>được phổ biến rộng rãi cho nhiều người, nhiều nơi.</a:t>
            </a:r>
          </a:p>
        </p:txBody>
      </p:sp>
      <p:sp>
        <p:nvSpPr>
          <p:cNvPr id="8" name="Rectangle 7"/>
          <p:cNvSpPr/>
          <p:nvPr/>
        </p:nvSpPr>
        <p:spPr>
          <a:xfrm>
            <a:off x="1241407" y="1861689"/>
            <a:ext cx="9717945" cy="830997"/>
          </a:xfrm>
          <a:prstGeom prst="rect">
            <a:avLst/>
          </a:prstGeom>
        </p:spPr>
        <p:txBody>
          <a:bodyPr wrap="square">
            <a:spAutoFit/>
          </a:bodyPr>
          <a:lstStyle/>
          <a:p>
            <a:pPr algn="just"/>
            <a:r>
              <a:rPr lang="vi-VN" sz="2400">
                <a:solidFill>
                  <a:srgbClr val="000000"/>
                </a:solidFill>
                <a:latin typeface="OpenSans"/>
              </a:rPr>
              <a:t> - </a:t>
            </a:r>
            <a:r>
              <a:rPr lang="vi-VN" sz="2400" b="1">
                <a:solidFill>
                  <a:srgbClr val="000000"/>
                </a:solidFill>
                <a:latin typeface="OpenSans"/>
              </a:rPr>
              <a:t>Truyền nghề: </a:t>
            </a:r>
            <a:r>
              <a:rPr lang="vi-VN" sz="2400">
                <a:solidFill>
                  <a:srgbClr val="000000"/>
                </a:solidFill>
                <a:latin typeface="OpenSans"/>
              </a:rPr>
              <a:t>Nghề nghiệp được truyền từ đời này sang đời khác, thế hệ này sang thế hệ khác.</a:t>
            </a:r>
          </a:p>
        </p:txBody>
      </p:sp>
      <p:sp>
        <p:nvSpPr>
          <p:cNvPr id="13" name="Rectangle 12"/>
          <p:cNvSpPr/>
          <p:nvPr/>
        </p:nvSpPr>
        <p:spPr>
          <a:xfrm>
            <a:off x="1322222" y="2805597"/>
            <a:ext cx="9538220"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tin</a:t>
            </a:r>
            <a:r>
              <a:rPr lang="vi-VN" sz="2400">
                <a:solidFill>
                  <a:srgbClr val="000000"/>
                </a:solidFill>
                <a:latin typeface="OpenSans"/>
              </a:rPr>
              <a:t>: Thông tin được truyền đi cho nhiều người biết tới.</a:t>
            </a:r>
          </a:p>
        </p:txBody>
      </p:sp>
      <p:sp>
        <p:nvSpPr>
          <p:cNvPr id="14" name="Rectangle 13"/>
          <p:cNvSpPr/>
          <p:nvPr/>
        </p:nvSpPr>
        <p:spPr>
          <a:xfrm>
            <a:off x="1353897" y="3359335"/>
            <a:ext cx="9178834"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máu</a:t>
            </a:r>
            <a:r>
              <a:rPr lang="vi-VN" sz="2400">
                <a:solidFill>
                  <a:srgbClr val="000000"/>
                </a:solidFill>
                <a:latin typeface="OpenSans"/>
              </a:rPr>
              <a:t>: Máu được truyền từ cơ thể này sang cơ thể khác.</a:t>
            </a:r>
          </a:p>
        </p:txBody>
      </p:sp>
      <p:sp>
        <p:nvSpPr>
          <p:cNvPr id="15" name="Rectangle 14"/>
          <p:cNvSpPr/>
          <p:nvPr/>
        </p:nvSpPr>
        <p:spPr>
          <a:xfrm>
            <a:off x="1353897" y="3830263"/>
            <a:ext cx="9632350"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hình</a:t>
            </a:r>
            <a:r>
              <a:rPr lang="vi-VN" sz="2400">
                <a:solidFill>
                  <a:srgbClr val="000000"/>
                </a:solidFill>
                <a:latin typeface="OpenSans"/>
              </a:rPr>
              <a:t>: Truyền hình ảnh, thường đồng thời có cả âm thanh bằng phương tiện thu bắt tín hiệu.</a:t>
            </a:r>
          </a:p>
        </p:txBody>
      </p:sp>
      <p:sp>
        <p:nvSpPr>
          <p:cNvPr id="16" name="Rectangle 15"/>
          <p:cNvSpPr/>
          <p:nvPr/>
        </p:nvSpPr>
        <p:spPr>
          <a:xfrm>
            <a:off x="1353897" y="4727744"/>
            <a:ext cx="5451172" cy="461665"/>
          </a:xfrm>
          <a:prstGeom prst="rect">
            <a:avLst/>
          </a:prstGeom>
        </p:spPr>
        <p:txBody>
          <a:bodyPr wrap="none">
            <a:spAutoFit/>
          </a:bodyPr>
          <a:lstStyle/>
          <a:p>
            <a:pPr algn="just"/>
            <a:r>
              <a:rPr lang="vi-VN" sz="2400">
                <a:solidFill>
                  <a:srgbClr val="000000"/>
                </a:solidFill>
                <a:latin typeface="OpenSans"/>
              </a:rPr>
              <a:t>- </a:t>
            </a:r>
            <a:r>
              <a:rPr lang="vi-VN" sz="2400" b="1">
                <a:solidFill>
                  <a:srgbClr val="000000"/>
                </a:solidFill>
                <a:latin typeface="OpenSans"/>
              </a:rPr>
              <a:t>Truyền nhiễm</a:t>
            </a:r>
            <a:r>
              <a:rPr lang="vi-VN" sz="2400">
                <a:solidFill>
                  <a:srgbClr val="000000"/>
                </a:solidFill>
                <a:latin typeface="OpenSans"/>
              </a:rPr>
              <a:t>: lây nhiễm, lây truyền.</a:t>
            </a:r>
          </a:p>
        </p:txBody>
      </p:sp>
      <p:sp>
        <p:nvSpPr>
          <p:cNvPr id="21" name="Rectangle 20"/>
          <p:cNvSpPr/>
          <p:nvPr/>
        </p:nvSpPr>
        <p:spPr>
          <a:xfrm>
            <a:off x="1353897" y="5224261"/>
            <a:ext cx="10210574"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ngôi: </a:t>
            </a:r>
            <a:r>
              <a:rPr lang="vi-VN" sz="2400">
                <a:solidFill>
                  <a:srgbClr val="000000"/>
                </a:solidFill>
                <a:latin typeface="OpenSans"/>
              </a:rPr>
              <a:t>Ngai vàng, ngôi vua được truyền từ đời này sang đời khác.</a:t>
            </a:r>
          </a:p>
        </p:txBody>
      </p:sp>
    </p:spTree>
    <p:extLst>
      <p:ext uri="{BB962C8B-B14F-4D97-AF65-F5344CB8AC3E}">
        <p14:creationId xmlns:p14="http://schemas.microsoft.com/office/powerpoint/2010/main" val="690627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74721" y="244013"/>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2</a:t>
              </a:r>
            </a:p>
          </p:txBody>
        </p:sp>
      </p:grpSp>
      <p:graphicFrame>
        <p:nvGraphicFramePr>
          <p:cNvPr id="16" name="Table 15"/>
          <p:cNvGraphicFramePr>
            <a:graphicFrameLocks noGrp="1"/>
          </p:cNvGraphicFramePr>
          <p:nvPr>
            <p:extLst>
              <p:ext uri="{D42A27DB-BD31-4B8C-83A1-F6EECF244321}">
                <p14:modId xmlns:p14="http://schemas.microsoft.com/office/powerpoint/2010/main" val="1033679554"/>
              </p:ext>
            </p:extLst>
          </p:nvPr>
        </p:nvGraphicFramePr>
        <p:xfrm>
          <a:off x="430745" y="1761813"/>
          <a:ext cx="11401697" cy="3737650"/>
        </p:xfrm>
        <a:graphic>
          <a:graphicData uri="http://schemas.openxmlformats.org/drawingml/2006/table">
            <a:tbl>
              <a:tblPr firstRow="1" bandRow="1">
                <a:effectLst>
                  <a:innerShdw blurRad="63500" dist="50800">
                    <a:prstClr val="black">
                      <a:alpha val="50000"/>
                    </a:prstClr>
                  </a:innerShdw>
                </a:effectLst>
                <a:tableStyleId>{D7AC3CCA-C797-4891-BE02-D94E43425B78}</a:tableStyleId>
              </a:tblPr>
              <a:tblGrid>
                <a:gridCol w="6401129">
                  <a:extLst>
                    <a:ext uri="{9D8B030D-6E8A-4147-A177-3AD203B41FA5}">
                      <a16:colId xmlns:a16="http://schemas.microsoft.com/office/drawing/2014/main" val="20000"/>
                    </a:ext>
                  </a:extLst>
                </a:gridCol>
                <a:gridCol w="5000568">
                  <a:extLst>
                    <a:ext uri="{9D8B030D-6E8A-4147-A177-3AD203B41FA5}">
                      <a16:colId xmlns:a16="http://schemas.microsoft.com/office/drawing/2014/main" val="20001"/>
                    </a:ext>
                  </a:extLst>
                </a:gridCol>
              </a:tblGrid>
              <a:tr h="1190393">
                <a:tc>
                  <a:txBody>
                    <a:bodyPr/>
                    <a:lstStyle/>
                    <a:p>
                      <a:pPr algn="just"/>
                      <a:endParaRPr lang="en-US" sz="2400" i="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0"/>
                  </a:ext>
                </a:extLst>
              </a:tr>
              <a:tr h="1227908">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1"/>
                  </a:ext>
                </a:extLst>
              </a:tr>
              <a:tr h="1319349">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535578" y="1899448"/>
            <a:ext cx="6021976" cy="954107"/>
          </a:xfrm>
          <a:prstGeom prst="rect">
            <a:avLst/>
          </a:prstGeom>
          <a:noFill/>
        </p:spPr>
        <p:txBody>
          <a:bodyPr wrap="square" rtlCol="0">
            <a:spAutoFit/>
          </a:bodyPr>
          <a:lstStyle/>
          <a:p>
            <a:r>
              <a:rPr lang="en-US" sz="2800" i="1" dirty="0" err="1">
                <a:latin typeface="Arial" pitchFamily="34" charset="0"/>
                <a:cs typeface="Arial" pitchFamily="34" charset="0"/>
              </a:rPr>
              <a:t>Truyền</a:t>
            </a:r>
            <a:r>
              <a:rPr lang="en-US" sz="2800" i="1"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nghĩa</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trao</a:t>
            </a:r>
            <a:r>
              <a:rPr lang="en-US" sz="2800" dirty="0">
                <a:latin typeface="Arial" pitchFamily="34" charset="0"/>
                <a:cs typeface="Arial" pitchFamily="34" charset="0"/>
              </a:rPr>
              <a:t> </a:t>
            </a:r>
            <a:r>
              <a:rPr lang="en-US" sz="2800" dirty="0" err="1">
                <a:latin typeface="Arial" pitchFamily="34" charset="0"/>
                <a:cs typeface="Arial" pitchFamily="34" charset="0"/>
              </a:rPr>
              <a:t>lại</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ng</a:t>
            </a:r>
            <a:r>
              <a:rPr lang="vi-VN" sz="2800" dirty="0">
                <a:cs typeface="Arial" pitchFamily="34" charset="0"/>
              </a:rPr>
              <a:t>ười</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th</a:t>
            </a:r>
            <a:r>
              <a:rPr lang="vi-VN" sz="2800" dirty="0">
                <a:cs typeface="Arial" pitchFamily="34" charset="0"/>
              </a:rPr>
              <a:t>ường</a:t>
            </a:r>
            <a:r>
              <a:rPr lang="en-US" sz="2800" dirty="0">
                <a:latin typeface="Arial" pitchFamily="34" charset="0"/>
                <a:cs typeface="Arial" pitchFamily="34" charset="0"/>
              </a:rPr>
              <a:t> </a:t>
            </a:r>
            <a:r>
              <a:rPr lang="en-US" sz="2800" dirty="0" err="1">
                <a:latin typeface="Arial" pitchFamily="34" charset="0"/>
                <a:cs typeface="Arial" pitchFamily="34" charset="0"/>
              </a:rPr>
              <a:t>thuộc</a:t>
            </a:r>
            <a:r>
              <a:rPr lang="en-US" sz="2800" dirty="0">
                <a:latin typeface="Arial" pitchFamily="34" charset="0"/>
                <a:cs typeface="Arial" pitchFamily="34" charset="0"/>
              </a:rPr>
              <a:t> </a:t>
            </a:r>
            <a:r>
              <a:rPr lang="en-US" sz="2800" dirty="0" err="1">
                <a:latin typeface="Arial" pitchFamily="34" charset="0"/>
                <a:cs typeface="Arial" pitchFamily="34" charset="0"/>
              </a:rPr>
              <a:t>thế</a:t>
            </a:r>
            <a:r>
              <a:rPr lang="en-US" sz="2800" dirty="0">
                <a:latin typeface="Arial" pitchFamily="34" charset="0"/>
                <a:cs typeface="Arial" pitchFamily="34" charset="0"/>
              </a:rPr>
              <a:t> </a:t>
            </a:r>
            <a:r>
              <a:rPr lang="en-US" sz="2800" dirty="0" err="1">
                <a:latin typeface="Arial" pitchFamily="34" charset="0"/>
                <a:cs typeface="Arial" pitchFamily="34" charset="0"/>
              </a:rPr>
              <a:t>hệ</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a:t>
            </a:r>
          </a:p>
        </p:txBody>
      </p:sp>
      <p:sp>
        <p:nvSpPr>
          <p:cNvPr id="18" name="TextBox 17"/>
          <p:cNvSpPr txBox="1"/>
          <p:nvPr/>
        </p:nvSpPr>
        <p:spPr>
          <a:xfrm>
            <a:off x="535578" y="3062839"/>
            <a:ext cx="6113416" cy="954107"/>
          </a:xfrm>
          <a:prstGeom prst="rect">
            <a:avLst/>
          </a:prstGeom>
          <a:noFill/>
        </p:spPr>
        <p:txBody>
          <a:bodyPr wrap="square" rtlCol="0">
            <a:spAutoFit/>
          </a:bodyPr>
          <a:lstStyle/>
          <a:p>
            <a:r>
              <a:rPr lang="en-US" sz="2800" i="1" dirty="0" err="1">
                <a:solidFill>
                  <a:schemeClr val="dk1"/>
                </a:solidFill>
                <a:latin typeface="Arial" pitchFamily="34" charset="0"/>
                <a:cs typeface="Arial" pitchFamily="34" charset="0"/>
              </a:rPr>
              <a:t>Truyền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có</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nghĩa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lan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rộng</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hoặc</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làm</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lan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rộng</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cho</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nhiều</a:t>
            </a:r>
            <a:r>
              <a:rPr lang="en-US" sz="2800" dirty="0">
                <a:solidFill>
                  <a:schemeClr val="dk1"/>
                </a:solidFill>
                <a:latin typeface="Arial" pitchFamily="34" charset="0"/>
                <a:cs typeface="Arial" pitchFamily="34" charset="0"/>
              </a:rPr>
              <a:t> ng</a:t>
            </a:r>
            <a:r>
              <a:rPr lang="vi-VN" sz="2800" dirty="0">
                <a:solidFill>
                  <a:schemeClr val="dk1"/>
                </a:solidFill>
                <a:cs typeface="Arial" pitchFamily="34" charset="0"/>
              </a:rPr>
              <a:t>ười</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biết</a:t>
            </a:r>
            <a:r>
              <a:rPr lang="en-US" sz="2800" dirty="0">
                <a:solidFill>
                  <a:schemeClr val="dk1"/>
                </a:solidFill>
                <a:latin typeface="Arial" pitchFamily="34" charset="0"/>
                <a:cs typeface="Arial" pitchFamily="34" charset="0"/>
              </a:rPr>
              <a:t>.</a:t>
            </a:r>
          </a:p>
        </p:txBody>
      </p:sp>
      <p:sp>
        <p:nvSpPr>
          <p:cNvPr id="19" name="TextBox 18"/>
          <p:cNvSpPr txBox="1"/>
          <p:nvPr/>
        </p:nvSpPr>
        <p:spPr>
          <a:xfrm>
            <a:off x="535578" y="4362994"/>
            <a:ext cx="6021976" cy="954107"/>
          </a:xfrm>
          <a:prstGeom prst="rect">
            <a:avLst/>
          </a:prstGeom>
          <a:noFill/>
        </p:spPr>
        <p:txBody>
          <a:bodyPr wrap="square" rtlCol="0">
            <a:spAutoFit/>
          </a:bodyPr>
          <a:lstStyle/>
          <a:p>
            <a:r>
              <a:rPr lang="en-US" sz="2800" i="1" dirty="0" err="1">
                <a:solidFill>
                  <a:schemeClr val="dk1"/>
                </a:solidFill>
                <a:latin typeface="Arial" pitchFamily="34" charset="0"/>
                <a:cs typeface="Arial" pitchFamily="34" charset="0"/>
              </a:rPr>
              <a:t>Truyền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có</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nghĩa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nhập</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vào</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hoặc</a:t>
            </a:r>
            <a:r>
              <a:rPr lang="en-US" sz="2800" dirty="0">
                <a:solidFill>
                  <a:schemeClr val="dk1"/>
                </a:solidFill>
                <a:latin typeface="Arial" pitchFamily="34" charset="0"/>
                <a:cs typeface="Arial" pitchFamily="34" charset="0"/>
              </a:rPr>
              <a:t> </a:t>
            </a:r>
            <a:r>
              <a:rPr lang="vi-VN" sz="2800" dirty="0">
                <a:solidFill>
                  <a:schemeClr val="dk1"/>
                </a:solidFill>
                <a:cs typeface="Arial" pitchFamily="34" charset="0"/>
              </a:rPr>
              <a:t>đư</a:t>
            </a:r>
            <a:r>
              <a:rPr lang="en-US" sz="2800" dirty="0">
                <a:solidFill>
                  <a:schemeClr val="dk1"/>
                </a:solidFill>
                <a:latin typeface="Arial" pitchFamily="34" charset="0"/>
                <a:cs typeface="Arial" pitchFamily="34" charset="0"/>
              </a:rPr>
              <a:t>a </a:t>
            </a:r>
            <a:r>
              <a:rPr lang="en-US" sz="2800" dirty="0" err="1">
                <a:solidFill>
                  <a:schemeClr val="dk1"/>
                </a:solidFill>
                <a:latin typeface="Arial" pitchFamily="34" charset="0"/>
                <a:cs typeface="Arial" pitchFamily="34" charset="0"/>
              </a:rPr>
              <a:t>vào</a:t>
            </a:r>
            <a:r>
              <a:rPr lang="en-US" sz="2800" dirty="0">
                <a:solidFill>
                  <a:schemeClr val="dk1"/>
                </a:solidFill>
                <a:latin typeface="Arial" pitchFamily="34" charset="0"/>
                <a:cs typeface="Arial" pitchFamily="34" charset="0"/>
              </a:rPr>
              <a:t> c</a:t>
            </a:r>
            <a:r>
              <a:rPr lang="vi-VN" sz="2800" dirty="0">
                <a:solidFill>
                  <a:schemeClr val="dk1"/>
                </a:solidFill>
                <a:cs typeface="Arial" pitchFamily="34" charset="0"/>
              </a:rPr>
              <a:t>ơ</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thể</a:t>
            </a:r>
            <a:r>
              <a:rPr lang="en-US" sz="2800" dirty="0">
                <a:solidFill>
                  <a:schemeClr val="dk1"/>
                </a:solidFill>
                <a:latin typeface="Arial" pitchFamily="34" charset="0"/>
                <a:cs typeface="Arial" pitchFamily="34" charset="0"/>
              </a:rPr>
              <a:t> ng</a:t>
            </a:r>
            <a:r>
              <a:rPr lang="vi-VN" sz="2800" dirty="0">
                <a:solidFill>
                  <a:schemeClr val="dk1"/>
                </a:solidFill>
                <a:cs typeface="Arial" pitchFamily="34" charset="0"/>
              </a:rPr>
              <a:t>ười</a:t>
            </a:r>
            <a:r>
              <a:rPr lang="en-US" sz="2800" dirty="0">
                <a:solidFill>
                  <a:schemeClr val="dk1"/>
                </a:solidFill>
                <a:latin typeface="Arial" pitchFamily="34" charset="0"/>
                <a:cs typeface="Arial" pitchFamily="34" charset="0"/>
              </a:rPr>
              <a:t>.</a:t>
            </a:r>
          </a:p>
        </p:txBody>
      </p:sp>
      <p:sp>
        <p:nvSpPr>
          <p:cNvPr id="20" name="TextBox 19"/>
          <p:cNvSpPr txBox="1"/>
          <p:nvPr/>
        </p:nvSpPr>
        <p:spPr>
          <a:xfrm>
            <a:off x="7134926" y="1899448"/>
            <a:ext cx="4697516"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nghề</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ngôi</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thống</a:t>
            </a:r>
            <a:endParaRPr lang="en-US" sz="2800" b="1" i="1" dirty="0">
              <a:solidFill>
                <a:srgbClr val="002060"/>
              </a:solidFill>
              <a:cs typeface="Arial" pitchFamily="34" charset="0"/>
            </a:endParaRPr>
          </a:p>
        </p:txBody>
      </p:sp>
      <p:sp>
        <p:nvSpPr>
          <p:cNvPr id="21" name="TextBox 20"/>
          <p:cNvSpPr txBox="1"/>
          <p:nvPr/>
        </p:nvSpPr>
        <p:spPr>
          <a:xfrm>
            <a:off x="7039625" y="3062839"/>
            <a:ext cx="4310743"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bá</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hình</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tin,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tụng</a:t>
            </a:r>
            <a:endParaRPr lang="en-US" sz="2800" b="1" i="1" dirty="0">
              <a:solidFill>
                <a:srgbClr val="002060"/>
              </a:solidFill>
              <a:cs typeface="Arial" pitchFamily="34" charset="0"/>
            </a:endParaRPr>
          </a:p>
        </p:txBody>
      </p:sp>
      <p:sp>
        <p:nvSpPr>
          <p:cNvPr id="22" name="TextBox 21"/>
          <p:cNvSpPr txBox="1"/>
          <p:nvPr/>
        </p:nvSpPr>
        <p:spPr>
          <a:xfrm>
            <a:off x="6936194" y="4480677"/>
            <a:ext cx="4517607" cy="523220"/>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err="1">
                <a:solidFill>
                  <a:srgbClr val="002060"/>
                </a:solidFill>
                <a:cs typeface="Arial" pitchFamily="34" charset="0"/>
              </a:rPr>
              <a:t>máu</a:t>
            </a:r>
            <a:r>
              <a:rPr lang="en-US" sz="2800" b="1" i="1">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nhiễm</a:t>
            </a:r>
            <a:endParaRPr lang="en-US" sz="2800" b="1" i="1" dirty="0">
              <a:solidFill>
                <a:srgbClr val="002060"/>
              </a:solidFill>
              <a:cs typeface="Arial" pitchFamily="34" charset="0"/>
            </a:endParaRPr>
          </a:p>
        </p:txBody>
      </p:sp>
      <p:sp>
        <p:nvSpPr>
          <p:cNvPr id="23" name="文本框 9"/>
          <p:cNvSpPr txBox="1"/>
          <p:nvPr/>
        </p:nvSpPr>
        <p:spPr>
          <a:xfrm>
            <a:off x="1246214" y="283902"/>
            <a:ext cx="9623246" cy="1015663"/>
          </a:xfrm>
          <a:prstGeom prst="rect">
            <a:avLst/>
          </a:prstGeom>
          <a:noFill/>
        </p:spPr>
        <p:txBody>
          <a:bodyPr wrap="square" rtlCol="0">
            <a:spAutoFit/>
          </a:bodyPr>
          <a:lstStyle/>
          <a:p>
            <a:pPr algn="just">
              <a:defRPr/>
            </a:pPr>
            <a:r>
              <a:rPr lang="en-US" sz="3000" b="1">
                <a:cs typeface="Times New Roman" pitchFamily="18" charset="0"/>
              </a:rPr>
              <a:t>Dựa theo nghĩa của tiếng </a:t>
            </a:r>
            <a:r>
              <a:rPr lang="en-US" sz="3000" b="1" i="1">
                <a:solidFill>
                  <a:srgbClr val="0033CC"/>
                </a:solidFill>
                <a:cs typeface="Times New Roman" pitchFamily="18" charset="0"/>
              </a:rPr>
              <a:t>truyền</a:t>
            </a:r>
            <a:r>
              <a:rPr lang="en-US" sz="3000" b="1" i="1">
                <a:cs typeface="Times New Roman" pitchFamily="18" charset="0"/>
              </a:rPr>
              <a:t>, </a:t>
            </a:r>
            <a:r>
              <a:rPr lang="en-US" sz="3000" b="1">
                <a:cs typeface="Times New Roman" pitchFamily="18" charset="0"/>
              </a:rPr>
              <a:t>xếp các từ trong ngoặc đơn thành ba nhóm:</a:t>
            </a:r>
            <a:endParaRPr lang="en-US" sz="3000" b="1" dirty="0">
              <a:cs typeface="Times New Roman" pitchFamily="18" charset="0"/>
            </a:endParaRPr>
          </a:p>
        </p:txBody>
      </p:sp>
    </p:spTree>
    <p:extLst>
      <p:ext uri="{BB962C8B-B14F-4D97-AF65-F5344CB8AC3E}">
        <p14:creationId xmlns:p14="http://schemas.microsoft.com/office/powerpoint/2010/main" val="2649823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9" name="组合 11"/>
          <p:cNvGrpSpPr/>
          <p:nvPr/>
        </p:nvGrpSpPr>
        <p:grpSpPr>
          <a:xfrm>
            <a:off x="127740" y="343205"/>
            <a:ext cx="965200" cy="1009015"/>
            <a:chOff x="11295" y="1307"/>
            <a:chExt cx="3874" cy="4046"/>
          </a:xfrm>
        </p:grpSpPr>
        <p:pic>
          <p:nvPicPr>
            <p:cNvPr id="20"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2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3</a:t>
              </a:r>
            </a:p>
          </p:txBody>
        </p:sp>
      </p:grpSp>
      <p:pic>
        <p:nvPicPr>
          <p:cNvPr id="22" name="图片 29" descr="8b0fccb2e21d61b25266c16d7d822443"/>
          <p:cNvPicPr>
            <a:picLocks noChangeAspect="1"/>
          </p:cNvPicPr>
          <p:nvPr/>
        </p:nvPicPr>
        <p:blipFill>
          <a:blip r:embed="rId5"/>
          <a:srcRect r="3242"/>
          <a:stretch>
            <a:fillRect/>
          </a:stretch>
        </p:blipFill>
        <p:spPr>
          <a:xfrm>
            <a:off x="10271289" y="-454990"/>
            <a:ext cx="2880360" cy="1807210"/>
          </a:xfrm>
          <a:prstGeom prst="rect">
            <a:avLst/>
          </a:prstGeom>
        </p:spPr>
      </p:pic>
      <p:sp>
        <p:nvSpPr>
          <p:cNvPr id="23" name="文本框 9"/>
          <p:cNvSpPr txBox="1"/>
          <p:nvPr/>
        </p:nvSpPr>
        <p:spPr>
          <a:xfrm>
            <a:off x="1092940" y="448615"/>
            <a:ext cx="10411731" cy="1018869"/>
          </a:xfrm>
          <a:prstGeom prst="rect">
            <a:avLst/>
          </a:prstGeom>
          <a:noFill/>
        </p:spPr>
        <p:txBody>
          <a:bodyPr wrap="square" rtlCol="0">
            <a:spAutoFit/>
          </a:bodyPr>
          <a:lstStyle/>
          <a:p>
            <a:pPr algn="just" fontAlgn="auto">
              <a:lnSpc>
                <a:spcPts val="3800"/>
              </a:lnSpc>
              <a:spcAft>
                <a:spcPts val="0"/>
              </a:spcAft>
              <a:defRPr/>
            </a:pP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Tìm trong </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đ</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oạn v</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ă</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n những từ chỉ ng</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ười</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 và sự vật gợi nhớ lịch sử và truyền thống dân tộc.</a:t>
            </a:r>
            <a:endPar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p:cNvSpPr/>
          <p:nvPr/>
        </p:nvSpPr>
        <p:spPr>
          <a:xfrm>
            <a:off x="11285144" y="8481981"/>
            <a:ext cx="4897757" cy="22075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31259" y="1732979"/>
            <a:ext cx="9762565" cy="4524315"/>
          </a:xfrm>
          <a:prstGeom prst="rect">
            <a:avLst/>
          </a:prstGeom>
        </p:spPr>
        <p:txBody>
          <a:bodyPr wrap="square">
            <a:spAutoFit/>
          </a:bodyPr>
          <a:lstStyle/>
          <a:p>
            <a:pPr algn="just"/>
            <a:r>
              <a:rPr lang="en-US" sz="2400">
                <a:solidFill>
                  <a:srgbClr val="002060"/>
                </a:solidFill>
                <a:latin typeface="OpenSans"/>
              </a:rPr>
              <a:t>       </a:t>
            </a:r>
            <a:r>
              <a:rPr lang="vi-VN" sz="2400">
                <a:solidFill>
                  <a:srgbClr val="002060"/>
                </a:solidFill>
                <a:latin typeface="OpenSans"/>
              </a:rPr>
              <a:t>Tôi 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vườn cà bên sông Hồng, đến thanh gươm giữ thành Hà Nội của Hoàng Diệu, cả đến chiếc hốt đại thần của Phan Thanh Giản... Ý thức cội nguồn, chân lí lịch sử và lòng biết ơn tổ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p>
          <a:p>
            <a:pPr algn="r"/>
            <a:r>
              <a:rPr lang="vi-VN" sz="2400">
                <a:solidFill>
                  <a:srgbClr val="002060"/>
                </a:solidFill>
                <a:latin typeface="OpenSans"/>
              </a:rPr>
              <a:t>Theo HOÀNG PHỦ NGỌC TƯỜNG</a:t>
            </a:r>
          </a:p>
        </p:txBody>
      </p:sp>
    </p:spTree>
    <p:extLst>
      <p:ext uri="{BB962C8B-B14F-4D97-AF65-F5344CB8AC3E}">
        <p14:creationId xmlns:p14="http://schemas.microsoft.com/office/powerpoint/2010/main" val="4007040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pic>
        <p:nvPicPr>
          <p:cNvPr id="1026" name="Picture 2" descr="Hốt ngọc của nhà vua (nằm trên, là vật biểu trưng quyền lực của nhà vua,  cầm trên tay khi thiết triều) và các thẻ bài Cơ mật đại thần bằng và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634" y="123587"/>
            <a:ext cx="10044954" cy="5712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0918" y="5836024"/>
            <a:ext cx="8350623" cy="954107"/>
          </a:xfrm>
          <a:prstGeom prst="rect">
            <a:avLst/>
          </a:prstGeom>
          <a:noFill/>
        </p:spPr>
        <p:txBody>
          <a:bodyPr wrap="square" rtlCol="0">
            <a:spAutoFit/>
          </a:bodyPr>
          <a:lstStyle/>
          <a:p>
            <a:pPr algn="ctr"/>
            <a:r>
              <a:rPr lang="en-US" sz="2800" b="1">
                <a:solidFill>
                  <a:srgbClr val="002060"/>
                </a:solidFill>
              </a:rPr>
              <a:t>Hốt:</a:t>
            </a:r>
            <a:r>
              <a:rPr lang="en-US" sz="2800">
                <a:solidFill>
                  <a:srgbClr val="002060"/>
                </a:solidFill>
              </a:rPr>
              <a:t> thẻ bằng ngà hoặc bằng xương, quan lại ngày xưa cầm trước ngực khi chầu vua</a:t>
            </a:r>
          </a:p>
        </p:txBody>
      </p:sp>
    </p:spTree>
    <p:extLst>
      <p:ext uri="{BB962C8B-B14F-4D97-AF65-F5344CB8AC3E}">
        <p14:creationId xmlns:p14="http://schemas.microsoft.com/office/powerpoint/2010/main" val="365958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1197</Words>
  <Application>Microsoft Office PowerPoint</Application>
  <PresentationFormat>Widescreen</PresentationFormat>
  <Paragraphs>92</Paragraphs>
  <Slides>13</Slides>
  <Notes>13</Notes>
  <HiddenSlides>2</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Arial</vt:lpstr>
      <vt:lpstr>#9Slide05 SVNBlenda Script</vt:lpstr>
      <vt:lpstr>Tahoma</vt:lpstr>
      <vt:lpstr>#9Slide03 Arima Madurai Black</vt:lpstr>
      <vt:lpstr>#9Slide05 VL Fadilla</vt:lpstr>
      <vt:lpstr>Calibri</vt:lpstr>
      <vt:lpstr>字体管家棉花糖</vt:lpstr>
      <vt:lpstr>#9Slide05 Lobster</vt:lpstr>
      <vt:lpstr>OpenSans</vt:lpstr>
      <vt:lpstr>Times New Roman</vt:lpstr>
      <vt:lpstr>#9Slide03 BoosterNextFYBlack</vt:lpstr>
      <vt:lpstr>Lato</vt:lpstr>
      <vt:lpstr>Calibri Light</vt:lpstr>
      <vt:lpstr>#9Slide05 SVNCattleya Script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儿童卡通教育说课通用动态PPT课件</dc:title>
  <dc:creator>Administrator</dc:creator>
  <cp:lastModifiedBy>Sáu Đặng</cp:lastModifiedBy>
  <cp:revision>560</cp:revision>
  <dcterms:created xsi:type="dcterms:W3CDTF">2015-05-05T08:02:00Z</dcterms:created>
  <dcterms:modified xsi:type="dcterms:W3CDTF">2024-02-26T05:27:43Z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