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58"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9"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69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5A6529-7BDC-4B85-8819-A2D800E594FF}" type="datetimeFigureOut">
              <a:rPr lang="en-US" smtClean="0"/>
              <a:t>3/6/2024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3180A5-7B35-4FAE-95B4-E7015108372B}" type="slidenum">
              <a:rPr lang="en-US" smtClean="0"/>
              <a:t>‹#›</a:t>
            </a:fld>
            <a:endParaRPr lang="en-US"/>
          </a:p>
        </p:txBody>
      </p:sp>
    </p:spTree>
    <p:extLst>
      <p:ext uri="{BB962C8B-B14F-4D97-AF65-F5344CB8AC3E}">
        <p14:creationId xmlns:p14="http://schemas.microsoft.com/office/powerpoint/2010/main" val="922965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click vào các quả trứng =&gt; xuất hiện câu hỏi.</a:t>
            </a:r>
          </a:p>
          <a:p>
            <a:r>
              <a:rPr lang="en-US" baseline="0" dirty="0"/>
              <a:t>GV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a:sym typeface="Wingdings" panose="05000000000000000000" pitchFamily="2" charset="2"/>
              </a:rPr>
              <a:t> slide </a:t>
            </a:r>
            <a:r>
              <a:rPr lang="en-US" baseline="0" dirty="0" err="1">
                <a:sym typeface="Wingdings" panose="05000000000000000000" pitchFamily="2" charset="2"/>
              </a:rPr>
              <a:t>đáp</a:t>
            </a:r>
            <a:r>
              <a:rPr lang="en-US" baseline="0" dirty="0">
                <a:sym typeface="Wingdings" panose="05000000000000000000" pitchFamily="2" charset="2"/>
              </a:rPr>
              <a:t> </a:t>
            </a:r>
            <a:r>
              <a:rPr lang="en-US" baseline="0" dirty="0" err="1">
                <a:sym typeface="Wingdings" panose="05000000000000000000" pitchFamily="2" charset="2"/>
              </a:rPr>
              <a:t>án</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2817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1550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9975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784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42430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E8F6E82-6042-491E-9BBC-675F69832EA1}"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0AD6A8-395E-4BB2-AAE0-ED7DAC1BB854}" type="slidenum">
              <a:rPr lang="en-US" smtClean="0"/>
              <a:t>‹#›</a:t>
            </a:fld>
            <a:endParaRPr lang="en-US"/>
          </a:p>
        </p:txBody>
      </p:sp>
    </p:spTree>
    <p:extLst>
      <p:ext uri="{BB962C8B-B14F-4D97-AF65-F5344CB8AC3E}">
        <p14:creationId xmlns:p14="http://schemas.microsoft.com/office/powerpoint/2010/main" val="1353092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8F6E82-6042-491E-9BBC-675F69832EA1}"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0AD6A8-395E-4BB2-AAE0-ED7DAC1BB854}" type="slidenum">
              <a:rPr lang="en-US" smtClean="0"/>
              <a:t>‹#›</a:t>
            </a:fld>
            <a:endParaRPr lang="en-US"/>
          </a:p>
        </p:txBody>
      </p:sp>
    </p:spTree>
    <p:extLst>
      <p:ext uri="{BB962C8B-B14F-4D97-AF65-F5344CB8AC3E}">
        <p14:creationId xmlns:p14="http://schemas.microsoft.com/office/powerpoint/2010/main" val="476395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8F6E82-6042-491E-9BBC-675F69832EA1}"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0AD6A8-395E-4BB2-AAE0-ED7DAC1BB854}" type="slidenum">
              <a:rPr lang="en-US" smtClean="0"/>
              <a:t>‹#›</a:t>
            </a:fld>
            <a:endParaRPr lang="en-US"/>
          </a:p>
        </p:txBody>
      </p:sp>
    </p:spTree>
    <p:extLst>
      <p:ext uri="{BB962C8B-B14F-4D97-AF65-F5344CB8AC3E}">
        <p14:creationId xmlns:p14="http://schemas.microsoft.com/office/powerpoint/2010/main" val="2025786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3052117" y="-3808298"/>
            <a:ext cx="205214"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1749601" y="-4070599"/>
            <a:ext cx="664400"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5579527" y="-4129732"/>
            <a:ext cx="664400"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7441243" y="224405"/>
            <a:ext cx="1120009" cy="1816187"/>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4419808" y="1306855"/>
            <a:ext cx="3356713"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421825" y="-159299"/>
            <a:ext cx="11988309"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073400" y="2076103"/>
            <a:ext cx="42252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073400" y="2869964"/>
            <a:ext cx="42252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3845400" y="3634436"/>
            <a:ext cx="42252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3845400" y="4428297"/>
            <a:ext cx="42252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21933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8F6E82-6042-491E-9BBC-675F69832EA1}"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0AD6A8-395E-4BB2-AAE0-ED7DAC1BB854}" type="slidenum">
              <a:rPr lang="en-US" smtClean="0"/>
              <a:t>‹#›</a:t>
            </a:fld>
            <a:endParaRPr lang="en-US"/>
          </a:p>
        </p:txBody>
      </p:sp>
    </p:spTree>
    <p:extLst>
      <p:ext uri="{BB962C8B-B14F-4D97-AF65-F5344CB8AC3E}">
        <p14:creationId xmlns:p14="http://schemas.microsoft.com/office/powerpoint/2010/main" val="106791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8F6E82-6042-491E-9BBC-675F69832EA1}"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0AD6A8-395E-4BB2-AAE0-ED7DAC1BB854}" type="slidenum">
              <a:rPr lang="en-US" smtClean="0"/>
              <a:t>‹#›</a:t>
            </a:fld>
            <a:endParaRPr lang="en-US"/>
          </a:p>
        </p:txBody>
      </p:sp>
    </p:spTree>
    <p:extLst>
      <p:ext uri="{BB962C8B-B14F-4D97-AF65-F5344CB8AC3E}">
        <p14:creationId xmlns:p14="http://schemas.microsoft.com/office/powerpoint/2010/main" val="629274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8F6E82-6042-491E-9BBC-675F69832EA1}" type="datetimeFigureOut">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0AD6A8-395E-4BB2-AAE0-ED7DAC1BB854}" type="slidenum">
              <a:rPr lang="en-US" smtClean="0"/>
              <a:t>‹#›</a:t>
            </a:fld>
            <a:endParaRPr lang="en-US"/>
          </a:p>
        </p:txBody>
      </p:sp>
    </p:spTree>
    <p:extLst>
      <p:ext uri="{BB962C8B-B14F-4D97-AF65-F5344CB8AC3E}">
        <p14:creationId xmlns:p14="http://schemas.microsoft.com/office/powerpoint/2010/main" val="3723135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8F6E82-6042-491E-9BBC-675F69832EA1}" type="datetimeFigureOut">
              <a:rPr lang="en-US" smtClean="0"/>
              <a:t>3/6/2024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0AD6A8-395E-4BB2-AAE0-ED7DAC1BB854}" type="slidenum">
              <a:rPr lang="en-US" smtClean="0"/>
              <a:t>‹#›</a:t>
            </a:fld>
            <a:endParaRPr lang="en-US"/>
          </a:p>
        </p:txBody>
      </p:sp>
    </p:spTree>
    <p:extLst>
      <p:ext uri="{BB962C8B-B14F-4D97-AF65-F5344CB8AC3E}">
        <p14:creationId xmlns:p14="http://schemas.microsoft.com/office/powerpoint/2010/main" val="599340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8F6E82-6042-491E-9BBC-675F69832EA1}" type="datetimeFigureOut">
              <a:rPr lang="en-US" smtClean="0"/>
              <a:t>3/6/2024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0AD6A8-395E-4BB2-AAE0-ED7DAC1BB854}" type="slidenum">
              <a:rPr lang="en-US" smtClean="0"/>
              <a:t>‹#›</a:t>
            </a:fld>
            <a:endParaRPr lang="en-US"/>
          </a:p>
        </p:txBody>
      </p:sp>
    </p:spTree>
    <p:extLst>
      <p:ext uri="{BB962C8B-B14F-4D97-AF65-F5344CB8AC3E}">
        <p14:creationId xmlns:p14="http://schemas.microsoft.com/office/powerpoint/2010/main" val="3731026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8F6E82-6042-491E-9BBC-675F69832EA1}" type="datetimeFigureOut">
              <a:rPr lang="en-US" smtClean="0"/>
              <a:t>3/6/2024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0AD6A8-395E-4BB2-AAE0-ED7DAC1BB854}" type="slidenum">
              <a:rPr lang="en-US" smtClean="0"/>
              <a:t>‹#›</a:t>
            </a:fld>
            <a:endParaRPr lang="en-US"/>
          </a:p>
        </p:txBody>
      </p:sp>
    </p:spTree>
    <p:extLst>
      <p:ext uri="{BB962C8B-B14F-4D97-AF65-F5344CB8AC3E}">
        <p14:creationId xmlns:p14="http://schemas.microsoft.com/office/powerpoint/2010/main" val="3108831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8F6E82-6042-491E-9BBC-675F69832EA1}" type="datetimeFigureOut">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0AD6A8-395E-4BB2-AAE0-ED7DAC1BB854}" type="slidenum">
              <a:rPr lang="en-US" smtClean="0"/>
              <a:t>‹#›</a:t>
            </a:fld>
            <a:endParaRPr lang="en-US"/>
          </a:p>
        </p:txBody>
      </p:sp>
    </p:spTree>
    <p:extLst>
      <p:ext uri="{BB962C8B-B14F-4D97-AF65-F5344CB8AC3E}">
        <p14:creationId xmlns:p14="http://schemas.microsoft.com/office/powerpoint/2010/main" val="1048634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8F6E82-6042-491E-9BBC-675F69832EA1}" type="datetimeFigureOut">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0AD6A8-395E-4BB2-AAE0-ED7DAC1BB854}" type="slidenum">
              <a:rPr lang="en-US" smtClean="0"/>
              <a:t>‹#›</a:t>
            </a:fld>
            <a:endParaRPr lang="en-US"/>
          </a:p>
        </p:txBody>
      </p:sp>
    </p:spTree>
    <p:extLst>
      <p:ext uri="{BB962C8B-B14F-4D97-AF65-F5344CB8AC3E}">
        <p14:creationId xmlns:p14="http://schemas.microsoft.com/office/powerpoint/2010/main" val="2018419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8F6E82-6042-491E-9BBC-675F69832EA1}" type="datetimeFigureOut">
              <a:rPr lang="en-US" smtClean="0"/>
              <a:t>3/6/2024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0AD6A8-395E-4BB2-AAE0-ED7DAC1BB854}" type="slidenum">
              <a:rPr lang="en-US" smtClean="0"/>
              <a:t>‹#›</a:t>
            </a:fld>
            <a:endParaRPr lang="en-US"/>
          </a:p>
        </p:txBody>
      </p:sp>
    </p:spTree>
    <p:extLst>
      <p:ext uri="{BB962C8B-B14F-4D97-AF65-F5344CB8AC3E}">
        <p14:creationId xmlns:p14="http://schemas.microsoft.com/office/powerpoint/2010/main" val="1124361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8.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slide" Target="slide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slide" Target="slide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30.svg"/><Relationship Id="rId7"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9.emf"/></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sv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jpeg"/><Relationship Id="rId7" Type="http://schemas.openxmlformats.org/officeDocument/2006/relationships/slide" Target="slide4.xml"/><Relationship Id="rId12"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slide" Target="slide13.xml"/><Relationship Id="rId5" Type="http://schemas.openxmlformats.org/officeDocument/2006/relationships/image" Target="../media/image22.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slide" Target="slide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3"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616" y="12700"/>
            <a:ext cx="9161616" cy="6845300"/>
          </a:xfrm>
          <a:prstGeom prst="rect">
            <a:avLst/>
          </a:prstGeom>
        </p:spPr>
      </p:pic>
      <p:grpSp>
        <p:nvGrpSpPr>
          <p:cNvPr id="4" name="组合 12"/>
          <p:cNvGrpSpPr/>
          <p:nvPr/>
        </p:nvGrpSpPr>
        <p:grpSpPr>
          <a:xfrm>
            <a:off x="742951" y="286689"/>
            <a:ext cx="7486649" cy="3523311"/>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053917" y="4479232"/>
            <a:ext cx="4814909" cy="2436054"/>
          </a:xfrm>
          <a:prstGeom prst="rect">
            <a:avLst/>
          </a:prstGeom>
        </p:spPr>
      </p:pic>
      <p:sp>
        <p:nvSpPr>
          <p:cNvPr id="17" name="Google Shape;1910;p31">
            <a:extLst>
              <a:ext uri="{FF2B5EF4-FFF2-40B4-BE49-F238E27FC236}">
                <a16:creationId xmlns:a16="http://schemas.microsoft.com/office/drawing/2014/main" id="{2ED7A13D-01B9-4E07-A70B-95B0C012CD7A}"/>
              </a:ext>
            </a:extLst>
          </p:cNvPr>
          <p:cNvSpPr txBox="1">
            <a:spLocks/>
          </p:cNvSpPr>
          <p:nvPr/>
        </p:nvSpPr>
        <p:spPr>
          <a:xfrm>
            <a:off x="1630376" y="11067090"/>
            <a:ext cx="6894143"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pic>
        <p:nvPicPr>
          <p:cNvPr id="10" name="Picture 9">
            <a:extLst>
              <a:ext uri="{FF2B5EF4-FFF2-40B4-BE49-F238E27FC236}">
                <a16:creationId xmlns:a16="http://schemas.microsoft.com/office/drawing/2014/main" id="{3A352529-6F59-414D-AC00-EDA4CFE0B2B3}"/>
              </a:ext>
            </a:extLst>
          </p:cNvPr>
          <p:cNvPicPr>
            <a:picLocks noChangeAspect="1"/>
          </p:cNvPicPr>
          <p:nvPr/>
        </p:nvPicPr>
        <p:blipFill>
          <a:blip r:embed="rId5"/>
          <a:stretch>
            <a:fillRect/>
          </a:stretch>
        </p:blipFill>
        <p:spPr>
          <a:xfrm>
            <a:off x="2895600" y="1040427"/>
            <a:ext cx="3505200" cy="646232"/>
          </a:xfrm>
          <a:prstGeom prst="rect">
            <a:avLst/>
          </a:prstGeom>
        </p:spPr>
      </p:pic>
      <p:pic>
        <p:nvPicPr>
          <p:cNvPr id="14" name="Picture 13">
            <a:extLst>
              <a:ext uri="{FF2B5EF4-FFF2-40B4-BE49-F238E27FC236}">
                <a16:creationId xmlns:a16="http://schemas.microsoft.com/office/drawing/2014/main" id="{B63CB08E-6AF2-4F33-9CF9-C80CB9F04588}"/>
              </a:ext>
            </a:extLst>
          </p:cNvPr>
          <p:cNvPicPr>
            <a:picLocks noChangeAspect="1"/>
          </p:cNvPicPr>
          <p:nvPr/>
        </p:nvPicPr>
        <p:blipFill rotWithShape="1">
          <a:blip r:embed="rId6"/>
          <a:srcRect b="53642"/>
          <a:stretch/>
        </p:blipFill>
        <p:spPr>
          <a:xfrm>
            <a:off x="1331046" y="1686659"/>
            <a:ext cx="6309907" cy="726341"/>
          </a:xfrm>
          <a:prstGeom prst="rect">
            <a:avLst/>
          </a:prstGeom>
        </p:spPr>
      </p:pic>
      <p:sp>
        <p:nvSpPr>
          <p:cNvPr id="9" name="Rounded Rectangle 8"/>
          <p:cNvSpPr/>
          <p:nvPr/>
        </p:nvSpPr>
        <p:spPr>
          <a:xfrm>
            <a:off x="3429000" y="2636293"/>
            <a:ext cx="1786719" cy="6096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itchFamily="18" charset="0"/>
                <a:cs typeface="Times New Roman" pitchFamily="18" charset="0"/>
              </a:rPr>
              <a:t>(</a:t>
            </a:r>
            <a:r>
              <a:rPr lang="en-US" sz="3200" dirty="0" err="1">
                <a:solidFill>
                  <a:schemeClr val="tx1"/>
                </a:solidFill>
                <a:latin typeface="Times New Roman" pitchFamily="18" charset="0"/>
                <a:cs typeface="Times New Roman" pitchFamily="18" charset="0"/>
              </a:rPr>
              <a:t>tiết</a:t>
            </a:r>
            <a:r>
              <a:rPr lang="en-US" sz="3200" dirty="0">
                <a:solidFill>
                  <a:schemeClr val="tx1"/>
                </a:solidFill>
                <a:latin typeface="Times New Roman" pitchFamily="18" charset="0"/>
                <a:cs typeface="Times New Roman" pitchFamily="18" charset="0"/>
              </a:rPr>
              <a:t> 4)</a:t>
            </a:r>
          </a:p>
        </p:txBody>
      </p:sp>
    </p:spTree>
    <p:extLst>
      <p:ext uri="{BB962C8B-B14F-4D97-AF65-F5344CB8AC3E}">
        <p14:creationId xmlns:p14="http://schemas.microsoft.com/office/powerpoint/2010/main" val="2980275375"/>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46" y="0"/>
            <a:ext cx="9166646" cy="6858000"/>
          </a:xfrm>
          <a:prstGeom prst="rect">
            <a:avLst/>
          </a:prstGeom>
        </p:spPr>
      </p:pic>
      <p:sp>
        <p:nvSpPr>
          <p:cNvPr id="19" name="Rounded Rectangle 25">
            <a:extLst>
              <a:ext uri="{FF2B5EF4-FFF2-40B4-BE49-F238E27FC236}">
                <a16:creationId xmlns:a16="http://schemas.microsoft.com/office/drawing/2014/main" id="{5481CE8B-299B-8611-0711-F86FCF4B367C}"/>
              </a:ext>
            </a:extLst>
          </p:cNvPr>
          <p:cNvSpPr/>
          <p:nvPr/>
        </p:nvSpPr>
        <p:spPr>
          <a:xfrm>
            <a:off x="1447800" y="228600"/>
            <a:ext cx="6351265" cy="1440399"/>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Thảo luận để sắm vai đưa ra lời khuyên cho các bạn trong tình huống sau:</a:t>
            </a:r>
            <a:endPar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20" name="Rounded Rectangle 25">
            <a:extLst>
              <a:ext uri="{FF2B5EF4-FFF2-40B4-BE49-F238E27FC236}">
                <a16:creationId xmlns:a16="http://schemas.microsoft.com/office/drawing/2014/main" id="{5481CE8B-299B-8611-0711-F86FCF4B367C}"/>
              </a:ext>
            </a:extLst>
          </p:cNvPr>
          <p:cNvSpPr/>
          <p:nvPr/>
        </p:nvSpPr>
        <p:spPr>
          <a:xfrm>
            <a:off x="967469" y="1841143"/>
            <a:ext cx="7691408" cy="2149709"/>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Minh luôn cho rằng để học giỏi cần có năng khiếu nên mình có cố gắng đến mấy cũng không thể học giỏi được</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endPar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6453" y="1"/>
            <a:ext cx="1157547" cy="1968424"/>
          </a:xfrm>
          <a:prstGeom prst="rect">
            <a:avLst/>
          </a:prstGeom>
        </p:spPr>
      </p:pic>
      <p:pic>
        <p:nvPicPr>
          <p:cNvPr id="9" name="Picture 8">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7799066" y="5365527"/>
            <a:ext cx="859811" cy="1146414"/>
          </a:xfrm>
          <a:prstGeom prst="rect">
            <a:avLst/>
          </a:prstGeom>
        </p:spPr>
      </p:pic>
      <p:pic>
        <p:nvPicPr>
          <p:cNvPr id="48" name="Picture 47">
            <a:extLst>
              <a:ext uri="{FF2B5EF4-FFF2-40B4-BE49-F238E27FC236}">
                <a16:creationId xmlns:a16="http://schemas.microsoft.com/office/drawing/2014/main" id="{1C148B2E-4360-4AC7-A726-78AF7D5D1472}"/>
              </a:ext>
            </a:extLst>
          </p:cNvPr>
          <p:cNvPicPr>
            <a:picLocks noChangeAspect="1"/>
          </p:cNvPicPr>
          <p:nvPr/>
        </p:nvPicPr>
        <p:blipFill>
          <a:blip r:embed="rId7"/>
          <a:stretch>
            <a:fillRect/>
          </a:stretch>
        </p:blipFill>
        <p:spPr>
          <a:xfrm>
            <a:off x="182905" y="3648076"/>
            <a:ext cx="1569128" cy="3092920"/>
          </a:xfrm>
          <a:prstGeom prst="rect">
            <a:avLst/>
          </a:prstGeom>
        </p:spPr>
      </p:pic>
    </p:spTree>
    <p:extLst>
      <p:ext uri="{BB962C8B-B14F-4D97-AF65-F5344CB8AC3E}">
        <p14:creationId xmlns:p14="http://schemas.microsoft.com/office/powerpoint/2010/main" val="151883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66646" cy="6858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5036" y="-90534"/>
            <a:ext cx="1006727" cy="1732604"/>
          </a:xfrm>
          <a:prstGeom prst="rect">
            <a:avLst/>
          </a:prstGeom>
        </p:spPr>
      </p:pic>
      <p:sp>
        <p:nvSpPr>
          <p:cNvPr id="19" name="Rounded Rectangle 25">
            <a:extLst>
              <a:ext uri="{FF2B5EF4-FFF2-40B4-BE49-F238E27FC236}">
                <a16:creationId xmlns:a16="http://schemas.microsoft.com/office/drawing/2014/main" id="{5481CE8B-299B-8611-0711-F86FCF4B367C}"/>
              </a:ext>
            </a:extLst>
          </p:cNvPr>
          <p:cNvSpPr/>
          <p:nvPr/>
        </p:nvSpPr>
        <p:spPr>
          <a:xfrm>
            <a:off x="1143000" y="152400"/>
            <a:ext cx="6400800" cy="1371600"/>
          </a:xfrm>
          <a:prstGeom prst="roundRect">
            <a:avLst/>
          </a:prstGeom>
          <a:solidFill>
            <a:srgbClr val="FFFF99"/>
          </a:solidFill>
          <a:ln w="38100">
            <a:solidFill>
              <a:srgbClr val="FF999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Thảo luận để sắm vai đưa ra lời khuyên cho các bạn trong tình huống sau:</a:t>
            </a:r>
            <a:endPar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20" name="Rounded Rectangle 25">
            <a:extLst>
              <a:ext uri="{FF2B5EF4-FFF2-40B4-BE49-F238E27FC236}">
                <a16:creationId xmlns:a16="http://schemas.microsoft.com/office/drawing/2014/main" id="{5481CE8B-299B-8611-0711-F86FCF4B367C}"/>
              </a:ext>
            </a:extLst>
          </p:cNvPr>
          <p:cNvSpPr/>
          <p:nvPr/>
        </p:nvSpPr>
        <p:spPr>
          <a:xfrm>
            <a:off x="742951" y="1742016"/>
            <a:ext cx="7486020" cy="2125135"/>
          </a:xfrm>
          <a:prstGeom prst="roundRect">
            <a:avLst/>
          </a:prstGeom>
          <a:solidFill>
            <a:srgbClr val="FFCCCC"/>
          </a:solidFill>
          <a:ln w="38100">
            <a:solidFill>
              <a:srgbClr val="FF999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Ngọc thích vẽ và vẽ rất đẹp. Bạn tự thấy</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vi-VN"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mình không có năng khiếu âm nhạc nhưng vì bố mẹ thích nên Ngọc vẫn cố gắng học đàn</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r>
              <a:rPr kumimoji="0" lang="vi-VN"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p>
        </p:txBody>
      </p:sp>
      <p:pic>
        <p:nvPicPr>
          <p:cNvPr id="8" name="Picture 7">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7799066" y="5365527"/>
            <a:ext cx="859811" cy="1146414"/>
          </a:xfrm>
          <a:prstGeom prst="rect">
            <a:avLst/>
          </a:prstGeom>
        </p:spPr>
      </p:pic>
      <p:pic>
        <p:nvPicPr>
          <p:cNvPr id="31" name="Picture 30">
            <a:extLst>
              <a:ext uri="{FF2B5EF4-FFF2-40B4-BE49-F238E27FC236}">
                <a16:creationId xmlns:a16="http://schemas.microsoft.com/office/drawing/2014/main" id="{6D354383-BE0D-4093-AACB-EA28E4048B3A}"/>
              </a:ext>
            </a:extLst>
          </p:cNvPr>
          <p:cNvPicPr>
            <a:picLocks noChangeAspect="1"/>
          </p:cNvPicPr>
          <p:nvPr/>
        </p:nvPicPr>
        <p:blipFill>
          <a:blip r:embed="rId7"/>
          <a:stretch>
            <a:fillRect/>
          </a:stretch>
        </p:blipFill>
        <p:spPr>
          <a:xfrm>
            <a:off x="5743798" y="3447725"/>
            <a:ext cx="1681589" cy="2864644"/>
          </a:xfrm>
          <a:prstGeom prst="rect">
            <a:avLst/>
          </a:prstGeom>
        </p:spPr>
      </p:pic>
    </p:spTree>
    <p:extLst>
      <p:ext uri="{BB962C8B-B14F-4D97-AF65-F5344CB8AC3E}">
        <p14:creationId xmlns:p14="http://schemas.microsoft.com/office/powerpoint/2010/main" val="325973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46" y="0"/>
            <a:ext cx="9166646"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035377" y="2625117"/>
            <a:ext cx="6061487"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Minh suy nghĩ chưa đúng, Nếu là bạn Minh em sẽ khuyên Minh cố gắng chăm chỉ học tập, có thể hỏi bạn, cô giáo người thân để hiểu bài và ôn luyện làm bài tập nhiều hơn, sẽ tiếp thu kiến thức tốt hơn.</a:t>
            </a:r>
            <a:endPar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432195" y="3429000"/>
            <a:ext cx="1694149"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432195" y="383119"/>
            <a:ext cx="8256965"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Tình huống 1: </a:t>
            </a: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Minh luôn cho rằng để học giỏi cần có năng khiếu nên mình có cố gắng đến mấy cũng không thể học giỏi được.</a:t>
            </a:r>
          </a:p>
        </p:txBody>
      </p:sp>
    </p:spTree>
    <p:extLst>
      <p:ext uri="{BB962C8B-B14F-4D97-AF65-F5344CB8AC3E}">
        <p14:creationId xmlns:p14="http://schemas.microsoft.com/office/powerpoint/2010/main" val="311997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46" y="0"/>
            <a:ext cx="9166646"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035377" y="2625117"/>
            <a:ext cx="6061487"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3200" b="1" dirty="0" err="1">
                <a:solidFill>
                  <a:srgbClr val="002060"/>
                </a:solidFill>
                <a:latin typeface="Times New Roman" pitchFamily="18" charset="0"/>
                <a:cs typeface="Times New Roman" pitchFamily="18" charset="0"/>
              </a:rPr>
              <a:t>Không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đồng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tình</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với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Ngọc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Ngọc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giải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thích</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nói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và</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thể</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hiện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rõ</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năng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khiếu</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của</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mình</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với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bố</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mẹ</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để</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bố</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mẹ</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biết</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và</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tôn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trọng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năng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khiếu</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của</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bạn</a:t>
            </a:r>
            <a:r>
              <a:rPr lang="en-US" sz="3200" b="1" dirty="0">
                <a:solidFill>
                  <a:srgbClr val="002060"/>
                </a:solidFill>
                <a:latin typeface="Times New Roman" pitchFamily="18" charset="0"/>
                <a:cs typeface="Times New Roman" pitchFamily="18" charset="0"/>
              </a:rPr>
              <a:t>.</a:t>
            </a:r>
            <a:endPar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432195" y="3429000"/>
            <a:ext cx="1694149"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432195" y="383118"/>
            <a:ext cx="8256965" cy="1979082"/>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Tình huống 2: Ngọc thích vẽ và vẽ rất đẹp. Bạn tự thấy</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mình không có năng khiếu âm nhạc nhưng vì bố mẹ thích nên Ngọc vẫn cố gắng học đàn. </a:t>
            </a:r>
          </a:p>
        </p:txBody>
      </p:sp>
    </p:spTree>
    <p:extLst>
      <p:ext uri="{BB962C8B-B14F-4D97-AF65-F5344CB8AC3E}">
        <p14:creationId xmlns:p14="http://schemas.microsoft.com/office/powerpoint/2010/main" val="155078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1588574" y="1522055"/>
            <a:ext cx="6104310" cy="2062103"/>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err="1">
                <a:ln>
                  <a:noFill/>
                </a:ln>
                <a:solidFill>
                  <a:srgbClr val="FFFFFF"/>
                </a:solidFill>
                <a:effectLst/>
                <a:uLnTx/>
                <a:uFillTx/>
                <a:ea typeface="+mn-ea"/>
                <a:cs typeface="Arial"/>
                <a:sym typeface="Arial"/>
              </a:rPr>
              <a:t>Bình</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Chọn</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Giải</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Thưởng</a:t>
            </a:r>
            <a:endParaRPr kumimoji="0" lang="en-US" sz="6400" b="1" i="0" u="none" strike="noStrike" kern="0" cap="none" spc="0" normalizeH="0" baseline="0" noProof="0" dirty="0">
              <a:ln>
                <a:noFill/>
              </a:ln>
              <a:solidFill>
                <a:srgbClr val="FFFFFF"/>
              </a:solidFill>
              <a:effectLst/>
              <a:uLnTx/>
              <a:uFillTx/>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403041" y="3056797"/>
            <a:ext cx="4317545"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effectLst/>
                  <a:uLnTx/>
                  <a:uFillTx/>
                  <a:latin typeface="Times New Roman" pitchFamily="18" charset="0"/>
                  <a:cs typeface="Times New Roman" pitchFamily="18" charset="0"/>
                  <a:sym typeface="Arial"/>
                </a:rPr>
                <a:t>Diễn</a:t>
              </a:r>
              <a:r>
                <a:rPr kumimoji="0" lang="en-US" sz="3733" b="1" i="0" u="none" strike="noStrike" kern="0" cap="none" spc="0" normalizeH="0" baseline="0" noProof="0" dirty="0">
                  <a:ln>
                    <a:noFill/>
                  </a:ln>
                  <a:effectLst/>
                  <a:uLnTx/>
                  <a:uFillTx/>
                  <a:latin typeface="Times New Roman" pitchFamily="18" charset="0"/>
                  <a:cs typeface="Times New Roman" pitchFamily="18" charset="0"/>
                  <a:sym typeface="Arial"/>
                </a:rPr>
                <a:t> </a:t>
              </a:r>
              <a:r>
                <a:rPr kumimoji="0" lang="en-US" sz="3733" b="1" i="0" u="none" strike="noStrike" kern="0" cap="none" spc="0" normalizeH="0" baseline="0" noProof="0" dirty="0" err="1">
                  <a:ln>
                    <a:noFill/>
                  </a:ln>
                  <a:effectLst/>
                  <a:uLnTx/>
                  <a:uFillTx/>
                  <a:latin typeface="Times New Roman" pitchFamily="18" charset="0"/>
                  <a:cs typeface="Times New Roman" pitchFamily="18" charset="0"/>
                  <a:sym typeface="Arial"/>
                </a:rPr>
                <a:t>viên</a:t>
              </a:r>
              <a:r>
                <a:rPr kumimoji="0" lang="en-US" sz="3733" b="1" i="0" u="none" strike="noStrike" kern="0" cap="none" spc="0" normalizeH="0" baseline="0" noProof="0" dirty="0">
                  <a:ln>
                    <a:noFill/>
                  </a:ln>
                  <a:effectLst/>
                  <a:uLnTx/>
                  <a:uFillTx/>
                  <a:latin typeface="Times New Roman" pitchFamily="18" charset="0"/>
                  <a:cs typeface="Times New Roman" pitchFamily="18" charset="0"/>
                  <a:sym typeface="Arial"/>
                </a:rPr>
                <a:t> </a:t>
              </a:r>
              <a:r>
                <a:rPr kumimoji="0" lang="en-US" sz="3733" b="1" i="0" u="none" strike="noStrike" kern="0" cap="none" spc="0" normalizeH="0" baseline="0" noProof="0" dirty="0" err="1">
                  <a:ln>
                    <a:noFill/>
                  </a:ln>
                  <a:effectLst/>
                  <a:uLnTx/>
                  <a:uFillTx/>
                  <a:latin typeface="Times New Roman" pitchFamily="18" charset="0"/>
                  <a:cs typeface="Times New Roman" pitchFamily="18" charset="0"/>
                  <a:sym typeface="Arial"/>
                </a:rPr>
                <a:t>xuất</a:t>
              </a:r>
              <a:r>
                <a:rPr kumimoji="0" lang="en-US" sz="3733" b="1" i="0" u="none" strike="noStrike" kern="0" cap="none" spc="0" normalizeH="0" baseline="0" noProof="0" dirty="0">
                  <a:ln>
                    <a:noFill/>
                  </a:ln>
                  <a:effectLst/>
                  <a:uLnTx/>
                  <a:uFillTx/>
                  <a:latin typeface="Times New Roman" pitchFamily="18" charset="0"/>
                  <a:cs typeface="Times New Roman" pitchFamily="18" charset="0"/>
                  <a:sym typeface="Arial"/>
                </a:rPr>
                <a:t> </a:t>
              </a:r>
              <a:r>
                <a:rPr kumimoji="0" lang="en-US" sz="3733" b="1" i="0" u="none" strike="noStrike" kern="0" cap="none" spc="0" normalizeH="0" baseline="0" noProof="0" dirty="0" err="1">
                  <a:ln>
                    <a:noFill/>
                  </a:ln>
                  <a:effectLst/>
                  <a:uLnTx/>
                  <a:uFillTx/>
                  <a:latin typeface="Times New Roman" pitchFamily="18" charset="0"/>
                  <a:cs typeface="Times New Roman" pitchFamily="18" charset="0"/>
                  <a:sym typeface="Arial"/>
                </a:rPr>
                <a:t>sắc</a:t>
              </a:r>
              <a:r>
                <a:rPr kumimoji="0" lang="en-US" sz="3733" b="1" i="0" u="none" strike="noStrike" kern="0" cap="none" spc="0" normalizeH="0" baseline="0" noProof="0" dirty="0">
                  <a:ln>
                    <a:noFill/>
                  </a:ln>
                  <a:effectLst/>
                  <a:uLnTx/>
                  <a:uFillTx/>
                  <a:latin typeface="Times New Roman" pitchFamily="18" charset="0"/>
                  <a:cs typeface="Times New Roman" pitchFamily="18" charset="0"/>
                  <a:sym typeface="Arial"/>
                </a:rPr>
                <a:t> </a:t>
              </a:r>
              <a:r>
                <a:rPr kumimoji="0" lang="en-US" sz="3733" b="1" i="0" u="none" strike="noStrike" kern="0" cap="none" spc="0" normalizeH="0" baseline="0" noProof="0" dirty="0" err="1">
                  <a:ln>
                    <a:noFill/>
                  </a:ln>
                  <a:effectLst/>
                  <a:uLnTx/>
                  <a:uFillTx/>
                  <a:latin typeface="Times New Roman" pitchFamily="18" charset="0"/>
                  <a:cs typeface="Times New Roman" pitchFamily="18" charset="0"/>
                  <a:sym typeface="Arial"/>
                </a:rPr>
                <a:t>nhất</a:t>
              </a:r>
              <a:endParaRPr kumimoji="0" lang="en-US" sz="3733" b="1" i="0" u="none" strike="noStrike" kern="0" cap="none" spc="0" normalizeH="0" baseline="0" noProof="0" dirty="0">
                <a:ln>
                  <a:noFill/>
                </a:ln>
                <a:effectLst/>
                <a:uLnTx/>
                <a:uFillTx/>
                <a:latin typeface="Times New Roman" pitchFamily="18" charset="0"/>
                <a:cs typeface="Times New Roman" pitchFamily="18" charset="0"/>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500743" y="4335841"/>
            <a:ext cx="6480692"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effectLst/>
                  <a:uLnTx/>
                  <a:uFillTx/>
                  <a:latin typeface="Times New Roman" pitchFamily="18" charset="0"/>
                  <a:cs typeface="Times New Roman" pitchFamily="18" charset="0"/>
                  <a:sym typeface="Arial"/>
                </a:rPr>
                <a:t>Nhóm</a:t>
              </a:r>
              <a:r>
                <a:rPr kumimoji="0" lang="en-US" sz="3733" b="1" i="0" u="none" strike="noStrike" kern="0" cap="none" spc="0" normalizeH="0" baseline="0" noProof="0" dirty="0">
                  <a:ln>
                    <a:noFill/>
                  </a:ln>
                  <a:effectLst/>
                  <a:uLnTx/>
                  <a:uFillTx/>
                  <a:latin typeface="Times New Roman" pitchFamily="18" charset="0"/>
                  <a:cs typeface="Times New Roman" pitchFamily="18" charset="0"/>
                  <a:sym typeface="Arial"/>
                </a:rPr>
                <a:t> </a:t>
              </a:r>
              <a:r>
                <a:rPr kumimoji="0" lang="en-US" sz="3733" b="1" i="0" u="none" strike="noStrike" kern="0" cap="none" spc="0" normalizeH="0" baseline="0" noProof="0" dirty="0" err="1">
                  <a:ln>
                    <a:noFill/>
                  </a:ln>
                  <a:effectLst/>
                  <a:uLnTx/>
                  <a:uFillTx/>
                  <a:latin typeface="Times New Roman" pitchFamily="18" charset="0"/>
                  <a:cs typeface="Times New Roman" pitchFamily="18" charset="0"/>
                  <a:sym typeface="Arial"/>
                </a:rPr>
                <a:t>giải</a:t>
              </a:r>
              <a:r>
                <a:rPr kumimoji="0" lang="en-US" sz="3733" b="1" i="0" u="none" strike="noStrike" kern="0" cap="none" spc="0" normalizeH="0" baseline="0" noProof="0" dirty="0">
                  <a:ln>
                    <a:noFill/>
                  </a:ln>
                  <a:effectLst/>
                  <a:uLnTx/>
                  <a:uFillTx/>
                  <a:latin typeface="Times New Roman" pitchFamily="18" charset="0"/>
                  <a:cs typeface="Times New Roman" pitchFamily="18" charset="0"/>
                  <a:sym typeface="Arial"/>
                </a:rPr>
                <a:t> </a:t>
              </a:r>
              <a:r>
                <a:rPr kumimoji="0" lang="en-US" sz="3733" b="1" i="0" u="none" strike="noStrike" kern="0" cap="none" spc="0" normalizeH="0" baseline="0" noProof="0" dirty="0" err="1">
                  <a:ln>
                    <a:noFill/>
                  </a:ln>
                  <a:effectLst/>
                  <a:uLnTx/>
                  <a:uFillTx/>
                  <a:latin typeface="Times New Roman" pitchFamily="18" charset="0"/>
                  <a:cs typeface="Times New Roman" pitchFamily="18" charset="0"/>
                  <a:sym typeface="Arial"/>
                </a:rPr>
                <a:t>quyết</a:t>
              </a:r>
              <a:r>
                <a:rPr kumimoji="0" lang="en-US" sz="3733" b="1" i="0" u="none" strike="noStrike" kern="0" cap="none" spc="0" normalizeH="0" baseline="0" noProof="0" dirty="0">
                  <a:ln>
                    <a:noFill/>
                  </a:ln>
                  <a:effectLst/>
                  <a:uLnTx/>
                  <a:uFillTx/>
                  <a:latin typeface="Times New Roman" pitchFamily="18" charset="0"/>
                  <a:cs typeface="Times New Roman" pitchFamily="18" charset="0"/>
                  <a:sym typeface="Arial"/>
                </a:rPr>
                <a:t> </a:t>
              </a:r>
              <a:r>
                <a:rPr kumimoji="0" lang="en-US" sz="3733" b="1" i="0" u="none" strike="noStrike" kern="0" cap="none" spc="0" normalizeH="0" baseline="0" noProof="0" dirty="0" err="1">
                  <a:ln>
                    <a:noFill/>
                  </a:ln>
                  <a:effectLst/>
                  <a:uLnTx/>
                  <a:uFillTx/>
                  <a:latin typeface="Times New Roman" pitchFamily="18" charset="0"/>
                  <a:cs typeface="Times New Roman" pitchFamily="18" charset="0"/>
                  <a:sym typeface="Arial"/>
                </a:rPr>
                <a:t>tình</a:t>
              </a:r>
              <a:r>
                <a:rPr kumimoji="0" lang="en-US" sz="3733" b="1" i="0" u="none" strike="noStrike" kern="0" cap="none" spc="0" normalizeH="0" baseline="0" noProof="0" dirty="0">
                  <a:ln>
                    <a:noFill/>
                  </a:ln>
                  <a:effectLst/>
                  <a:uLnTx/>
                  <a:uFillTx/>
                  <a:latin typeface="Times New Roman" pitchFamily="18" charset="0"/>
                  <a:cs typeface="Times New Roman" pitchFamily="18" charset="0"/>
                  <a:sym typeface="Arial"/>
                </a:rPr>
                <a:t> </a:t>
              </a:r>
              <a:r>
                <a:rPr kumimoji="0" lang="en-US" sz="3733" b="1" i="0" u="none" strike="noStrike" kern="0" cap="none" spc="0" normalizeH="0" baseline="0" noProof="0" dirty="0" err="1">
                  <a:ln>
                    <a:noFill/>
                  </a:ln>
                  <a:effectLst/>
                  <a:uLnTx/>
                  <a:uFillTx/>
                  <a:latin typeface="Times New Roman" pitchFamily="18" charset="0"/>
                  <a:cs typeface="Times New Roman" pitchFamily="18" charset="0"/>
                  <a:sym typeface="Arial"/>
                </a:rPr>
                <a:t>huống</a:t>
              </a:r>
              <a:r>
                <a:rPr kumimoji="0" lang="en-US" sz="3733" b="1" i="0" u="none" strike="noStrike" kern="0" cap="none" spc="0" normalizeH="0" baseline="0" noProof="0" dirty="0">
                  <a:ln>
                    <a:noFill/>
                  </a:ln>
                  <a:effectLst/>
                  <a:uLnTx/>
                  <a:uFillTx/>
                  <a:latin typeface="Times New Roman" pitchFamily="18" charset="0"/>
                  <a:cs typeface="Times New Roman" pitchFamily="18" charset="0"/>
                  <a:sym typeface="Arial"/>
                </a:rPr>
                <a:t> hay </a:t>
              </a:r>
              <a:r>
                <a:rPr kumimoji="0" lang="en-US" sz="3733" b="1" i="0" u="none" strike="noStrike" kern="0" cap="none" spc="0" normalizeH="0" baseline="0" noProof="0" dirty="0" err="1">
                  <a:ln>
                    <a:noFill/>
                  </a:ln>
                  <a:effectLst/>
                  <a:uLnTx/>
                  <a:uFillTx/>
                  <a:latin typeface="Times New Roman" pitchFamily="18" charset="0"/>
                  <a:cs typeface="Times New Roman" pitchFamily="18" charset="0"/>
                  <a:sym typeface="Arial"/>
                </a:rPr>
                <a:t>nhấ</a:t>
              </a:r>
              <a:r>
                <a:rPr kumimoji="0" lang="en-US" sz="3733" b="1" i="0" u="none" strike="noStrike" kern="0" cap="none" spc="0" normalizeH="0" baseline="0" noProof="0" dirty="0" err="1">
                  <a:ln>
                    <a:noFill/>
                  </a:ln>
                  <a:solidFill>
                    <a:srgbClr val="FFC000"/>
                  </a:solidFill>
                  <a:effectLst/>
                  <a:uLnTx/>
                  <a:uFillTx/>
                  <a:ea typeface="+mn-ea"/>
                  <a:cs typeface="Arial"/>
                  <a:sym typeface="Arial"/>
                </a:rPr>
                <a:t>t</a:t>
              </a:r>
              <a:endParaRPr kumimoji="0" lang="en-US" sz="3733" b="1" i="0" u="none" strike="noStrike" kern="0" cap="none" spc="0" normalizeH="0" baseline="0" noProof="0" dirty="0">
                <a:ln>
                  <a:noFill/>
                </a:ln>
                <a:solidFill>
                  <a:srgbClr val="FFC000"/>
                </a:solidFill>
                <a:effectLst/>
                <a:uLnTx/>
                <a:uFillTx/>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5403922" y="2756247"/>
            <a:ext cx="348563" cy="245261"/>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6801132" y="1133941"/>
            <a:ext cx="456113" cy="320938"/>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578246" y="4275610"/>
            <a:ext cx="456113" cy="320938"/>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6009564" y="2526654"/>
            <a:ext cx="360952" cy="25397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1361298" y="2855046"/>
            <a:ext cx="456113" cy="320938"/>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5860225" y="2438678"/>
            <a:ext cx="2978246"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ea typeface="+mn-ea"/>
                  <a:cs typeface="Arial"/>
                  <a:sym typeface="Arial"/>
                </a:rPr>
                <a:t>…</a:t>
              </a:r>
            </a:p>
          </p:txBody>
        </p:sp>
      </p:grpSp>
    </p:spTree>
    <p:extLst>
      <p:ext uri="{BB962C8B-B14F-4D97-AF65-F5344CB8AC3E}">
        <p14:creationId xmlns:p14="http://schemas.microsoft.com/office/powerpoint/2010/main" val="101592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1"/>
            <a:ext cx="9144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58312" y="117028"/>
            <a:ext cx="9085688"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392906" y="93460"/>
            <a:ext cx="8529638" cy="1078115"/>
          </a:xfrm>
          <a:prstGeom prst="roundRect">
            <a:avLst/>
          </a:prstGeom>
          <a:solidFill>
            <a:schemeClr val="accent2">
              <a:lumMod val="20000"/>
              <a:lumOff val="8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4.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Em</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hãy</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khám</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phá</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điểm</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mạnh</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điểm</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yếu</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của</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bản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thân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theo</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gợi</a:t>
            </a:r>
            <a:r>
              <a:rPr lang="en-US" sz="3600" b="1" dirty="0">
                <a:solidFill>
                  <a:prstClr val="black"/>
                </a:solidFill>
                <a:latin typeface="Times New Roman" pitchFamily="18" charset="0"/>
                <a:cs typeface="Times New Roman" pitchFamily="18" charset="0"/>
              </a:rPr>
              <a:t> ý </a:t>
            </a:r>
            <a:r>
              <a:rPr lang="en-US" sz="3600" b="1" dirty="0" err="1">
                <a:solidFill>
                  <a:prstClr val="black"/>
                </a:solidFill>
                <a:latin typeface="Times New Roman" pitchFamily="18" charset="0"/>
                <a:cs typeface="Times New Roman" pitchFamily="18" charset="0"/>
              </a:rPr>
              <a:t>sau</a:t>
            </a:r>
            <a:r>
              <a:rPr lang="en-US" sz="3600" b="1" dirty="0">
                <a:solidFill>
                  <a:prstClr val="black"/>
                </a:solidFill>
                <a:latin typeface="Times New Roman" pitchFamily="18" charset="0"/>
                <a:cs typeface="Times New Roman" pitchFamily="18" charset="0"/>
              </a:rPr>
              <a:t>:</a:t>
            </a:r>
            <a:endPar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7F35CED5-E69A-47F9-A4D8-BD9C8812FD74}"/>
              </a:ext>
            </a:extLst>
          </p:cNvPr>
          <p:cNvPicPr>
            <a:picLocks noChangeAspect="1"/>
          </p:cNvPicPr>
          <p:nvPr/>
        </p:nvPicPr>
        <p:blipFill>
          <a:blip r:embed="rId3"/>
          <a:stretch>
            <a:fillRect/>
          </a:stretch>
        </p:blipFill>
        <p:spPr>
          <a:xfrm>
            <a:off x="441127" y="1333500"/>
            <a:ext cx="8481417" cy="1272747"/>
          </a:xfrm>
          <a:prstGeom prst="rect">
            <a:avLst/>
          </a:prstGeom>
          <a:ln>
            <a:noFill/>
          </a:ln>
          <a:effectLst>
            <a:softEdge rad="112500"/>
          </a:effectLst>
        </p:spPr>
      </p:pic>
      <p:pic>
        <p:nvPicPr>
          <p:cNvPr id="10" name="Picture 9">
            <a:extLst>
              <a:ext uri="{FF2B5EF4-FFF2-40B4-BE49-F238E27FC236}">
                <a16:creationId xmlns:a16="http://schemas.microsoft.com/office/drawing/2014/main" id="{011D12F5-0A0F-4848-96FB-131958D55DF8}"/>
              </a:ext>
            </a:extLst>
          </p:cNvPr>
          <p:cNvPicPr>
            <a:picLocks noChangeAspect="1"/>
          </p:cNvPicPr>
          <p:nvPr/>
        </p:nvPicPr>
        <p:blipFill>
          <a:blip r:embed="rId4"/>
          <a:stretch>
            <a:fillRect/>
          </a:stretch>
        </p:blipFill>
        <p:spPr>
          <a:xfrm>
            <a:off x="609600" y="2543175"/>
            <a:ext cx="8312944" cy="1223309"/>
          </a:xfrm>
          <a:prstGeom prst="rect">
            <a:avLst/>
          </a:prstGeom>
          <a:ln>
            <a:noFill/>
          </a:ln>
          <a:effectLst>
            <a:softEdge rad="112500"/>
          </a:effectLst>
        </p:spPr>
      </p:pic>
      <p:pic>
        <p:nvPicPr>
          <p:cNvPr id="12" name="Picture 11">
            <a:extLst>
              <a:ext uri="{FF2B5EF4-FFF2-40B4-BE49-F238E27FC236}">
                <a16:creationId xmlns:a16="http://schemas.microsoft.com/office/drawing/2014/main" id="{789CE471-A6AA-4D79-B36A-08A8FBDF5373}"/>
              </a:ext>
            </a:extLst>
          </p:cNvPr>
          <p:cNvPicPr>
            <a:picLocks noChangeAspect="1"/>
          </p:cNvPicPr>
          <p:nvPr/>
        </p:nvPicPr>
        <p:blipFill>
          <a:blip r:embed="rId5"/>
          <a:stretch>
            <a:fillRect/>
          </a:stretch>
        </p:blipFill>
        <p:spPr>
          <a:xfrm>
            <a:off x="609600" y="3929063"/>
            <a:ext cx="8312943" cy="2562225"/>
          </a:xfrm>
          <a:prstGeom prst="rect">
            <a:avLst/>
          </a:prstGeom>
          <a:ln>
            <a:noFill/>
          </a:ln>
          <a:effectLst>
            <a:softEdge rad="112500"/>
          </a:effectLst>
        </p:spPr>
      </p:pic>
    </p:spTree>
    <p:extLst>
      <p:ext uri="{BB962C8B-B14F-4D97-AF65-F5344CB8AC3E}">
        <p14:creationId xmlns:p14="http://schemas.microsoft.com/office/powerpoint/2010/main" val="409981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01619" y="246186"/>
            <a:ext cx="8740760"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86818" y="3357634"/>
            <a:ext cx="1694149"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327758" y="3417245"/>
            <a:ext cx="1903060" cy="3317663"/>
          </a:xfrm>
          <a:prstGeom prst="rect">
            <a:avLst/>
          </a:prstGeom>
        </p:spPr>
      </p:pic>
      <p:pic>
        <p:nvPicPr>
          <p:cNvPr id="3" name="Picture 2">
            <a:extLst>
              <a:ext uri="{FF2B5EF4-FFF2-40B4-BE49-F238E27FC236}">
                <a16:creationId xmlns:a16="http://schemas.microsoft.com/office/drawing/2014/main" id="{96FF0D66-441C-45CA-B754-B65C28E466A4}"/>
              </a:ext>
            </a:extLst>
          </p:cNvPr>
          <p:cNvPicPr>
            <a:picLocks noChangeAspect="1"/>
          </p:cNvPicPr>
          <p:nvPr/>
        </p:nvPicPr>
        <p:blipFill>
          <a:blip r:embed="rId5"/>
          <a:stretch>
            <a:fillRect/>
          </a:stretch>
        </p:blipFill>
        <p:spPr>
          <a:xfrm>
            <a:off x="1060690" y="241514"/>
            <a:ext cx="6922608" cy="926672"/>
          </a:xfrm>
          <a:prstGeom prst="rect">
            <a:avLst/>
          </a:prstGeom>
        </p:spPr>
      </p:pic>
      <p:graphicFrame>
        <p:nvGraphicFramePr>
          <p:cNvPr id="4" name="Table 3">
            <a:extLst>
              <a:ext uri="{FF2B5EF4-FFF2-40B4-BE49-F238E27FC236}">
                <a16:creationId xmlns:a16="http://schemas.microsoft.com/office/drawing/2014/main" id="{18D363D9-EC64-4B0A-99D2-9B58ADB79666}"/>
              </a:ext>
            </a:extLst>
          </p:cNvPr>
          <p:cNvGraphicFramePr>
            <a:graphicFrameLocks noGrp="1"/>
          </p:cNvGraphicFramePr>
          <p:nvPr>
            <p:extLst>
              <p:ext uri="{D42A27DB-BD31-4B8C-83A1-F6EECF244321}">
                <p14:modId xmlns:p14="http://schemas.microsoft.com/office/powerpoint/2010/main" val="983848110"/>
              </p:ext>
            </p:extLst>
          </p:nvPr>
        </p:nvGraphicFramePr>
        <p:xfrm>
          <a:off x="533401" y="1581150"/>
          <a:ext cx="8408977" cy="1663002"/>
        </p:xfrm>
        <a:graphic>
          <a:graphicData uri="http://schemas.openxmlformats.org/drawingml/2006/table">
            <a:tbl>
              <a:tblPr firstRow="1" firstCol="1" bandRow="1">
                <a:tableStyleId>{5DA37D80-6434-44D0-A028-1B22A696006F}</a:tableStyleId>
              </a:tblPr>
              <a:tblGrid>
                <a:gridCol w="1950008">
                  <a:extLst>
                    <a:ext uri="{9D8B030D-6E8A-4147-A177-3AD203B41FA5}">
                      <a16:colId xmlns:a16="http://schemas.microsoft.com/office/drawing/2014/main" val="2404339798"/>
                    </a:ext>
                  </a:extLst>
                </a:gridCol>
                <a:gridCol w="1918781">
                  <a:extLst>
                    <a:ext uri="{9D8B030D-6E8A-4147-A177-3AD203B41FA5}">
                      <a16:colId xmlns:a16="http://schemas.microsoft.com/office/drawing/2014/main" val="107353146"/>
                    </a:ext>
                  </a:extLst>
                </a:gridCol>
                <a:gridCol w="1950008">
                  <a:extLst>
                    <a:ext uri="{9D8B030D-6E8A-4147-A177-3AD203B41FA5}">
                      <a16:colId xmlns:a16="http://schemas.microsoft.com/office/drawing/2014/main" val="3259506969"/>
                    </a:ext>
                  </a:extLst>
                </a:gridCol>
                <a:gridCol w="2590180">
                  <a:extLst>
                    <a:ext uri="{9D8B030D-6E8A-4147-A177-3AD203B41FA5}">
                      <a16:colId xmlns:a16="http://schemas.microsoft.com/office/drawing/2014/main" val="3097298815"/>
                    </a:ext>
                  </a:extLst>
                </a:gridCol>
              </a:tblGrid>
              <a:tr h="1102438">
                <a:tc>
                  <a:txBody>
                    <a:bodyPr/>
                    <a:lstStyle/>
                    <a:p>
                      <a:pPr marL="0" marR="0" algn="ctr">
                        <a:lnSpc>
                          <a:spcPct val="120000"/>
                        </a:lnSpc>
                        <a:spcBef>
                          <a:spcPts val="0"/>
                        </a:spcBef>
                        <a:spcAft>
                          <a:spcPts val="0"/>
                        </a:spcAft>
                      </a:pPr>
                      <a:r>
                        <a:rPr lang="nl-NL" sz="3200" dirty="0">
                          <a:effectLst/>
                          <a:latin typeface="Times New Roman" pitchFamily="18" charset="0"/>
                          <a:cs typeface="Times New Roman" pitchFamily="18" charset="0"/>
                        </a:rPr>
                        <a:t>Điểm mạnh</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rgbClr val="FFFF00"/>
                    </a:solidFill>
                  </a:tcPr>
                </a:tc>
                <a:tc>
                  <a:txBody>
                    <a:bodyPr/>
                    <a:lstStyle/>
                    <a:p>
                      <a:pPr marL="0" marR="0" algn="ctr">
                        <a:lnSpc>
                          <a:spcPct val="120000"/>
                        </a:lnSpc>
                        <a:spcBef>
                          <a:spcPts val="0"/>
                        </a:spcBef>
                        <a:spcAft>
                          <a:spcPts val="0"/>
                        </a:spcAft>
                      </a:pPr>
                      <a:r>
                        <a:rPr lang="nl-NL" sz="3200" dirty="0">
                          <a:effectLst/>
                          <a:latin typeface="Times New Roman" pitchFamily="18" charset="0"/>
                          <a:cs typeface="Times New Roman" pitchFamily="18" charset="0"/>
                        </a:rPr>
                        <a:t>Cách phát huy</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rgbClr val="FFFF00"/>
                    </a:solidFill>
                  </a:tcPr>
                </a:tc>
                <a:tc>
                  <a:txBody>
                    <a:bodyPr/>
                    <a:lstStyle/>
                    <a:p>
                      <a:pPr marL="0" marR="0" algn="ctr">
                        <a:lnSpc>
                          <a:spcPct val="120000"/>
                        </a:lnSpc>
                        <a:spcBef>
                          <a:spcPts val="0"/>
                        </a:spcBef>
                        <a:spcAft>
                          <a:spcPts val="0"/>
                        </a:spcAft>
                      </a:pPr>
                      <a:r>
                        <a:rPr lang="nl-NL" sz="3200" dirty="0">
                          <a:effectLst/>
                          <a:latin typeface="Times New Roman" pitchFamily="18" charset="0"/>
                          <a:cs typeface="Times New Roman" pitchFamily="18" charset="0"/>
                        </a:rPr>
                        <a:t>Điểm yếu</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rgbClr val="FFFF00"/>
                    </a:solidFill>
                  </a:tcPr>
                </a:tc>
                <a:tc>
                  <a:txBody>
                    <a:bodyPr/>
                    <a:lstStyle/>
                    <a:p>
                      <a:pPr marL="0" marR="0" algn="ctr">
                        <a:lnSpc>
                          <a:spcPct val="120000"/>
                        </a:lnSpc>
                        <a:spcBef>
                          <a:spcPts val="0"/>
                        </a:spcBef>
                        <a:spcAft>
                          <a:spcPts val="0"/>
                        </a:spcAft>
                      </a:pPr>
                      <a:r>
                        <a:rPr lang="nl-NL" sz="3200" dirty="0">
                          <a:effectLst/>
                          <a:latin typeface="Times New Roman" pitchFamily="18" charset="0"/>
                          <a:cs typeface="Times New Roman" pitchFamily="18" charset="0"/>
                        </a:rPr>
                        <a:t>Cách khắc phục</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rgbClr val="FFFF00"/>
                    </a:solidFill>
                  </a:tcPr>
                </a:tc>
                <a:extLst>
                  <a:ext uri="{0D108BD9-81ED-4DB2-BD59-A6C34878D82A}">
                    <a16:rowId xmlns:a16="http://schemas.microsoft.com/office/drawing/2014/main" val="2214956247"/>
                  </a:ext>
                </a:extLst>
              </a:tr>
              <a:tr h="530878">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bg1">
                        <a:alpha val="20000"/>
                      </a:schemeClr>
                    </a:solidFill>
                  </a:tcPr>
                </a:tc>
                <a:extLst>
                  <a:ext uri="{0D108BD9-81ED-4DB2-BD59-A6C34878D82A}">
                    <a16:rowId xmlns:a16="http://schemas.microsoft.com/office/drawing/2014/main" val="2475675974"/>
                  </a:ext>
                </a:extLst>
              </a:tr>
            </a:tbl>
          </a:graphicData>
        </a:graphic>
      </p:graphicFrame>
    </p:spTree>
    <p:extLst>
      <p:ext uri="{BB962C8B-B14F-4D97-AF65-F5344CB8AC3E}">
        <p14:creationId xmlns:p14="http://schemas.microsoft.com/office/powerpoint/2010/main" val="121051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59506"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09372" y="246186"/>
            <a:ext cx="8740760"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C24E17CB-244D-4147-9744-31841567E860}"/>
              </a:ext>
            </a:extLst>
          </p:cNvPr>
          <p:cNvGrpSpPr/>
          <p:nvPr/>
        </p:nvGrpSpPr>
        <p:grpSpPr>
          <a:xfrm>
            <a:off x="1195753" y="1602154"/>
            <a:ext cx="6752492" cy="4531946"/>
            <a:chOff x="1594337" y="1602154"/>
            <a:chExt cx="9003323" cy="3477846"/>
          </a:xfrm>
        </p:grpSpPr>
        <p:sp>
          <p:nvSpPr>
            <p:cNvPr id="9" name="Rounded Rectangle 8">
              <a:extLst>
                <a:ext uri="{FF2B5EF4-FFF2-40B4-BE49-F238E27FC236}">
                  <a16:creationId xmlns:a16="http://schemas.microsoft.com/office/drawing/2014/main" id="{B7D51596-0E51-4F06-AE64-F9D752B6D6BE}"/>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ounded Rectangle 9">
              <a:extLst>
                <a:ext uri="{FF2B5EF4-FFF2-40B4-BE49-F238E27FC236}">
                  <a16:creationId xmlns:a16="http://schemas.microsoft.com/office/drawing/2014/main" id="{6220B4A5-7027-4041-B412-9C8F9A304D02}"/>
                </a:ext>
              </a:extLst>
            </p:cNvPr>
            <p:cNvSpPr/>
            <p:nvPr/>
          </p:nvSpPr>
          <p:spPr>
            <a:xfrm>
              <a:off x="1825851" y="1733931"/>
              <a:ext cx="8423049"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en-US" sz="2800" dirty="0" err="1">
                  <a:solidFill>
                    <a:schemeClr val="tx1"/>
                  </a:solidFill>
                  <a:latin typeface="Times New Roman" pitchFamily="18" charset="0"/>
                  <a:cs typeface="Times New Roman" pitchFamily="18" charset="0"/>
                </a:rPr>
                <a:t>Tự</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suy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ngẫm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viết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về</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mạnh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yếu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của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phiếu</a:t>
              </a:r>
              <a:endParaRPr lang="en-US" sz="2800" dirty="0">
                <a:solidFill>
                  <a:schemeClr val="tx1"/>
                </a:solidFill>
                <a:latin typeface="Times New Roman" pitchFamily="18" charset="0"/>
                <a:cs typeface="Times New Roman" pitchFamily="18" charset="0"/>
              </a:endParaRPr>
            </a:p>
            <a:p>
              <a:pPr marL="571500" indent="-571500" algn="just">
                <a:buFont typeface="Arial" panose="020B0604020202020204" pitchFamily="34" charset="0"/>
                <a:buChar char="•"/>
              </a:pPr>
              <a:r>
                <a:rPr lang="en-US" sz="2800" dirty="0" err="1">
                  <a:solidFill>
                    <a:schemeClr val="tx1"/>
                  </a:solidFill>
                  <a:latin typeface="Times New Roman" pitchFamily="18" charset="0"/>
                  <a:cs typeface="Times New Roman" pitchFamily="18" charset="0"/>
                </a:rPr>
                <a:t>Nhờ</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nhóm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viết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về</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mạnh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yếu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của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mình</a:t>
              </a:r>
              <a:r>
                <a:rPr lang="en-US" sz="2800" dirty="0">
                  <a:solidFill>
                    <a:schemeClr val="tx1"/>
                  </a:solidFill>
                  <a:latin typeface="Times New Roman" pitchFamily="18" charset="0"/>
                  <a:cs typeface="Times New Roman" pitchFamily="18" charset="0"/>
                </a:rPr>
                <a:t> </a:t>
              </a:r>
            </a:p>
            <a:p>
              <a:pPr marL="571500" indent="-571500" algn="just">
                <a:buFont typeface="Arial" panose="020B0604020202020204" pitchFamily="34" charset="0"/>
                <a:buChar char="•"/>
              </a:pPr>
              <a:r>
                <a:rPr lang="en-US" sz="2800" dirty="0">
                  <a:solidFill>
                    <a:schemeClr val="tx1"/>
                  </a:solidFill>
                  <a:latin typeface="Times New Roman" pitchFamily="18" charset="0"/>
                  <a:cs typeface="Times New Roman" pitchFamily="18" charset="0"/>
                </a:rPr>
                <a:t>So </a:t>
              </a:r>
              <a:r>
                <a:rPr lang="en-US" sz="2800" dirty="0" err="1">
                  <a:solidFill>
                    <a:schemeClr val="tx1"/>
                  </a:solidFill>
                  <a:latin typeface="Times New Roman" pitchFamily="18" charset="0"/>
                  <a:cs typeface="Times New Roman" pitchFamily="18" charset="0"/>
                </a:rPr>
                <a:t>sánh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giống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nhau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giữa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thông</a:t>
              </a:r>
              <a:r>
                <a:rPr lang="en-US" sz="2800" dirty="0">
                  <a:solidFill>
                    <a:schemeClr val="tx1"/>
                  </a:solidFill>
                  <a:latin typeface="Times New Roman" pitchFamily="18" charset="0"/>
                  <a:cs typeface="Times New Roman" pitchFamily="18" charset="0"/>
                </a:rPr>
                <a:t> tin </a:t>
              </a:r>
              <a:r>
                <a:rPr lang="en-US" sz="2800" dirty="0" err="1">
                  <a:solidFill>
                    <a:schemeClr val="tx1"/>
                  </a:solidFill>
                  <a:latin typeface="Times New Roman" pitchFamily="18" charset="0"/>
                  <a:cs typeface="Times New Roman" pitchFamily="18" charset="0"/>
                </a:rPr>
                <a:t>các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viết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về</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em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tự</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viết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mô</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bản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thân</a:t>
              </a:r>
              <a:r>
                <a:rPr lang="en-US" sz="2800" dirty="0">
                  <a:solidFill>
                    <a:schemeClr val="tx1"/>
                  </a:solidFill>
                  <a:latin typeface="Times New Roman" pitchFamily="18" charset="0"/>
                  <a:cs typeface="Times New Roman" pitchFamily="18" charset="0"/>
                </a:rPr>
                <a:t>.</a:t>
              </a:r>
              <a:endParaRPr lang="vi-VN" sz="2800" dirty="0">
                <a:solidFill>
                  <a:schemeClr val="tx1"/>
                </a:solidFill>
                <a:latin typeface="Times New Roman" pitchFamily="18" charset="0"/>
                <a:cs typeface="Times New Roman" pitchFamily="18" charset="0"/>
              </a:endParaRPr>
            </a:p>
          </p:txBody>
        </p:sp>
      </p:grpSp>
      <p:pic>
        <p:nvPicPr>
          <p:cNvPr id="11" name="Picture 10">
            <a:extLst>
              <a:ext uri="{FF2B5EF4-FFF2-40B4-BE49-F238E27FC236}">
                <a16:creationId xmlns:a16="http://schemas.microsoft.com/office/drawing/2014/main" id="{D0E50C45-CE0F-4EF0-B6D3-D720A86F1088}"/>
              </a:ext>
            </a:extLst>
          </p:cNvPr>
          <p:cNvPicPr>
            <a:picLocks noChangeAspect="1"/>
          </p:cNvPicPr>
          <p:nvPr/>
        </p:nvPicPr>
        <p:blipFill>
          <a:blip r:embed="rId3"/>
          <a:stretch>
            <a:fillRect/>
          </a:stretch>
        </p:blipFill>
        <p:spPr>
          <a:xfrm>
            <a:off x="-86818" y="3357634"/>
            <a:ext cx="1694149" cy="3339350"/>
          </a:xfrm>
          <a:prstGeom prst="rect">
            <a:avLst/>
          </a:prstGeom>
        </p:spPr>
      </p:pic>
      <p:pic>
        <p:nvPicPr>
          <p:cNvPr id="12" name="Picture 11">
            <a:extLst>
              <a:ext uri="{FF2B5EF4-FFF2-40B4-BE49-F238E27FC236}">
                <a16:creationId xmlns:a16="http://schemas.microsoft.com/office/drawing/2014/main" id="{DEEF1D7D-9AD9-42AC-8E7C-BA48292EF722}"/>
              </a:ext>
            </a:extLst>
          </p:cNvPr>
          <p:cNvPicPr>
            <a:picLocks noChangeAspect="1"/>
          </p:cNvPicPr>
          <p:nvPr/>
        </p:nvPicPr>
        <p:blipFill>
          <a:blip r:embed="rId4"/>
          <a:stretch>
            <a:fillRect/>
          </a:stretch>
        </p:blipFill>
        <p:spPr>
          <a:xfrm>
            <a:off x="7327758" y="3417245"/>
            <a:ext cx="1903060" cy="3317663"/>
          </a:xfrm>
          <a:prstGeom prst="rect">
            <a:avLst/>
          </a:prstGeom>
        </p:spPr>
      </p:pic>
      <p:pic>
        <p:nvPicPr>
          <p:cNvPr id="16" name="Picture 15">
            <a:extLst>
              <a:ext uri="{FF2B5EF4-FFF2-40B4-BE49-F238E27FC236}">
                <a16:creationId xmlns:a16="http://schemas.microsoft.com/office/drawing/2014/main" id="{36599379-BC47-422C-A7C0-E2E2EC9C1523}"/>
              </a:ext>
            </a:extLst>
          </p:cNvPr>
          <p:cNvPicPr>
            <a:picLocks noChangeAspect="1"/>
          </p:cNvPicPr>
          <p:nvPr/>
        </p:nvPicPr>
        <p:blipFill>
          <a:blip r:embed="rId5"/>
          <a:stretch>
            <a:fillRect/>
          </a:stretch>
        </p:blipFill>
        <p:spPr>
          <a:xfrm>
            <a:off x="2057400" y="290214"/>
            <a:ext cx="4261473" cy="835224"/>
          </a:xfrm>
          <a:prstGeom prst="rect">
            <a:avLst/>
          </a:prstGeom>
        </p:spPr>
      </p:pic>
    </p:spTree>
    <p:extLst>
      <p:ext uri="{BB962C8B-B14F-4D97-AF65-F5344CB8AC3E}">
        <p14:creationId xmlns:p14="http://schemas.microsoft.com/office/powerpoint/2010/main" val="9495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9375" b="7499"/>
          <a:stretch/>
        </p:blipFill>
        <p:spPr>
          <a:xfrm>
            <a:off x="1" y="0"/>
            <a:ext cx="9143999" cy="6858000"/>
          </a:xfrm>
          <a:prstGeom prst="rect">
            <a:avLst/>
          </a:prstGeom>
        </p:spPr>
      </p:pic>
      <p:pic>
        <p:nvPicPr>
          <p:cNvPr id="2" name="Picture 1">
            <a:extLst>
              <a:ext uri="{FF2B5EF4-FFF2-40B4-BE49-F238E27FC236}">
                <a16:creationId xmlns:a16="http://schemas.microsoft.com/office/drawing/2014/main" id="{1C2E8954-4D3F-4AB3-AD6F-8A4C9B02C3DA}"/>
              </a:ext>
            </a:extLst>
          </p:cNvPr>
          <p:cNvPicPr>
            <a:picLocks noChangeAspect="1"/>
          </p:cNvPicPr>
          <p:nvPr/>
        </p:nvPicPr>
        <p:blipFill>
          <a:blip r:embed="rId3"/>
          <a:stretch>
            <a:fillRect/>
          </a:stretch>
        </p:blipFill>
        <p:spPr>
          <a:xfrm>
            <a:off x="879220" y="75767"/>
            <a:ext cx="7356986" cy="1201016"/>
          </a:xfrm>
          <a:prstGeom prst="rect">
            <a:avLst/>
          </a:prstGeom>
        </p:spPr>
      </p:pic>
    </p:spTree>
    <p:extLst>
      <p:ext uri="{BB962C8B-B14F-4D97-AF65-F5344CB8AC3E}">
        <p14:creationId xmlns:p14="http://schemas.microsoft.com/office/powerpoint/2010/main" val="180245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7354"/>
          <a:stretch/>
        </p:blipFill>
        <p:spPr>
          <a:xfrm>
            <a:off x="1" y="-38513"/>
            <a:ext cx="9143999" cy="7544213"/>
          </a:xfrm>
          <a:prstGeom prst="rect">
            <a:avLst/>
          </a:prstGeom>
        </p:spPr>
      </p:pic>
      <p:pic>
        <p:nvPicPr>
          <p:cNvPr id="2" name="Picture 1">
            <a:extLst>
              <a:ext uri="{FF2B5EF4-FFF2-40B4-BE49-F238E27FC236}">
                <a16:creationId xmlns:a16="http://schemas.microsoft.com/office/drawing/2014/main" id="{8D292DC5-AD58-4FFF-B694-F7813710A3B0}"/>
              </a:ext>
            </a:extLst>
          </p:cNvPr>
          <p:cNvPicPr>
            <a:picLocks noChangeAspect="1"/>
          </p:cNvPicPr>
          <p:nvPr/>
        </p:nvPicPr>
        <p:blipFill>
          <a:blip r:embed="rId3"/>
          <a:stretch>
            <a:fillRect/>
          </a:stretch>
        </p:blipFill>
        <p:spPr>
          <a:xfrm>
            <a:off x="400544" y="769945"/>
            <a:ext cx="8385775" cy="1298561"/>
          </a:xfrm>
          <a:prstGeom prst="rect">
            <a:avLst/>
          </a:prstGeom>
        </p:spPr>
      </p:pic>
    </p:spTree>
    <p:extLst>
      <p:ext uri="{BB962C8B-B14F-4D97-AF65-F5344CB8AC3E}">
        <p14:creationId xmlns:p14="http://schemas.microsoft.com/office/powerpoint/2010/main" val="320004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883086" y="1351117"/>
            <a:ext cx="7727514" cy="4392680"/>
            <a:chOff x="-7927329" y="-4954584"/>
            <a:chExt cx="9902260" cy="5132385"/>
          </a:xfrm>
        </p:grpSpPr>
        <p:sp>
          <p:nvSpPr>
            <p:cNvPr id="3" name="任意多边形 43"/>
            <p:cNvSpPr/>
            <p:nvPr/>
          </p:nvSpPr>
          <p:spPr>
            <a:xfrm>
              <a:off x="-7927329" y="-4954584"/>
              <a:ext cx="9902260" cy="3407138"/>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0" y="-4631682"/>
              <a:ext cx="9233126" cy="2605896"/>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9" name="Picture 8">
            <a:extLst>
              <a:ext uri="{FF2B5EF4-FFF2-40B4-BE49-F238E27FC236}">
                <a16:creationId xmlns:a16="http://schemas.microsoft.com/office/drawing/2014/main" id="{A9EE8FB2-C29D-46BA-8F3E-DE9C49D7D2F5}"/>
              </a:ext>
            </a:extLst>
          </p:cNvPr>
          <p:cNvPicPr>
            <a:picLocks noChangeAspect="1"/>
          </p:cNvPicPr>
          <p:nvPr/>
        </p:nvPicPr>
        <p:blipFill>
          <a:blip r:embed="rId2"/>
          <a:stretch>
            <a:fillRect/>
          </a:stretch>
        </p:blipFill>
        <p:spPr>
          <a:xfrm>
            <a:off x="943905" y="1862374"/>
            <a:ext cx="3607621" cy="1786283"/>
          </a:xfrm>
          <a:prstGeom prst="rect">
            <a:avLst/>
          </a:prstGeom>
        </p:spPr>
      </p:pic>
      <p:pic>
        <p:nvPicPr>
          <p:cNvPr id="10" name="Picture 9">
            <a:extLst>
              <a:ext uri="{FF2B5EF4-FFF2-40B4-BE49-F238E27FC236}">
                <a16:creationId xmlns:a16="http://schemas.microsoft.com/office/drawing/2014/main" id="{3596A3B4-5373-4435-BA1E-4030913EEA71}"/>
              </a:ext>
            </a:extLst>
          </p:cNvPr>
          <p:cNvPicPr>
            <a:picLocks noChangeAspect="1"/>
          </p:cNvPicPr>
          <p:nvPr/>
        </p:nvPicPr>
        <p:blipFill>
          <a:blip r:embed="rId3"/>
          <a:stretch>
            <a:fillRect/>
          </a:stretch>
        </p:blipFill>
        <p:spPr>
          <a:xfrm>
            <a:off x="4267200" y="1882527"/>
            <a:ext cx="3923116" cy="1975275"/>
          </a:xfrm>
          <a:prstGeom prst="rect">
            <a:avLst/>
          </a:prstGeom>
        </p:spPr>
      </p:pic>
    </p:spTree>
    <p:extLst>
      <p:ext uri="{BB962C8B-B14F-4D97-AF65-F5344CB8AC3E}">
        <p14:creationId xmlns:p14="http://schemas.microsoft.com/office/powerpoint/2010/main" val="321039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59506"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01619" y="246186"/>
            <a:ext cx="8740760"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652260" y="3091252"/>
            <a:ext cx="2936471" cy="3788788"/>
          </a:xfrm>
          <a:prstGeom prst="rect">
            <a:avLst/>
          </a:prstGeom>
        </p:spPr>
      </p:pic>
      <p:sp>
        <p:nvSpPr>
          <p:cNvPr id="2" name="TextBox 1"/>
          <p:cNvSpPr txBox="1"/>
          <p:nvPr/>
        </p:nvSpPr>
        <p:spPr>
          <a:xfrm>
            <a:off x="504998" y="2643448"/>
            <a:ext cx="6770717" cy="1938992"/>
          </a:xfrm>
          <a:prstGeom prst="rect">
            <a:avLst/>
          </a:prstGeom>
          <a:noFill/>
        </p:spPr>
        <p:txBody>
          <a:bodyPr wrap="square" rtlCol="0">
            <a:spAutoFit/>
          </a:bodyPr>
          <a:lstStyle/>
          <a:p>
            <a:pPr marL="285750" lvl="0" indent="-285750" algn="just">
              <a:buFontTx/>
              <a:buChar char="-"/>
            </a:pPr>
            <a:r>
              <a:rPr lang="en-US" sz="4000" b="1" dirty="0" err="1">
                <a:solidFill>
                  <a:prstClr val="black"/>
                </a:solidFill>
                <a:latin typeface="Times New Roman" pitchFamily="18" charset="0"/>
                <a:cs typeface="Times New Roman" pitchFamily="18" charset="0"/>
              </a:rPr>
              <a:t>Rèn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luyện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để</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phát</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huy</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điểm</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mạnh</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khắc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phục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điểm</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yếu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của</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bản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thân</a:t>
            </a:r>
            <a:r>
              <a:rPr lang="en-US" sz="4000" b="1" dirty="0">
                <a:solidFill>
                  <a:prstClr val="black"/>
                </a:solidFill>
                <a:latin typeface="Times New Roman" pitchFamily="18" charset="0"/>
                <a:cs typeface="Times New Roman" pitchFamily="18" charset="0"/>
              </a:rPr>
              <a:t>.</a:t>
            </a:r>
            <a:endParaRPr kumimoji="0" lang="vi-VN" sz="4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F993D9B6-CD9F-40F6-A98B-F476DB0F0A03}"/>
              </a:ext>
            </a:extLst>
          </p:cNvPr>
          <p:cNvPicPr>
            <a:picLocks noChangeAspect="1"/>
          </p:cNvPicPr>
          <p:nvPr/>
        </p:nvPicPr>
        <p:blipFill>
          <a:blip r:embed="rId5"/>
          <a:stretch>
            <a:fillRect/>
          </a:stretch>
        </p:blipFill>
        <p:spPr>
          <a:xfrm>
            <a:off x="2362200" y="738702"/>
            <a:ext cx="3959027" cy="1322947"/>
          </a:xfrm>
          <a:prstGeom prst="rect">
            <a:avLst/>
          </a:prstGeom>
        </p:spPr>
      </p:pic>
    </p:spTree>
    <p:extLst>
      <p:ext uri="{BB962C8B-B14F-4D97-AF65-F5344CB8AC3E}">
        <p14:creationId xmlns:p14="http://schemas.microsoft.com/office/powerpoint/2010/main" val="1024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54B1879-4AB1-43FE-9991-840181CB73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44" t="54233" r="20000"/>
          <a:stretch/>
        </p:blipFill>
        <p:spPr>
          <a:xfrm>
            <a:off x="295590" y="3195550"/>
            <a:ext cx="8543610" cy="3373024"/>
          </a:xfrm>
          <a:prstGeom prst="rect">
            <a:avLst/>
          </a:prstGeom>
        </p:spPr>
      </p:pic>
      <p:pic>
        <p:nvPicPr>
          <p:cNvPr id="5" name="Picture 4">
            <a:extLst>
              <a:ext uri="{FF2B5EF4-FFF2-40B4-BE49-F238E27FC236}">
                <a16:creationId xmlns:a16="http://schemas.microsoft.com/office/drawing/2014/main" id="{2C215DE7-D3D9-1274-664D-65831C852D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778" t="26666" r="27629" b="49334"/>
          <a:stretch/>
        </p:blipFill>
        <p:spPr>
          <a:xfrm rot="464951">
            <a:off x="7262781" y="20130"/>
            <a:ext cx="1179363" cy="1832679"/>
          </a:xfrm>
          <a:prstGeom prst="rect">
            <a:avLst/>
          </a:prstGeom>
        </p:spPr>
      </p:pic>
      <p:pic>
        <p:nvPicPr>
          <p:cNvPr id="6" name="图片 25">
            <a:extLst>
              <a:ext uri="{FF2B5EF4-FFF2-40B4-BE49-F238E27FC236}">
                <a16:creationId xmlns:a16="http://schemas.microsoft.com/office/drawing/2014/main" id="{C3CA30DD-2AFC-169E-26BA-DE8DD6A4B7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907" t="9654" r="8393" b="15580"/>
          <a:stretch>
            <a:fillRect/>
          </a:stretch>
        </p:blipFill>
        <p:spPr>
          <a:xfrm>
            <a:off x="660943" y="936468"/>
            <a:ext cx="1289705" cy="163364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C84E1A47-426B-488F-8738-9780684DB6F6}"/>
              </a:ext>
            </a:extLst>
          </p:cNvPr>
          <p:cNvPicPr>
            <a:picLocks noChangeAspect="1"/>
          </p:cNvPicPr>
          <p:nvPr/>
        </p:nvPicPr>
        <p:blipFill>
          <a:blip r:embed="rId6"/>
          <a:stretch>
            <a:fillRect/>
          </a:stretch>
        </p:blipFill>
        <p:spPr>
          <a:xfrm>
            <a:off x="1601943" y="824000"/>
            <a:ext cx="5925826" cy="2371550"/>
          </a:xfrm>
          <a:prstGeom prst="rect">
            <a:avLst/>
          </a:prstGeom>
        </p:spPr>
      </p:pic>
    </p:spTree>
    <p:extLst>
      <p:ext uri="{BB962C8B-B14F-4D97-AF65-F5344CB8AC3E}">
        <p14:creationId xmlns:p14="http://schemas.microsoft.com/office/powerpoint/2010/main" val="6179820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Flowchart: Terminator 2"/>
          <p:cNvSpPr/>
          <p:nvPr/>
        </p:nvSpPr>
        <p:spPr>
          <a:xfrm>
            <a:off x="1096566" y="600075"/>
            <a:ext cx="6950869" cy="1419226"/>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9Slide05 Phobia" panose="02000506000000020003" pitchFamily="2" charset="-93"/>
            </a:endParaRPr>
          </a:p>
        </p:txBody>
      </p:sp>
      <p:pic>
        <p:nvPicPr>
          <p:cNvPr id="5" name="Picture 4">
            <a:extLst>
              <a:ext uri="{FF2B5EF4-FFF2-40B4-BE49-F238E27FC236}">
                <a16:creationId xmlns:a16="http://schemas.microsoft.com/office/drawing/2014/main" id="{1440726D-8585-4B7E-94CA-8F7726CF4C56}"/>
              </a:ext>
            </a:extLst>
          </p:cNvPr>
          <p:cNvPicPr>
            <a:picLocks noChangeAspect="1"/>
          </p:cNvPicPr>
          <p:nvPr/>
        </p:nvPicPr>
        <p:blipFill>
          <a:blip r:embed="rId3"/>
          <a:stretch>
            <a:fillRect/>
          </a:stretch>
        </p:blipFill>
        <p:spPr>
          <a:xfrm>
            <a:off x="1567941" y="880456"/>
            <a:ext cx="5893819" cy="810838"/>
          </a:xfrm>
          <a:prstGeom prst="rect">
            <a:avLst/>
          </a:prstGeom>
        </p:spPr>
      </p:pic>
      <p:sp>
        <p:nvSpPr>
          <p:cNvPr id="6" name="TextBox 5">
            <a:extLst>
              <a:ext uri="{FF2B5EF4-FFF2-40B4-BE49-F238E27FC236}">
                <a16:creationId xmlns:a16="http://schemas.microsoft.com/office/drawing/2014/main" id="{C8792835-2C03-4AD9-B404-9CF51481496F}"/>
              </a:ext>
            </a:extLst>
          </p:cNvPr>
          <p:cNvSpPr txBox="1"/>
          <p:nvPr/>
        </p:nvSpPr>
        <p:spPr>
          <a:xfrm>
            <a:off x="1928813" y="1438276"/>
            <a:ext cx="4979194"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94282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59506" cy="6858000"/>
          </a:xfrm>
          <a:prstGeom prst="rect">
            <a:avLst/>
          </a:prstGeom>
        </p:spPr>
      </p:pic>
      <p:sp>
        <p:nvSpPr>
          <p:cNvPr id="18" name="Hộp Văn bản 11">
            <a:extLst>
              <a:ext uri="{FF2B5EF4-FFF2-40B4-BE49-F238E27FC236}">
                <a16:creationId xmlns:a16="http://schemas.microsoft.com/office/drawing/2014/main" id="{008AF084-4877-9BF3-B81E-314A9172DFFE}"/>
              </a:ext>
            </a:extLst>
          </p:cNvPr>
          <p:cNvSpPr txBox="1"/>
          <p:nvPr/>
        </p:nvSpPr>
        <p:spPr>
          <a:xfrm>
            <a:off x="533400" y="1060740"/>
            <a:ext cx="8408793" cy="4401205"/>
          </a:xfrm>
          <a:custGeom>
            <a:avLst/>
            <a:gdLst>
              <a:gd name="connsiteX0" fmla="*/ 0 w 8408793"/>
              <a:gd name="connsiteY0" fmla="*/ 733549 h 4401205"/>
              <a:gd name="connsiteX1" fmla="*/ 733549 w 8408793"/>
              <a:gd name="connsiteY1" fmla="*/ 0 h 4401205"/>
              <a:gd name="connsiteX2" fmla="*/ 7675244 w 8408793"/>
              <a:gd name="connsiteY2" fmla="*/ 0 h 4401205"/>
              <a:gd name="connsiteX3" fmla="*/ 8408793 w 8408793"/>
              <a:gd name="connsiteY3" fmla="*/ 733549 h 4401205"/>
              <a:gd name="connsiteX4" fmla="*/ 8408793 w 8408793"/>
              <a:gd name="connsiteY4" fmla="*/ 3667656 h 4401205"/>
              <a:gd name="connsiteX5" fmla="*/ 7675244 w 8408793"/>
              <a:gd name="connsiteY5" fmla="*/ 4401205 h 4401205"/>
              <a:gd name="connsiteX6" fmla="*/ 733549 w 8408793"/>
              <a:gd name="connsiteY6" fmla="*/ 4401205 h 4401205"/>
              <a:gd name="connsiteX7" fmla="*/ 0 w 8408793"/>
              <a:gd name="connsiteY7" fmla="*/ 3667656 h 4401205"/>
              <a:gd name="connsiteX8" fmla="*/ 0 w 8408793"/>
              <a:gd name="connsiteY8" fmla="*/ 733549 h 440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08793" h="4401205" fill="none" extrusionOk="0">
                <a:moveTo>
                  <a:pt x="0" y="733549"/>
                </a:moveTo>
                <a:cubicBezTo>
                  <a:pt x="-494" y="344602"/>
                  <a:pt x="360150" y="-64015"/>
                  <a:pt x="733549" y="0"/>
                </a:cubicBezTo>
                <a:cubicBezTo>
                  <a:pt x="4127149" y="29483"/>
                  <a:pt x="4232146" y="4220"/>
                  <a:pt x="7675244" y="0"/>
                </a:cubicBezTo>
                <a:cubicBezTo>
                  <a:pt x="8096897" y="6225"/>
                  <a:pt x="8365114" y="385104"/>
                  <a:pt x="8408793" y="733549"/>
                </a:cubicBezTo>
                <a:cubicBezTo>
                  <a:pt x="8392851" y="1948932"/>
                  <a:pt x="8308969" y="2543285"/>
                  <a:pt x="8408793" y="3667656"/>
                </a:cubicBezTo>
                <a:cubicBezTo>
                  <a:pt x="8463431" y="4102188"/>
                  <a:pt x="8114339" y="4431783"/>
                  <a:pt x="7675244" y="4401205"/>
                </a:cubicBezTo>
                <a:cubicBezTo>
                  <a:pt x="6836396" y="4435333"/>
                  <a:pt x="3631019" y="4278413"/>
                  <a:pt x="733549" y="4401205"/>
                </a:cubicBezTo>
                <a:cubicBezTo>
                  <a:pt x="307400" y="4443089"/>
                  <a:pt x="-39454" y="4138542"/>
                  <a:pt x="0" y="3667656"/>
                </a:cubicBezTo>
                <a:cubicBezTo>
                  <a:pt x="-162483" y="2746874"/>
                  <a:pt x="12474" y="1296148"/>
                  <a:pt x="0" y="733549"/>
                </a:cubicBezTo>
                <a:close/>
              </a:path>
              <a:path w="8408793" h="4401205" stroke="0" extrusionOk="0">
                <a:moveTo>
                  <a:pt x="0" y="733549"/>
                </a:moveTo>
                <a:cubicBezTo>
                  <a:pt x="-8547" y="342969"/>
                  <a:pt x="391963" y="34332"/>
                  <a:pt x="733549" y="0"/>
                </a:cubicBezTo>
                <a:cubicBezTo>
                  <a:pt x="3811935" y="-40312"/>
                  <a:pt x="6893559" y="-70188"/>
                  <a:pt x="7675244" y="0"/>
                </a:cubicBezTo>
                <a:cubicBezTo>
                  <a:pt x="8045932" y="-3241"/>
                  <a:pt x="8433729" y="280012"/>
                  <a:pt x="8408793" y="733549"/>
                </a:cubicBezTo>
                <a:cubicBezTo>
                  <a:pt x="8446400" y="1825151"/>
                  <a:pt x="8432870" y="2952955"/>
                  <a:pt x="8408793" y="3667656"/>
                </a:cubicBezTo>
                <a:cubicBezTo>
                  <a:pt x="8402580" y="4146980"/>
                  <a:pt x="8037709" y="4401832"/>
                  <a:pt x="7675244" y="4401205"/>
                </a:cubicBezTo>
                <a:cubicBezTo>
                  <a:pt x="6144454" y="4418556"/>
                  <a:pt x="3273240" y="4524551"/>
                  <a:pt x="733549" y="4401205"/>
                </a:cubicBezTo>
                <a:cubicBezTo>
                  <a:pt x="346343" y="4325752"/>
                  <a:pt x="25328" y="4104416"/>
                  <a:pt x="0" y="3667656"/>
                </a:cubicBezTo>
                <a:cubicBezTo>
                  <a:pt x="6107" y="3275779"/>
                  <a:pt x="-133487" y="1349822"/>
                  <a:pt x="0" y="733549"/>
                </a:cubicBezTo>
                <a:close/>
              </a:path>
            </a:pathLst>
          </a:custGeom>
          <a:ln>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mj-lt"/>
                <a:ea typeface="+mn-ea"/>
                <a:cs typeface="+mn-cs"/>
              </a:rPr>
              <a:t>- </a:t>
            </a:r>
            <a:r>
              <a:rPr kumimoji="0" lang="vi-VN" sz="2800" b="1" i="0" u="none" strike="noStrike" kern="1200" cap="none" spc="0" normalizeH="0" baseline="0" noProof="0" dirty="0">
                <a:ln>
                  <a:noFill/>
                </a:ln>
                <a:solidFill>
                  <a:prstClr val="black"/>
                </a:solidFill>
                <a:effectLst/>
                <a:uLnTx/>
                <a:uFillTx/>
                <a:latin typeface="+mj-lt"/>
                <a:ea typeface="+mn-ea"/>
                <a:cs typeface="+mn-cs"/>
              </a:rPr>
              <a:t>GV sẽ lấy ngẫu nhiên một lá thăm trong hộp và đọc thông tin trong lá thăm.</a:t>
            </a:r>
            <a:endParaRPr kumimoji="0" lang="en-US" sz="2800" b="1" i="0" u="none" strike="noStrike" kern="1200" cap="none" spc="0" normalizeH="0" baseline="0" noProof="0" dirty="0">
              <a:ln>
                <a:noFill/>
              </a:ln>
              <a:solidFill>
                <a:prstClr val="black"/>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mj-lt"/>
                <a:ea typeface="+mn-ea"/>
                <a:cs typeface="+mn-cs"/>
              </a:rPr>
              <a:t>- </a:t>
            </a:r>
            <a:r>
              <a:rPr kumimoji="0" lang="vi-VN" sz="2800" b="1" i="0" u="none" strike="noStrike" kern="1200" cap="none" spc="0" normalizeH="0" baseline="0" noProof="0" dirty="0">
                <a:ln>
                  <a:noFill/>
                </a:ln>
                <a:solidFill>
                  <a:prstClr val="black"/>
                </a:solidFill>
                <a:effectLst/>
                <a:uLnTx/>
                <a:uFillTx/>
                <a:latin typeface="+mj-lt"/>
                <a:ea typeface="+mn-ea"/>
                <a:cs typeface="+mn-cs"/>
              </a:rPr>
              <a:t>Lá thăm này mô tả về một bạn “bí mật” trong lớp và yêu cầu HS đóng vai làm “thám tử” để tìm ra người bí mật là ai trong lớp.</a:t>
            </a:r>
            <a:endParaRPr kumimoji="0" lang="en-US" sz="2800" b="1" i="0" u="none" strike="noStrike" kern="1200" cap="none" spc="0" normalizeH="0" baseline="0" noProof="0" dirty="0">
              <a:ln>
                <a:noFill/>
              </a:ln>
              <a:solidFill>
                <a:prstClr val="black"/>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mj-lt"/>
                <a:ea typeface="+mn-ea"/>
                <a:cs typeface="+mn-cs"/>
              </a:rPr>
              <a:t>- </a:t>
            </a:r>
            <a:r>
              <a:rPr kumimoji="0" lang="vi-VN" sz="2800" b="1" i="0" u="none" strike="noStrike" kern="1200" cap="none" spc="0" normalizeH="0" baseline="0" noProof="0" dirty="0">
                <a:ln>
                  <a:noFill/>
                </a:ln>
                <a:solidFill>
                  <a:prstClr val="black"/>
                </a:solidFill>
                <a:effectLst/>
                <a:uLnTx/>
                <a:uFillTx/>
                <a:latin typeface="+mj-lt"/>
                <a:ea typeface="+mn-ea"/>
                <a:cs typeface="+mn-cs"/>
              </a:rPr>
              <a:t>Thời gian cho mỗi lượt phán đoán là 10 giây theo hiệu lệnh. Kết thúc hiệu lệnh, HS gọi tên người “bí mật”.</a:t>
            </a:r>
            <a:endParaRPr kumimoji="0" lang="en-US" sz="2800" b="1" i="0" u="none" strike="noStrike" kern="1200" cap="none" spc="0" normalizeH="0" baseline="0" noProof="0" dirty="0">
              <a:ln>
                <a:noFill/>
              </a:ln>
              <a:solidFill>
                <a:prstClr val="black"/>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mj-lt"/>
                <a:ea typeface="+mn-ea"/>
                <a:cs typeface="+mn-cs"/>
              </a:rPr>
              <a:t>- </a:t>
            </a:r>
            <a:r>
              <a:rPr kumimoji="0" lang="vi-VN" sz="2800" b="1" i="0" u="none" strike="noStrike" kern="1200" cap="none" spc="0" normalizeH="0" baseline="0" noProof="0" dirty="0">
                <a:ln>
                  <a:noFill/>
                </a:ln>
                <a:solidFill>
                  <a:prstClr val="black"/>
                </a:solidFill>
                <a:effectLst/>
                <a:uLnTx/>
                <a:uFillTx/>
                <a:latin typeface="+mj-lt"/>
                <a:ea typeface="+mn-ea"/>
                <a:cs typeface="+mn-cs"/>
              </a:rPr>
              <a:t>Nếu câu trả lời của HS và đáp án của giáo viên giống nhau, HS sẽ được nhận một huy hiệu “ Thám tử nhí”;</a:t>
            </a:r>
            <a:endParaRPr kumimoji="0" lang="en-US" sz="2800" b="1" i="0" u="none" strike="noStrike" kern="1200" cap="none" spc="0" normalizeH="0" baseline="0" noProof="0" dirty="0">
              <a:ln>
                <a:noFill/>
              </a:ln>
              <a:solidFill>
                <a:prstClr val="black"/>
              </a:solidFill>
              <a:effectLst/>
              <a:uLnTx/>
              <a:uFillTx/>
              <a:latin typeface="+mj-lt"/>
              <a:ea typeface="+mn-ea"/>
              <a:cs typeface="+mn-cs"/>
            </a:endParaRPr>
          </a:p>
        </p:txBody>
      </p:sp>
      <p:pic>
        <p:nvPicPr>
          <p:cNvPr id="3" name="Picture 2">
            <a:extLst>
              <a:ext uri="{FF2B5EF4-FFF2-40B4-BE49-F238E27FC236}">
                <a16:creationId xmlns:a16="http://schemas.microsoft.com/office/drawing/2014/main" id="{7BF2AC2D-185F-4C6B-BD69-779EBF0F421D}"/>
              </a:ext>
            </a:extLst>
          </p:cNvPr>
          <p:cNvPicPr>
            <a:picLocks noChangeAspect="1"/>
          </p:cNvPicPr>
          <p:nvPr/>
        </p:nvPicPr>
        <p:blipFill>
          <a:blip r:embed="rId3"/>
          <a:stretch>
            <a:fillRect/>
          </a:stretch>
        </p:blipFill>
        <p:spPr>
          <a:xfrm>
            <a:off x="3476316" y="-74726"/>
            <a:ext cx="2734293" cy="1140051"/>
          </a:xfrm>
          <a:prstGeom prst="rect">
            <a:avLst/>
          </a:prstGeom>
        </p:spPr>
      </p:pic>
    </p:spTree>
    <p:extLst>
      <p:ext uri="{BB962C8B-B14F-4D97-AF65-F5344CB8AC3E}">
        <p14:creationId xmlns:p14="http://schemas.microsoft.com/office/powerpoint/2010/main" val="2317774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06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application&#10;&#10;Description automatically generated">
            <a:extLst>
              <a:ext uri="{FF2B5EF4-FFF2-40B4-BE49-F238E27FC236}">
                <a16:creationId xmlns:a16="http://schemas.microsoft.com/office/drawing/2014/main" id="{E75F6519-79F9-4E42-B82A-2B930515DF39}"/>
              </a:ext>
            </a:extLst>
          </p:cNvPr>
          <p:cNvPicPr>
            <a:picLocks noChangeAspect="1"/>
          </p:cNvPicPr>
          <p:nvPr/>
        </p:nvPicPr>
        <p:blipFill>
          <a:blip r:embed="rId2"/>
          <a:stretch>
            <a:fillRect/>
          </a:stretch>
        </p:blipFill>
        <p:spPr>
          <a:xfrm>
            <a:off x="482600" y="770891"/>
            <a:ext cx="8178800" cy="5316219"/>
          </a:xfrm>
          <a:prstGeom prst="rect">
            <a:avLst/>
          </a:prstGeom>
        </p:spPr>
      </p:pic>
    </p:spTree>
    <p:extLst>
      <p:ext uri="{BB962C8B-B14F-4D97-AF65-F5344CB8AC3E}">
        <p14:creationId xmlns:p14="http://schemas.microsoft.com/office/powerpoint/2010/main" val="830405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9144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4167125" y="899413"/>
            <a:ext cx="373289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Times New Roman" pitchFamily="18" charset="0"/>
                <a:cs typeface="Times New Roman" pitchFamily="18" charset="0"/>
              </a:rPr>
              <a:t>LUYỆN</a:t>
            </a:r>
            <a:r>
              <a:rPr kumimoji="0" lang="en-US" sz="6000" b="1" i="0" u="none" strike="noStrike" kern="1200" cap="none" spc="0" normalizeH="0" noProof="0" dirty="0">
                <a:ln w="6600">
                  <a:solidFill>
                    <a:srgbClr val="002060"/>
                  </a:solidFill>
                  <a:prstDash val="solid"/>
                </a:ln>
                <a:solidFill>
                  <a:srgbClr val="00B0F0"/>
                </a:solidFill>
                <a:effectLst>
                  <a:outerShdw dist="38100" dir="2700000" algn="tl" rotWithShape="0">
                    <a:srgbClr val="002060"/>
                  </a:outerShdw>
                </a:effectLst>
                <a:uLnTx/>
                <a:uFillTx/>
                <a:latin typeface="Times New Roman" pitchFamily="18" charset="0"/>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baseline="0" dirty="0">
                <a:ln w="6600">
                  <a:solidFill>
                    <a:srgbClr val="002060"/>
                  </a:solidFill>
                  <a:prstDash val="solid"/>
                </a:ln>
                <a:solidFill>
                  <a:srgbClr val="00B0F0"/>
                </a:solidFill>
                <a:effectLst>
                  <a:outerShdw dist="38100" dir="2700000" algn="tl" rotWithShape="0">
                    <a:srgbClr val="002060"/>
                  </a:outerShdw>
                </a:effectLst>
                <a:latin typeface="Times New Roman" pitchFamily="18" charset="0"/>
                <a:cs typeface="Times New Roman" pitchFamily="18" charset="0"/>
              </a:rPr>
              <a:t>TẬ</a:t>
            </a:r>
            <a:r>
              <a:rPr lang="en-US" sz="6000" b="1" baseline="0" dirty="0">
                <a:ln w="6600">
                  <a:solidFill>
                    <a:srgbClr val="002060"/>
                  </a:solidFill>
                  <a:prstDash val="solid"/>
                </a:ln>
                <a:solidFill>
                  <a:srgbClr val="00B0F0"/>
                </a:solidFill>
                <a:effectLst>
                  <a:outerShdw dist="38100" dir="2700000" algn="tl" rotWithShape="0">
                    <a:srgbClr val="002060"/>
                  </a:outerShdw>
                </a:effectLst>
                <a:latin typeface="Calibri" panose="020F0502020204030204"/>
              </a:rPr>
              <a:t>P</a:t>
            </a:r>
            <a:endParaRPr kumimoji="0" lang="en-US" sz="6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ndParaRPr>
          </a:p>
        </p:txBody>
      </p:sp>
    </p:spTree>
    <p:extLst>
      <p:ext uri="{BB962C8B-B14F-4D97-AF65-F5344CB8AC3E}">
        <p14:creationId xmlns:p14="http://schemas.microsoft.com/office/powerpoint/2010/main" val="264958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1"/>
            <a:ext cx="9144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175043" y="144737"/>
            <a:ext cx="8878087"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2078830" y="93460"/>
            <a:ext cx="5514977" cy="872362"/>
          </a:xfrm>
          <a:prstGeom prst="roundRect">
            <a:avLst/>
          </a:prstGeom>
          <a:solidFill>
            <a:schemeClr val="accent2">
              <a:lumMod val="20000"/>
              <a:lumOff val="8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Em</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sẽ</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khuyên</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bạn</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điều</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gì</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p:txBody>
      </p:sp>
      <p:pic>
        <p:nvPicPr>
          <p:cNvPr id="5" name="Picture 4">
            <a:extLst>
              <a:ext uri="{FF2B5EF4-FFF2-40B4-BE49-F238E27FC236}">
                <a16:creationId xmlns:a16="http://schemas.microsoft.com/office/drawing/2014/main" id="{BCDEDA3F-036D-45C9-8623-3C65CA2E79C8}"/>
              </a:ext>
            </a:extLst>
          </p:cNvPr>
          <p:cNvPicPr>
            <a:picLocks noChangeAspect="1"/>
          </p:cNvPicPr>
          <p:nvPr/>
        </p:nvPicPr>
        <p:blipFill>
          <a:blip r:embed="rId3"/>
          <a:stretch>
            <a:fillRect/>
          </a:stretch>
        </p:blipFill>
        <p:spPr>
          <a:xfrm>
            <a:off x="609600" y="1143000"/>
            <a:ext cx="7848600" cy="279736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62A190C-24AC-4C9F-9C5D-CC80D0C322FF}"/>
              </a:ext>
            </a:extLst>
          </p:cNvPr>
          <p:cNvPicPr>
            <a:picLocks noChangeAspect="1"/>
          </p:cNvPicPr>
          <p:nvPr/>
        </p:nvPicPr>
        <p:blipFill>
          <a:blip r:embed="rId4"/>
          <a:stretch>
            <a:fillRect/>
          </a:stretch>
        </p:blipFill>
        <p:spPr>
          <a:xfrm>
            <a:off x="609600" y="3940367"/>
            <a:ext cx="7848600" cy="2700431"/>
          </a:xfrm>
          <a:prstGeom prst="rect">
            <a:avLst/>
          </a:prstGeom>
        </p:spPr>
      </p:pic>
    </p:spTree>
    <p:extLst>
      <p:ext uri="{BB962C8B-B14F-4D97-AF65-F5344CB8AC3E}">
        <p14:creationId xmlns:p14="http://schemas.microsoft.com/office/powerpoint/2010/main" val="402326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46" y="0"/>
            <a:ext cx="9166646"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890254" y="3026736"/>
            <a:ext cx="1851185"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5553415" y="3007987"/>
            <a:ext cx="2093053" cy="3648883"/>
          </a:xfrm>
          <a:prstGeom prst="rect">
            <a:avLst/>
          </a:prstGeom>
        </p:spPr>
      </p:pic>
      <p:pic>
        <p:nvPicPr>
          <p:cNvPr id="2" name="Picture 1">
            <a:extLst>
              <a:ext uri="{FF2B5EF4-FFF2-40B4-BE49-F238E27FC236}">
                <a16:creationId xmlns:a16="http://schemas.microsoft.com/office/drawing/2014/main" id="{6C8F52B8-C110-4F05-A08C-9C68D2D2CFAF}"/>
              </a:ext>
            </a:extLst>
          </p:cNvPr>
          <p:cNvPicPr>
            <a:picLocks noChangeAspect="1"/>
          </p:cNvPicPr>
          <p:nvPr/>
        </p:nvPicPr>
        <p:blipFill>
          <a:blip r:embed="rId5"/>
          <a:stretch>
            <a:fillRect/>
          </a:stretch>
        </p:blipFill>
        <p:spPr>
          <a:xfrm>
            <a:off x="1480495" y="1305200"/>
            <a:ext cx="6040136" cy="2456901"/>
          </a:xfrm>
          <a:prstGeom prst="rect">
            <a:avLst/>
          </a:prstGeom>
        </p:spPr>
      </p:pic>
    </p:spTree>
    <p:extLst>
      <p:ext uri="{BB962C8B-B14F-4D97-AF65-F5344CB8AC3E}">
        <p14:creationId xmlns:p14="http://schemas.microsoft.com/office/powerpoint/2010/main" val="46835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46" y="0"/>
            <a:ext cx="9166646" cy="6858000"/>
          </a:xfrm>
          <a:prstGeom prst="rect">
            <a:avLst/>
          </a:prstGeom>
        </p:spPr>
      </p:pic>
      <p:pic>
        <p:nvPicPr>
          <p:cNvPr id="5" name="Graphic 10">
            <a:extLst>
              <a:ext uri="{FF2B5EF4-FFF2-40B4-BE49-F238E27FC236}">
                <a16:creationId xmlns:a16="http://schemas.microsoft.com/office/drawing/2014/main" id="{86C9BB18-5DC0-B38A-61D0-6CFB230C68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164" y="2659836"/>
            <a:ext cx="2658884" cy="3788788"/>
          </a:xfrm>
          <a:prstGeom prst="rect">
            <a:avLst/>
          </a:prstGeom>
        </p:spPr>
      </p:pic>
      <p:sp>
        <p:nvSpPr>
          <p:cNvPr id="7" name="Rounded Rectangle 6"/>
          <p:cNvSpPr/>
          <p:nvPr/>
        </p:nvSpPr>
        <p:spPr>
          <a:xfrm>
            <a:off x="1882834" y="980901"/>
            <a:ext cx="5561214" cy="914400"/>
          </a:xfrm>
          <a:prstGeom prst="roundRect">
            <a:avLst/>
          </a:prstGeom>
          <a:solidFill>
            <a:srgbClr val="FFFF99"/>
          </a:solidFill>
          <a:ln>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Mỗi nhóm cử đại diện lên bốc thăm tình huốn</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7461" y="4046887"/>
            <a:ext cx="4454955" cy="2261061"/>
          </a:xfrm>
          <a:prstGeom prst="rect">
            <a:avLst/>
          </a:prstGeom>
        </p:spPr>
      </p:pic>
      <p:pic>
        <p:nvPicPr>
          <p:cNvPr id="25" name="Picture 2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52704" y="2065083"/>
            <a:ext cx="1307302" cy="2249900"/>
          </a:xfrm>
          <a:prstGeom prst="rect">
            <a:avLst/>
          </a:prstGeom>
        </p:spPr>
      </p:pic>
      <p:pic>
        <p:nvPicPr>
          <p:cNvPr id="3" name="Picture 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19663" y="2182052"/>
            <a:ext cx="1290551" cy="2194599"/>
          </a:xfrm>
          <a:prstGeom prst="rect">
            <a:avLst/>
          </a:prstGeom>
        </p:spPr>
      </p:pic>
      <p:pic>
        <p:nvPicPr>
          <p:cNvPr id="4" name="Picture 3">
            <a:hlinkClick r:id="rId11" action="ppaction://hlinksldjump"/>
            <a:extLst>
              <a:ext uri="{FF2B5EF4-FFF2-40B4-BE49-F238E27FC236}">
                <a16:creationId xmlns:a16="http://schemas.microsoft.com/office/drawing/2014/main" id="{BE5EA592-0AA4-2CDC-4616-22E4B3C4479A}"/>
              </a:ext>
            </a:extLst>
          </p:cNvPr>
          <p:cNvPicPr>
            <a:picLocks noChangeAspect="1"/>
          </p:cNvPicPr>
          <p:nvPr/>
        </p:nvPicPr>
        <p:blipFill>
          <a:blip r:embed="rId12"/>
          <a:stretch>
            <a:fillRect/>
          </a:stretch>
        </p:blipFill>
        <p:spPr>
          <a:xfrm rot="10800000">
            <a:off x="8117473" y="5594127"/>
            <a:ext cx="859811" cy="1146414"/>
          </a:xfrm>
          <a:prstGeom prst="rect">
            <a:avLst/>
          </a:prstGeom>
        </p:spPr>
      </p:pic>
    </p:spTree>
    <p:extLst>
      <p:ext uri="{BB962C8B-B14F-4D97-AF65-F5344CB8AC3E}">
        <p14:creationId xmlns:p14="http://schemas.microsoft.com/office/powerpoint/2010/main" val="42234637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9" presetClass="exit" presetSubtype="0" accel="100000" fill="hold"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 calcmode="lin" valueType="num">
                                      <p:cBhvr>
                                        <p:cTn id="8" dur="500"/>
                                        <p:tgtEl>
                                          <p:spTgt spid="25"/>
                                        </p:tgtEl>
                                        <p:attrNameLst>
                                          <p:attrName>style.rotation</p:attrName>
                                        </p:attrNameLst>
                                      </p:cBhvr>
                                      <p:tavLst>
                                        <p:tav tm="0">
                                          <p:val>
                                            <p:fltVal val="0"/>
                                          </p:val>
                                        </p:tav>
                                        <p:tav tm="100000">
                                          <p:val>
                                            <p:fltVal val="360"/>
                                          </p:val>
                                        </p:tav>
                                      </p:tavLst>
                                    </p:anim>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49" presetClass="exit" presetSubtype="0" accel="100000" fill="hold" nodeType="clickEffect">
                                  <p:stCondLst>
                                    <p:cond delay="0"/>
                                  </p:stCondLst>
                                  <p:childTnLst>
                                    <p:anim calcmode="lin" valueType="num">
                                      <p:cBhvr>
                                        <p:cTn id="15" dur="500"/>
                                        <p:tgtEl>
                                          <p:spTgt spid="3"/>
                                        </p:tgtEl>
                                        <p:attrNameLst>
                                          <p:attrName>ppt_w</p:attrName>
                                        </p:attrNameLst>
                                      </p:cBhvr>
                                      <p:tavLst>
                                        <p:tav tm="0">
                                          <p:val>
                                            <p:strVal val="ppt_w"/>
                                          </p:val>
                                        </p:tav>
                                        <p:tav tm="100000">
                                          <p:val>
                                            <p:fltVal val="0"/>
                                          </p:val>
                                        </p:tav>
                                      </p:tavLst>
                                    </p:anim>
                                    <p:anim calcmode="lin" valueType="num">
                                      <p:cBhvr>
                                        <p:cTn id="16" dur="500"/>
                                        <p:tgtEl>
                                          <p:spTgt spid="3"/>
                                        </p:tgtEl>
                                        <p:attrNameLst>
                                          <p:attrName>ppt_h</p:attrName>
                                        </p:attrNameLst>
                                      </p:cBhvr>
                                      <p:tavLst>
                                        <p:tav tm="0">
                                          <p:val>
                                            <p:strVal val="ppt_h"/>
                                          </p:val>
                                        </p:tav>
                                        <p:tav tm="100000">
                                          <p:val>
                                            <p:fltVal val="0"/>
                                          </p:val>
                                        </p:tav>
                                      </p:tavLst>
                                    </p:anim>
                                    <p:anim calcmode="lin" valueType="num">
                                      <p:cBhvr>
                                        <p:cTn id="17" dur="500"/>
                                        <p:tgtEl>
                                          <p:spTgt spid="3"/>
                                        </p:tgtEl>
                                        <p:attrNameLst>
                                          <p:attrName>style.rotation</p:attrName>
                                        </p:attrNameLst>
                                      </p:cBhvr>
                                      <p:tavLst>
                                        <p:tav tm="0">
                                          <p:val>
                                            <p:fltVal val="0"/>
                                          </p:val>
                                        </p:tav>
                                        <p:tav tm="100000">
                                          <p:val>
                                            <p:fltVal val="360"/>
                                          </p:val>
                                        </p:tav>
                                      </p:tavLst>
                                    </p:anim>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TotalTime>
  <Words>573</Words>
  <Application>Microsoft Office PowerPoint</Application>
  <PresentationFormat>On-screen Show (4:3)</PresentationFormat>
  <Paragraphs>47</Paragraphs>
  <Slides>21</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等线</vt:lpstr>
      <vt:lpstr>#9Slide05 Phobia</vt:lpstr>
      <vt:lpstr>Arial</vt:lpstr>
      <vt:lpstr>Calibri</vt:lpstr>
      <vt:lpstr>Chango</vt:lpstr>
      <vt:lpstr>SVN-Hole Hearted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Minhthangpc.VN</dc:creator>
  <cp:lastModifiedBy>Administrator</cp:lastModifiedBy>
  <cp:revision>11</cp:revision>
  <dcterms:created xsi:type="dcterms:W3CDTF">2023-02-28T05:19:45Z</dcterms:created>
  <dcterms:modified xsi:type="dcterms:W3CDTF">2024-03-06T06:07:13Z</dcterms:modified>
</cp:coreProperties>
</file>