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16"/>
  </p:notesMasterIdLst>
  <p:sldIdLst>
    <p:sldId id="257" r:id="rId3"/>
    <p:sldId id="287" r:id="rId4"/>
    <p:sldId id="288" r:id="rId5"/>
    <p:sldId id="289" r:id="rId6"/>
    <p:sldId id="291" r:id="rId7"/>
    <p:sldId id="292" r:id="rId8"/>
    <p:sldId id="294" r:id="rId9"/>
    <p:sldId id="295" r:id="rId10"/>
    <p:sldId id="297" r:id="rId11"/>
    <p:sldId id="296" r:id="rId12"/>
    <p:sldId id="298" r:id="rId13"/>
    <p:sldId id="299"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86" autoAdjust="0"/>
    <p:restoredTop sz="94660"/>
  </p:normalViewPr>
  <p:slideViewPr>
    <p:cSldViewPr snapToGrid="0">
      <p:cViewPr>
        <p:scale>
          <a:sx n="60" d="100"/>
          <a:sy n="60" d="100"/>
        </p:scale>
        <p:origin x="846" y="9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11/03/2024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95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7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55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5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81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84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3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3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69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78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15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3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86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fld id="{0788A598-A5E3-4113-B3EA-C26EBF4AF2F1}" type="datetimeFigureOut">
              <a:rPr lang="zh-CN" altLang="en-US" smtClean="0"/>
              <a:t>2024/3/11</a:t>
            </a:fld>
            <a:endParaRPr lang="zh-CN" altLang="en-US"/>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fld id="{E0AA7C22-AF5D-48FE-BD96-248A02B8AC7F}" type="slidenum">
              <a:rPr lang="zh-CN" altLang="en-US" smtClean="0"/>
              <a:t>‹#›</a:t>
            </a:fld>
            <a:endParaRPr lang="zh-CN" altLang="en-US"/>
          </a:p>
        </p:txBody>
      </p:sp>
    </p:spTree>
    <p:extLst>
      <p:ext uri="{BB962C8B-B14F-4D97-AF65-F5344CB8AC3E}">
        <p14:creationId xmlns:p14="http://schemas.microsoft.com/office/powerpoint/2010/main" val="2216496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11/03/2024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11/03/2024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8A598-A5E3-4113-B3EA-C26EBF4AF2F1}" type="datetimeFigureOut">
              <a:rPr lang="zh-CN" altLang="en-US" smtClean="0"/>
              <a:t>2024/3/11</a:t>
            </a:fld>
            <a:endParaRPr lang="zh-CN" altLang="en-US"/>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7C22-AF5D-48FE-BD96-248A02B8AC7F}" type="slidenum">
              <a:rPr lang="zh-CN" altLang="en-US" smtClean="0"/>
              <a:t>‹#›</a:t>
            </a:fld>
            <a:endParaRPr lang="zh-CN" altLang="en-US"/>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pic>
        <p:nvPicPr>
          <p:cNvPr id="9" name="Picture 8">
            <a:extLst>
              <a:ext uri="{FF2B5EF4-FFF2-40B4-BE49-F238E27FC236}">
                <a16:creationId xmlns:a16="http://schemas.microsoft.com/office/drawing/2014/main" id="{BDDC4577-DFE2-03A7-0859-1B5D32EE88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0" name="Picture 9">
            <a:extLst>
              <a:ext uri="{FF2B5EF4-FFF2-40B4-BE49-F238E27FC236}">
                <a16:creationId xmlns:a16="http://schemas.microsoft.com/office/drawing/2014/main" id="{DAEDB0E3-E4D1-FCD2-793F-8F9A0056019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1" name="TextBox 3">
            <a:extLst>
              <a:ext uri="{FF2B5EF4-FFF2-40B4-BE49-F238E27FC236}">
                <a16:creationId xmlns:a16="http://schemas.microsoft.com/office/drawing/2014/main" id="{3CB2E658-6083-6E1A-8BCF-3DCB6DEAD456}"/>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5B35749D-C031-DBEB-AC7A-21445FF07D17}"/>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9988E25C-2635-3D1F-DCA0-29360C79DD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4" name="Picture 13">
            <a:extLst>
              <a:ext uri="{FF2B5EF4-FFF2-40B4-BE49-F238E27FC236}">
                <a16:creationId xmlns:a16="http://schemas.microsoft.com/office/drawing/2014/main" id="{B2B846E0-9D3B-72CC-5545-42E7F10F2A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5" name="Picture 14">
            <a:extLst>
              <a:ext uri="{FF2B5EF4-FFF2-40B4-BE49-F238E27FC236}">
                <a16:creationId xmlns:a16="http://schemas.microsoft.com/office/drawing/2014/main" id="{F053083E-1AF0-D840-8C01-92C127DB63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6" name="Picture 15">
            <a:extLst>
              <a:ext uri="{FF2B5EF4-FFF2-40B4-BE49-F238E27FC236}">
                <a16:creationId xmlns:a16="http://schemas.microsoft.com/office/drawing/2014/main" id="{B970373E-CCD2-6912-6DF6-F616B862F3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7" name="Title 1">
            <a:extLst>
              <a:ext uri="{FF2B5EF4-FFF2-40B4-BE49-F238E27FC236}">
                <a16:creationId xmlns:a16="http://schemas.microsoft.com/office/drawing/2014/main" id="{16E86776-CFDE-2841-DE6B-AA217C0F337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F53A6BD4-72C3-4FAC-79AF-86675F6E4C0A}"/>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B1C67FC-6FB4-0E9A-FC7A-CE648898B58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BE59EC6D-8AA4-CDB0-86FE-D0603A16D41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1" name="Picture 20">
            <a:extLst>
              <a:ext uri="{FF2B5EF4-FFF2-40B4-BE49-F238E27FC236}">
                <a16:creationId xmlns:a16="http://schemas.microsoft.com/office/drawing/2014/main" id="{FB1BCB4B-FB53-35C9-12AB-84A3528BEE2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2" name="Picture 21">
            <a:extLst>
              <a:ext uri="{FF2B5EF4-FFF2-40B4-BE49-F238E27FC236}">
                <a16:creationId xmlns:a16="http://schemas.microsoft.com/office/drawing/2014/main" id="{C6170CD2-8389-2F1E-BAF3-168135314AB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960803689"/>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5" name="Picture 14"/>
          <p:cNvPicPr>
            <a:picLocks noChangeAspect="1"/>
          </p:cNvPicPr>
          <p:nvPr/>
        </p:nvPicPr>
        <p:blipFill rotWithShape="1">
          <a:blip r:embed="rId13"/>
          <a:srcRect t="-1" b="48326"/>
          <a:stretch/>
        </p:blipFill>
        <p:spPr>
          <a:xfrm>
            <a:off x="840792" y="237553"/>
            <a:ext cx="10510415" cy="3247995"/>
          </a:xfrm>
          <a:prstGeom prst="rect">
            <a:avLst/>
          </a:prstGeom>
        </p:spPr>
      </p:pic>
      <p:pic>
        <p:nvPicPr>
          <p:cNvPr id="7" name="Picture 6">
            <a:extLst>
              <a:ext uri="{FF2B5EF4-FFF2-40B4-BE49-F238E27FC236}">
                <a16:creationId xmlns:a16="http://schemas.microsoft.com/office/drawing/2014/main" id="{B4B86FF5-8313-B546-8A40-5112BE1EA7B4}"/>
              </a:ext>
            </a:extLst>
          </p:cNvPr>
          <p:cNvPicPr>
            <a:picLocks noChangeAspect="1"/>
          </p:cNvPicPr>
          <p:nvPr/>
        </p:nvPicPr>
        <p:blipFill>
          <a:blip r:embed="rId14"/>
          <a:stretch>
            <a:fillRect/>
          </a:stretch>
        </p:blipFill>
        <p:spPr>
          <a:xfrm>
            <a:off x="1779806" y="3016842"/>
            <a:ext cx="8494322" cy="1409286"/>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5"/>
          <a:stretch>
            <a:fillRect/>
          </a:stretch>
        </p:blipFill>
        <p:spPr>
          <a:xfrm>
            <a:off x="0" y="1416926"/>
            <a:ext cx="12192000" cy="5801360"/>
          </a:xfrm>
          <a:prstGeom prst="rect">
            <a:avLst/>
          </a:prstGeom>
        </p:spPr>
      </p:pic>
      <p:sp>
        <p:nvSpPr>
          <p:cNvPr id="2" name="Title 1">
            <a:extLst>
              <a:ext uri="{FF2B5EF4-FFF2-40B4-BE49-F238E27FC236}">
                <a16:creationId xmlns:a16="http://schemas.microsoft.com/office/drawing/2014/main" id="{96A55673-5A01-2156-4F53-977286B685EA}"/>
              </a:ext>
            </a:extLst>
          </p:cNvPr>
          <p:cNvSpPr txBox="1">
            <a:spLocks/>
          </p:cNvSpPr>
          <p:nvPr/>
        </p:nvSpPr>
        <p:spPr>
          <a:xfrm>
            <a:off x="4003905" y="4456498"/>
            <a:ext cx="3608443" cy="787400"/>
          </a:xfrm>
          <a:prstGeom prst="rect">
            <a:avLst/>
          </a:prstGeom>
        </p:spPr>
        <p:txBody>
          <a:bodyPr vert="horz" lIns="72564" tIns="36282" rIns="72564" bIns="3628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lang="vi-VN" b="1" dirty="0">
                <a:solidFill>
                  <a:srgbClr val="50AE47"/>
                </a:solidFill>
                <a:latin typeface="#9Slide07 HoneyCream" pitchFamily="2" charset="0"/>
              </a:rPr>
              <a:t>Trang 66</a:t>
            </a:r>
            <a:endParaRPr kumimoji="0" lang="en-US"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6" name="Rectangle 15"/>
          <p:cNvSpPr/>
          <p:nvPr/>
        </p:nvSpPr>
        <p:spPr>
          <a:xfrm>
            <a:off x="3295282" y="18680"/>
            <a:ext cx="7210820" cy="707886"/>
          </a:xfrm>
          <a:prstGeom prst="rect">
            <a:avLst/>
          </a:prstGeom>
          <a:noFill/>
        </p:spPr>
        <p:txBody>
          <a:bodyPr wrap="none" lIns="91440" tIns="45720" rIns="91440" bIns="45720">
            <a:spAutoFit/>
          </a:bodyPr>
          <a:lstStyle/>
          <a:p>
            <a:pPr algn="ctr"/>
            <a:r>
              <a:rPr lang="en-US" sz="4000" b="1" cap="none" spc="0" dirty="0" smtClean="0">
                <a:ln w="22225">
                  <a:solidFill>
                    <a:schemeClr val="accent2"/>
                  </a:solidFill>
                  <a:prstDash val="solid"/>
                </a:ln>
                <a:solidFill>
                  <a:schemeClr val="accent2">
                    <a:lumMod val="40000"/>
                    <a:lumOff val="60000"/>
                  </a:schemeClr>
                </a:solidFill>
                <a:effectLst/>
              </a:rPr>
              <a:t>TRƯỜNG TIỂU HỌC ÁI MỘ A</a:t>
            </a:r>
            <a:endParaRPr lang="en-US"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8847890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矩形 10"/>
          <p:cNvSpPr/>
          <p:nvPr/>
        </p:nvSpPr>
        <p:spPr>
          <a:xfrm>
            <a:off x="273831" y="379556"/>
            <a:ext cx="11281410" cy="6445229"/>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18"/>
          <p:cNvGrpSpPr/>
          <p:nvPr/>
        </p:nvGrpSpPr>
        <p:grpSpPr>
          <a:xfrm>
            <a:off x="500404" y="394600"/>
            <a:ext cx="11130280" cy="1134110"/>
            <a:chOff x="584" y="924"/>
            <a:chExt cx="17528" cy="1786"/>
          </a:xfrm>
        </p:grpSpPr>
        <p:sp>
          <p:nvSpPr>
            <p:cNvPr id="7" name="矩形 9"/>
            <p:cNvSpPr/>
            <p:nvPr/>
          </p:nvSpPr>
          <p:spPr>
            <a:xfrm>
              <a:off x="2085" y="1087"/>
              <a:ext cx="16027" cy="1357"/>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5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5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9" name="图片 17" descr="千库网_六一儿童节手绘星星月亮气球组_元素编号12238724"/>
            <p:cNvPicPr>
              <a:picLocks noChangeAspect="1"/>
            </p:cNvPicPr>
            <p:nvPr/>
          </p:nvPicPr>
          <p:blipFill>
            <a:blip r:embed="rId1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3" name="矩形 9"/>
          <p:cNvSpPr/>
          <p:nvPr/>
        </p:nvSpPr>
        <p:spPr>
          <a:xfrm>
            <a:off x="934720" y="1363087"/>
            <a:ext cx="10566399" cy="63094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3500" b="1" i="1" dirty="0">
                <a:solidFill>
                  <a:srgbClr val="002060"/>
                </a:solidFill>
                <a:latin typeface="Cambria" panose="02040503050406030204" pitchFamily="18" charset="0"/>
                <a:ea typeface="Cambria" panose="02040503050406030204" pitchFamily="18" charset="0"/>
                <a:cs typeface="+mn-ea"/>
                <a:sym typeface="+mn-ea"/>
              </a:rPr>
              <a:t>a.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Đọc</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lại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bài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làm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của</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em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để</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phát</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hiện</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lỗi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a:t>
            </a:r>
            <a:endParaRPr lang="en-US" altLang="zh-CN" sz="3500" dirty="0">
              <a:solidFill>
                <a:srgbClr val="002060"/>
              </a:solidFill>
              <a:latin typeface="Cambria" panose="02040503050406030204" pitchFamily="18" charset="0"/>
              <a:ea typeface="Cambria" panose="02040503050406030204" pitchFamily="18" charset="0"/>
              <a:cs typeface="+mn-ea"/>
              <a:sym typeface="+mn-ea"/>
            </a:endParaRPr>
          </a:p>
        </p:txBody>
      </p:sp>
      <p:sp>
        <p:nvSpPr>
          <p:cNvPr id="14" name="Pentagon 3"/>
          <p:cNvSpPr/>
          <p:nvPr/>
        </p:nvSpPr>
        <p:spPr>
          <a:xfrm>
            <a:off x="561316" y="2118205"/>
            <a:ext cx="3784508" cy="11877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Bố cục đủ </a:t>
            </a:r>
          </a:p>
          <a:p>
            <a:pPr algn="ctr"/>
            <a:r>
              <a:rPr lang="vi-VN" sz="2800" b="1" dirty="0">
                <a:latin typeface="Cambria" panose="02040503050406030204" pitchFamily="18" charset="0"/>
                <a:ea typeface="Cambria" panose="02040503050406030204" pitchFamily="18" charset="0"/>
              </a:rPr>
              <a:t>3 phần không?</a:t>
            </a:r>
            <a:endParaRPr lang="en-US" sz="2800" b="1" dirty="0">
              <a:latin typeface="Cambria" panose="02040503050406030204" pitchFamily="18" charset="0"/>
              <a:ea typeface="Cambria" panose="02040503050406030204" pitchFamily="18" charset="0"/>
            </a:endParaRPr>
          </a:p>
        </p:txBody>
      </p:sp>
      <p:sp>
        <p:nvSpPr>
          <p:cNvPr id="15" name="Pentagon 12"/>
          <p:cNvSpPr/>
          <p:nvPr/>
        </p:nvSpPr>
        <p:spPr>
          <a:xfrm>
            <a:off x="514542" y="3964870"/>
            <a:ext cx="7374396" cy="2325997"/>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Cambria" panose="02040503050406030204" pitchFamily="18" charset="0"/>
                <a:ea typeface="Cambria" panose="02040503050406030204" pitchFamily="18" charset="0"/>
              </a:rPr>
              <a:t>- Sự việc được kể có thể hiện truyền thống Uống nước nhớ nguồn không?</a:t>
            </a:r>
          </a:p>
          <a:p>
            <a:r>
              <a:rPr lang="vi-VN" sz="3000" b="1" dirty="0">
                <a:latin typeface="Cambria" panose="02040503050406030204" pitchFamily="18" charset="0"/>
                <a:ea typeface="Cambria" panose="02040503050406030204" pitchFamily="18" charset="0"/>
              </a:rPr>
              <a:t>- Các hoạt động, việc làm...có được sắp xếp đúng trình tự không?</a:t>
            </a:r>
          </a:p>
        </p:txBody>
      </p:sp>
      <p:sp>
        <p:nvSpPr>
          <p:cNvPr id="16" name="Pentagon 13"/>
          <p:cNvSpPr/>
          <p:nvPr/>
        </p:nvSpPr>
        <p:spPr>
          <a:xfrm>
            <a:off x="5388108" y="2191273"/>
            <a:ext cx="5923279" cy="12118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Từ ngữ dùng có phù hợp không?</a:t>
            </a:r>
          </a:p>
          <a:p>
            <a:pPr algn="ctr"/>
            <a:r>
              <a:rPr lang="vi-VN" sz="2800" b="1" dirty="0">
                <a:latin typeface="Cambria" panose="02040503050406030204" pitchFamily="18" charset="0"/>
                <a:ea typeface="Cambria" panose="02040503050406030204" pitchFamily="18" charset="0"/>
              </a:rPr>
              <a:t>Viết câu có đúng không</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692" y="4155016"/>
            <a:ext cx="2618427" cy="2669769"/>
          </a:xfrm>
          <a:prstGeom prst="rect">
            <a:avLst/>
          </a:prstGeom>
        </p:spPr>
      </p:pic>
    </p:spTree>
    <p:extLst>
      <p:ext uri="{BB962C8B-B14F-4D97-AF65-F5344CB8AC3E}">
        <p14:creationId xmlns:p14="http://schemas.microsoft.com/office/powerpoint/2010/main" val="3040220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58969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4">
            <a:alphaModFix amt="74000"/>
          </a:blip>
          <a:srcRect t="11053" b="20526"/>
          <a:stretch>
            <a:fillRect/>
          </a:stretch>
        </p:blipFill>
        <p:spPr>
          <a:xfrm>
            <a:off x="680104" y="-688599"/>
            <a:ext cx="10950580" cy="6803937"/>
          </a:xfrm>
          <a:prstGeom prst="rect">
            <a:avLst/>
          </a:prstGeom>
        </p:spPr>
      </p:pic>
      <p:sp>
        <p:nvSpPr>
          <p:cNvPr id="7" name="文本框 3"/>
          <p:cNvSpPr txBox="1"/>
          <p:nvPr/>
        </p:nvSpPr>
        <p:spPr>
          <a:xfrm>
            <a:off x="2615238" y="2740083"/>
            <a:ext cx="7684224" cy="1938992"/>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vi-VN" altLang="zh-CN"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rPr>
              <a:t>Đọc bài làm của mình cho người thân nghe.</a:t>
            </a:r>
            <a:endParaRPr kumimoji="0" lang="zh-CN" altLang="en-US"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spTree>
    <p:extLst>
      <p:ext uri="{BB962C8B-B14F-4D97-AF65-F5344CB8AC3E}">
        <p14:creationId xmlns:p14="http://schemas.microsoft.com/office/powerpoint/2010/main" val="1256682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stretch>
            <a:fillRect/>
          </a:stretch>
        </p:blipFill>
        <p:spPr>
          <a:xfrm>
            <a:off x="1569731" y="1425989"/>
            <a:ext cx="9454678" cy="4680992"/>
          </a:xfrm>
          <a:prstGeom prst="rect">
            <a:avLst/>
          </a:prstGeom>
        </p:spPr>
      </p:pic>
    </p:spTree>
    <p:extLst>
      <p:ext uri="{BB962C8B-B14F-4D97-AF65-F5344CB8AC3E}">
        <p14:creationId xmlns:p14="http://schemas.microsoft.com/office/powerpoint/2010/main" val="114662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700" y="1056640"/>
            <a:ext cx="6285426" cy="4339937"/>
          </a:xfrm>
          <a:prstGeom prst="rect">
            <a:avLst/>
          </a:prstGeom>
        </p:spPr>
      </p:pic>
    </p:spTree>
    <p:extLst>
      <p:ext uri="{BB962C8B-B14F-4D97-AF65-F5344CB8AC3E}">
        <p14:creationId xmlns:p14="http://schemas.microsoft.com/office/powerpoint/2010/main" val="116469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Picture 1">
            <a:extLst>
              <a:ext uri="{FF2B5EF4-FFF2-40B4-BE49-F238E27FC236}">
                <a16:creationId xmlns:a16="http://schemas.microsoft.com/office/drawing/2014/main" id="{6C20B66D-1E1E-4D7E-8267-3FF635E7B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1973" y="830776"/>
            <a:ext cx="7008054" cy="4776322"/>
          </a:xfrm>
          <a:prstGeom prst="rect">
            <a:avLst/>
          </a:prstGeom>
        </p:spPr>
      </p:pic>
    </p:spTree>
    <p:extLst>
      <p:ext uri="{BB962C8B-B14F-4D97-AF65-F5344CB8AC3E}">
        <p14:creationId xmlns:p14="http://schemas.microsoft.com/office/powerpoint/2010/main" val="26379592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225590" y="20816"/>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49469"/>
            <a:ext cx="12192000" cy="5801360"/>
          </a:xfrm>
          <a:prstGeom prst="rect">
            <a:avLst/>
          </a:prstGeom>
        </p:spPr>
      </p:pic>
      <p:sp>
        <p:nvSpPr>
          <p:cNvPr id="7" name="圆角矩形 28">
            <a:extLst>
              <a:ext uri="{FF2B5EF4-FFF2-40B4-BE49-F238E27FC236}">
                <a16:creationId xmlns:a16="http://schemas.microsoft.com/office/drawing/2014/main" id="{D1B32610-9F59-1044-0847-62AED9EC16DF}"/>
              </a:ext>
            </a:extLst>
          </p:cNvPr>
          <p:cNvSpPr/>
          <p:nvPr/>
        </p:nvSpPr>
        <p:spPr>
          <a:xfrm>
            <a:off x="242781" y="655758"/>
            <a:ext cx="11025367" cy="4106741"/>
          </a:xfrm>
          <a:prstGeom prst="roundRect">
            <a:avLst>
              <a:gd name="adj" fmla="val 50000"/>
            </a:avLst>
          </a:prstGeom>
          <a:solidFill>
            <a:srgbClr val="CA5775"/>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57486431-EBF5-FF47-ED15-62478C9DD6B1}"/>
              </a:ext>
            </a:extLst>
          </p:cNvPr>
          <p:cNvSpPr txBox="1"/>
          <p:nvPr/>
        </p:nvSpPr>
        <p:spPr>
          <a:xfrm>
            <a:off x="724423" y="1152931"/>
            <a:ext cx="10062082" cy="3046988"/>
          </a:xfrm>
          <a:prstGeom prst="rect">
            <a:avLst/>
          </a:prstGeom>
          <a:noFill/>
        </p:spPr>
        <p:txBody>
          <a:bodyPr wrap="square" rtlCol="0">
            <a:spAutoFit/>
          </a:bodyPr>
          <a:lstStyle/>
          <a:p>
            <a:pPr algn="just"/>
            <a:r>
              <a:rPr lang="vi-VN" sz="4800" b="1" i="1" u="sng" dirty="0">
                <a:solidFill>
                  <a:srgbClr val="FFFF00"/>
                </a:solidFill>
                <a:latin typeface="Cambria" panose="02040503050406030204" pitchFamily="18" charset="0"/>
                <a:ea typeface="Cambria" panose="02040503050406030204" pitchFamily="18" charset="0"/>
              </a:rPr>
              <a:t>Đề bài:</a:t>
            </a:r>
            <a:r>
              <a:rPr lang="vi-VN" sz="4800" dirty="0"/>
              <a:t> </a:t>
            </a:r>
            <a:r>
              <a:rPr lang="vi-VN" sz="4800" b="1" dirty="0">
                <a:solidFill>
                  <a:schemeClr val="bg1"/>
                </a:solidFill>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16660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2">
            <a:alphaModFix amt="74000"/>
          </a:blip>
          <a:srcRect t="11053" b="20526"/>
          <a:stretch>
            <a:fillRect/>
          </a:stretch>
        </p:blipFill>
        <p:spPr>
          <a:xfrm>
            <a:off x="255855" y="-939509"/>
            <a:ext cx="11268028" cy="7001177"/>
          </a:xfrm>
          <a:prstGeom prst="rect">
            <a:avLst/>
          </a:prstGeom>
        </p:spPr>
      </p:pic>
      <p:sp>
        <p:nvSpPr>
          <p:cNvPr id="5" name="TextBox 4">
            <a:extLst>
              <a:ext uri="{FF2B5EF4-FFF2-40B4-BE49-F238E27FC236}">
                <a16:creationId xmlns:a16="http://schemas.microsoft.com/office/drawing/2014/main" id="{ADD119D9-9701-CBE3-E23C-D99293C988C2}"/>
              </a:ext>
            </a:extLst>
          </p:cNvPr>
          <p:cNvSpPr txBox="1"/>
          <p:nvPr/>
        </p:nvSpPr>
        <p:spPr>
          <a:xfrm>
            <a:off x="2223468" y="2341549"/>
            <a:ext cx="7745065" cy="3170099"/>
          </a:xfrm>
          <a:prstGeom prst="rect">
            <a:avLst/>
          </a:prstGeom>
          <a:noFill/>
        </p:spPr>
        <p:txBody>
          <a:bodyPr wrap="square" rtlCol="0">
            <a:spAutoFit/>
          </a:bodyPr>
          <a:lstStyle/>
          <a:p>
            <a:pPr algn="just"/>
            <a:r>
              <a:rPr lang="en-SG"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dàn</a:t>
            </a:r>
            <a:r>
              <a:rPr lang="en-SG" sz="5000" b="1" i="0" dirty="0">
                <a:solidFill>
                  <a:srgbClr val="000000"/>
                </a:solidFill>
                <a:effectLst/>
                <a:latin typeface="Cambria" panose="02040503050406030204" pitchFamily="18" charset="0"/>
                <a:ea typeface="Cambria" panose="02040503050406030204" pitchFamily="18" charset="0"/>
              </a:rPr>
              <a:t> ý </a:t>
            </a:r>
            <a:r>
              <a:rPr lang="en-SG" sz="5000" b="1" i="0" dirty="0" err="1">
                <a:solidFill>
                  <a:srgbClr val="000000"/>
                </a:solidFill>
                <a:effectLst/>
                <a:latin typeface="Cambria" panose="02040503050406030204" pitchFamily="18" charset="0"/>
                <a:ea typeface="Cambria" panose="02040503050406030204" pitchFamily="18" charset="0"/>
              </a:rPr>
              <a:t>đã</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lập</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trong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hoạt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động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ở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14,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văn</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theo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yêu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cầu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của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đề</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573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Rectangle 3"/>
          <p:cNvSpPr/>
          <p:nvPr/>
        </p:nvSpPr>
        <p:spPr>
          <a:xfrm>
            <a:off x="513172" y="453289"/>
            <a:ext cx="11323109" cy="6309420"/>
          </a:xfrm>
          <a:prstGeom prst="rect">
            <a:avLst/>
          </a:prstGeom>
        </p:spPr>
        <p:txBody>
          <a:bodyPr wrap="square">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Vào ngày lễ Quốc khánh mùng 2 tháng 9 vừa rồi, em được bố mẹ đưa đi viếng lăng Bác. Đó là một chuyến đi vô cùng thú vị đối với em.</a:t>
            </a:r>
          </a:p>
          <a:p>
            <a:pPr algn="just"/>
            <a:r>
              <a:rPr lang="vi-VN" sz="3200" b="1" i="0" dirty="0">
                <a:solidFill>
                  <a:srgbClr val="002060"/>
                </a:solidFill>
                <a:effectLst/>
                <a:latin typeface="Cambria" panose="02040503050406030204" pitchFamily="18" charset="0"/>
                <a:ea typeface="Cambria" panose="02040503050406030204" pitchFamily="18" charset="0"/>
              </a:rPr>
              <a:t>     Chuyến bay xuất phát từ lúc 5h sáng đến khoảng 7h cả gia đình em đến nơi. Sau khi đến nơi</a:t>
            </a:r>
            <a:r>
              <a:rPr lang="vi-VN" sz="3200" b="1" dirty="0">
                <a:solidFill>
                  <a:srgbClr val="002060"/>
                </a:solidFill>
                <a:latin typeface="Cambria" panose="02040503050406030204" pitchFamily="18" charset="0"/>
                <a:ea typeface="Cambria" panose="02040503050406030204" pitchFamily="18" charset="0"/>
              </a:rPr>
              <a:t> gia đình em xếp hàng ngay ngắn</a:t>
            </a:r>
            <a:r>
              <a:rPr lang="vi-VN" sz="3200" b="1" i="0" dirty="0">
                <a:solidFill>
                  <a:srgbClr val="002060"/>
                </a:solidFill>
                <a:effectLst/>
                <a:latin typeface="Cambria" panose="02040503050406030204" pitchFamily="18" charset="0"/>
                <a:ea typeface="Cambria" panose="02040503050406030204" pitchFamily="18" charset="0"/>
              </a:rPr>
              <a:t>, di chuyển vào khu vực lăng Bác. Ngay từ phía xa, </a:t>
            </a:r>
            <a:r>
              <a:rPr lang="vi-VN" sz="3200" b="1" dirty="0">
                <a:solidFill>
                  <a:srgbClr val="002060"/>
                </a:solidFill>
                <a:latin typeface="Cambria" panose="02040503050406030204" pitchFamily="18" charset="0"/>
                <a:ea typeface="Cambria" panose="02040503050406030204" pitchFamily="18" charset="0"/>
              </a:rPr>
              <a:t>em</a:t>
            </a:r>
            <a:r>
              <a:rPr lang="vi-VN" sz="3200" b="1" i="0" dirty="0">
                <a:solidFill>
                  <a:srgbClr val="002060"/>
                </a:solidFill>
                <a:effectLst/>
                <a:latin typeface="Cambria" panose="02040503050406030204" pitchFamily="18" charset="0"/>
                <a:ea typeface="Cambria" panose="02040503050406030204" pitchFamily="18" charset="0"/>
              </a:rPr>
              <a:t> đã nhìn thấy lăng Bác Hồ to lớn nằm đấy. Hai bên đường vào trong lăng là hàng tre xanh tốt. Dòng người trật tự đi theo hàng tiến vào lăng. Các chú bộ đội canh gác lăng đều đứng rất nghiêm trang. Tiến vào trong lăng, </a:t>
            </a:r>
            <a:r>
              <a:rPr lang="vi-VN" sz="3200" b="1" dirty="0">
                <a:solidFill>
                  <a:srgbClr val="002060"/>
                </a:solidFill>
                <a:latin typeface="Cambria" panose="02040503050406030204" pitchFamily="18" charset="0"/>
                <a:ea typeface="Cambria" panose="02040503050406030204" pitchFamily="18" charset="0"/>
              </a:rPr>
              <a:t>em </a:t>
            </a:r>
            <a:r>
              <a:rPr lang="vi-VN" sz="3200" b="1" i="0" dirty="0">
                <a:solidFill>
                  <a:srgbClr val="002060"/>
                </a:solidFill>
                <a:effectLst/>
                <a:latin typeface="Cambria" panose="02040503050406030204" pitchFamily="18" charset="0"/>
                <a:ea typeface="Cambria" panose="02040503050406030204" pitchFamily="18" charset="0"/>
              </a:rPr>
              <a:t>cảm thấy khá lạnh. Theo lời của ba thì trong lăng luôn phải duy trì nhiệt độ thấp để có thể bảo quản thi hài của Bác Hồ tốt nhất.</a:t>
            </a:r>
          </a:p>
          <a:p>
            <a:pPr algn="just" rtl="0"/>
            <a:endParaRPr lang="vi-VN" sz="2000" dirty="0">
              <a:latin typeface="Cambria" panose="02040503050406030204" pitchFamily="18" charset="0"/>
              <a:ea typeface="Cambria" panose="02040503050406030204" pitchFamily="18" charset="0"/>
            </a:endParaRPr>
          </a:p>
        </p:txBody>
      </p:sp>
      <p:sp>
        <p:nvSpPr>
          <p:cNvPr id="7" name="Rounded Rectangle 7"/>
          <p:cNvSpPr/>
          <p:nvPr/>
        </p:nvSpPr>
        <p:spPr>
          <a:xfrm>
            <a:off x="0" y="0"/>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665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39865" y="485297"/>
            <a:ext cx="11740820" cy="640471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Không khí trong lăng thật yên lặng, nghiêm trang. Bác Hồ nằm đó giống như đang ngủ vậy. Khuôn mặt Bác hiền từ. </a:t>
            </a:r>
            <a:r>
              <a:rPr lang="en-US" altLang="en-US" sz="3500" b="1" dirty="0" err="1">
                <a:solidFill>
                  <a:srgbClr val="002060"/>
                </a:solidFill>
                <a:latin typeface="Cambria" panose="02040503050406030204" pitchFamily="18" charset="0"/>
                <a:ea typeface="Cambria" panose="02040503050406030204" pitchFamily="18" charset="0"/>
              </a:rPr>
              <a:t>Chòm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dài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mái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tóc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phơ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Vầng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trán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cao</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rộng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thì</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như</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đang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mỉm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cười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Hình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ảnh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lúc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này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không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khác</a:t>
            </a:r>
            <a:r>
              <a:rPr lang="en-US" altLang="en-US" sz="3500" b="1" dirty="0">
                <a:solidFill>
                  <a:srgbClr val="002060"/>
                </a:solidFill>
                <a:latin typeface="Cambria" panose="02040503050406030204" pitchFamily="18" charset="0"/>
                <a:ea typeface="Cambria" panose="02040503050406030204" pitchFamily="18" charset="0"/>
              </a:rPr>
              <a:t> so </a:t>
            </a:r>
            <a:r>
              <a:rPr lang="en-US" altLang="en-US" sz="3500" b="1" dirty="0" err="1">
                <a:solidFill>
                  <a:srgbClr val="002060"/>
                </a:solidFill>
                <a:latin typeface="Cambria" panose="02040503050406030204" pitchFamily="18" charset="0"/>
                <a:ea typeface="Cambria" panose="02040503050406030204" pitchFamily="18" charset="0"/>
              </a:rPr>
              <a:t>với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những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hát</a:t>
            </a:r>
            <a:r>
              <a:rPr lang="en-US" altLang="en-US" sz="3500" b="1" dirty="0">
                <a:solidFill>
                  <a:srgbClr val="002060"/>
                </a:solidFill>
                <a:latin typeface="Cambria" panose="02040503050406030204" pitchFamily="18" charset="0"/>
                <a:ea typeface="Cambria" panose="02040503050406030204" pitchFamily="18" charset="0"/>
              </a:rPr>
              <a:t> hay </a:t>
            </a:r>
            <a:r>
              <a:rPr lang="en-US" altLang="en-US" sz="3500" b="1" dirty="0" err="1">
                <a:solidFill>
                  <a:srgbClr val="002060"/>
                </a:solidFill>
                <a:latin typeface="Cambria" panose="02040503050406030204" pitchFamily="18" charset="0"/>
                <a:ea typeface="Cambria" panose="02040503050406030204" pitchFamily="18" charset="0"/>
              </a:rPr>
              <a:t>bức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tranh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em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đọc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nghe</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thấy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Hồ</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nằm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đó</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yên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giấc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ngủ</a:t>
            </a:r>
            <a:r>
              <a:rPr lang="en-US" altLang="en-US" sz="3500" b="1" dirty="0">
                <a:solidFill>
                  <a:srgbClr val="002060"/>
                </a:solidFill>
                <a:latin typeface="Cambria" panose="02040503050406030204" pitchFamily="18" charset="0"/>
                <a:ea typeface="Cambria" panose="02040503050406030204" pitchFamily="18" charset="0"/>
              </a:rPr>
              <a:t>.</a:t>
            </a:r>
            <a:r>
              <a:rPr lang="vi-VN" altLang="en-US"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Khi được nhìn thấy Bác, em cảm thấy vô cùng hạnh phúc. Thật tiếc, rất nhanh sau đó, em đã phải di chuyển ra ngoài. Sau khi tham quan lăng Bác, em còn được đến tham quan nhà sàn, ao cá của Bác, bảo tàng Hồ Chí Minh. Các cô hướng dẫn viên đã kể cho gia đình em nghe rất nhiều câu chuyện hay về Bác Hồ.</a:t>
            </a: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21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89447" y="1269328"/>
            <a:ext cx="11740820" cy="5431831"/>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algn="just"/>
            <a:r>
              <a:rPr lang="vi-VN" sz="4500" b="1" dirty="0">
                <a:solidFill>
                  <a:srgbClr val="002060"/>
                </a:solidFill>
                <a:latin typeface="Cambria" panose="02040503050406030204" pitchFamily="18" charset="0"/>
                <a:ea typeface="Cambria" panose="02040503050406030204" pitchFamily="18" charset="0"/>
              </a:rPr>
              <a:t>     </a:t>
            </a: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a:t>
            </a:r>
            <a:r>
              <a:rPr lang="vi-VN" sz="4500" b="1" dirty="0">
                <a:solidFill>
                  <a:srgbClr val="002060"/>
                </a:solidFill>
                <a:latin typeface="Cambria" panose="02040503050406030204" pitchFamily="18" charset="0"/>
                <a:ea typeface="Cambria" panose="02040503050406030204" pitchFamily="18" charset="0"/>
              </a:rPr>
              <a:t>huyến tham quan này quả thật là một chuyến đi đầy thú vị. Cũng qua chuyến đi này, em càng biết ơn và tự hào vì đất nước mình có một vị lãnh tụ vĩ đại như Bác. Bác đã dành cả cuộc đời để dành lại độc lập cho dân tộc em sẽ cố gắng học tập thật tốt để mai sau xây dựng đất nước mình phát triển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1888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图片 9" descr="13">
            <a:extLst>
              <a:ext uri="{FF2B5EF4-FFF2-40B4-BE49-F238E27FC236}">
                <a16:creationId xmlns:a16="http://schemas.microsoft.com/office/drawing/2014/main" id="{0F74627C-81C5-FD43-AE0D-3342F1790E6A}"/>
              </a:ext>
            </a:extLst>
          </p:cNvPr>
          <p:cNvPicPr>
            <a:picLocks noChangeAspect="1"/>
          </p:cNvPicPr>
          <p:nvPr/>
        </p:nvPicPr>
        <p:blipFill>
          <a:blip r:embed="rId11"/>
          <a:stretch>
            <a:fillRect/>
          </a:stretch>
        </p:blipFill>
        <p:spPr>
          <a:xfrm>
            <a:off x="0" y="2414905"/>
            <a:ext cx="12192000" cy="4443095"/>
          </a:xfrm>
          <a:prstGeom prst="rect">
            <a:avLst/>
          </a:prstGeom>
        </p:spPr>
      </p:pic>
      <p:pic>
        <p:nvPicPr>
          <p:cNvPr id="16" name="图片 1" descr="12">
            <a:extLst>
              <a:ext uri="{FF2B5EF4-FFF2-40B4-BE49-F238E27FC236}">
                <a16:creationId xmlns:a16="http://schemas.microsoft.com/office/drawing/2014/main" id="{5FDB78AA-3BFF-BE03-DB9C-D77E5404D1CC}"/>
              </a:ext>
            </a:extLst>
          </p:cNvPr>
          <p:cNvPicPr>
            <a:picLocks noChangeAspect="1"/>
          </p:cNvPicPr>
          <p:nvPr/>
        </p:nvPicPr>
        <p:blipFill>
          <a:blip r:embed="rId12"/>
          <a:stretch>
            <a:fillRect/>
          </a:stretch>
        </p:blipFill>
        <p:spPr>
          <a:xfrm>
            <a:off x="31750" y="40641"/>
            <a:ext cx="12074525" cy="5746115"/>
          </a:xfrm>
          <a:prstGeom prst="rect">
            <a:avLst/>
          </a:prstGeom>
        </p:spPr>
      </p:pic>
      <p:pic>
        <p:nvPicPr>
          <p:cNvPr id="17" name="Picture 16">
            <a:extLst>
              <a:ext uri="{FF2B5EF4-FFF2-40B4-BE49-F238E27FC236}">
                <a16:creationId xmlns:a16="http://schemas.microsoft.com/office/drawing/2014/main" id="{D8489974-9DBC-4130-337F-E7788BBB891D}"/>
              </a:ext>
            </a:extLst>
          </p:cNvPr>
          <p:cNvPicPr>
            <a:picLocks noChangeAspect="1"/>
          </p:cNvPicPr>
          <p:nvPr/>
        </p:nvPicPr>
        <p:blipFill>
          <a:blip r:embed="rId13"/>
          <a:stretch>
            <a:fillRect/>
          </a:stretch>
        </p:blipFill>
        <p:spPr>
          <a:xfrm>
            <a:off x="85725" y="-63064"/>
            <a:ext cx="10522608" cy="1396105"/>
          </a:xfrm>
          <a:prstGeom prst="rect">
            <a:avLst/>
          </a:prstGeom>
        </p:spPr>
      </p:pic>
      <p:pic>
        <p:nvPicPr>
          <p:cNvPr id="21" name="Picture 20">
            <a:extLst>
              <a:ext uri="{FF2B5EF4-FFF2-40B4-BE49-F238E27FC236}">
                <a16:creationId xmlns:a16="http://schemas.microsoft.com/office/drawing/2014/main" id="{657BAC0F-625F-2E9A-5474-F8A2E60D9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22" name="TextBox 17">
            <a:extLst>
              <a:ext uri="{FF2B5EF4-FFF2-40B4-BE49-F238E27FC236}">
                <a16:creationId xmlns:a16="http://schemas.microsoft.com/office/drawing/2014/main" id="{7C5F055C-1BD1-B21B-0E9D-4D44D1C1F5BD}"/>
              </a:ext>
            </a:extLst>
          </p:cNvPr>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80F44BF-A0D5-9878-3B66-65F6221413C3}"/>
              </a:ext>
            </a:extLst>
          </p:cNvPr>
          <p:cNvSpPr/>
          <p:nvPr/>
        </p:nvSpPr>
        <p:spPr>
          <a:xfrm>
            <a:off x="460602" y="1554829"/>
            <a:ext cx="6537862" cy="4247317"/>
          </a:xfrm>
          <a:prstGeom prst="rect">
            <a:avLst/>
          </a:prstGeom>
        </p:spPr>
        <p:txBody>
          <a:bodyPr wrap="square">
            <a:spAutoFit/>
          </a:bodyPr>
          <a:lstStyle/>
          <a:p>
            <a:pPr algn="ctr">
              <a:spcBef>
                <a:spcPct val="0"/>
              </a:spcBef>
            </a:pPr>
            <a:r>
              <a:rPr lang="en-US" sz="4500" b="1" i="1" dirty="0" err="1">
                <a:solidFill>
                  <a:srgbClr val="C00000"/>
                </a:solidFill>
                <a:latin typeface="Cambria" panose="02040503050406030204" pitchFamily="18" charset="0"/>
                <a:ea typeface="Cambria" panose="02040503050406030204" pitchFamily="18" charset="0"/>
              </a:rPr>
              <a:t>Yêu</a:t>
            </a:r>
            <a:r>
              <a:rPr lang="en-US" sz="4500" b="1" i="1" dirty="0">
                <a:solidFill>
                  <a:srgbClr val="C00000"/>
                </a:solidFill>
                <a:latin typeface="Cambria" panose="02040503050406030204" pitchFamily="18" charset="0"/>
                <a:ea typeface="Cambria" panose="02040503050406030204" pitchFamily="18" charset="0"/>
              </a:rPr>
              <a:t> </a:t>
            </a:r>
            <a:r>
              <a:rPr lang="en-US" sz="4500" b="1" i="1" dirty="0" err="1">
                <a:solidFill>
                  <a:srgbClr val="C00000"/>
                </a:solidFill>
                <a:latin typeface="Cambria" panose="02040503050406030204" pitchFamily="18" charset="0"/>
                <a:ea typeface="Cambria" panose="02040503050406030204" pitchFamily="18" charset="0"/>
              </a:rPr>
              <a:t>cầu</a:t>
            </a:r>
            <a:r>
              <a:rPr lang="en-US" sz="45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Đảm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bảo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văn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có</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đủ</a:t>
            </a:r>
            <a:r>
              <a:rPr lang="en-US" sz="4500" b="1" dirty="0">
                <a:solidFill>
                  <a:srgbClr val="002060"/>
                </a:solidFill>
                <a:latin typeface="Cambria" panose="02040503050406030204" pitchFamily="18" charset="0"/>
                <a:ea typeface="Cambria" panose="02040503050406030204" pitchFamily="18" charset="0"/>
              </a:rPr>
              <a:t> 3 </a:t>
            </a:r>
            <a:r>
              <a:rPr lang="en-US" sz="4500" b="1" dirty="0" err="1">
                <a:solidFill>
                  <a:srgbClr val="002060"/>
                </a:solidFill>
                <a:latin typeface="Cambria" panose="02040503050406030204" pitchFamily="18" charset="0"/>
                <a:ea typeface="Cambria" panose="02040503050406030204" pitchFamily="18" charset="0"/>
              </a:rPr>
              <a:t>phần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Mở</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thân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kết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việc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thuật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lại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theo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trình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hợp</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lí</a:t>
            </a:r>
            <a:r>
              <a:rPr lang="en-US" sz="45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0234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a:ea typeface="字魂127号-月岩体"/>
        <a:cs typeface=""/>
      </a:majorFont>
      <a:minorFont>
        <a:latin typeface="字魂127号-月岩体"/>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219</TotalTime>
  <Words>617</Words>
  <Application>Microsoft Office PowerPoint</Application>
  <PresentationFormat>Widescreen</PresentationFormat>
  <Paragraphs>46</Paragraphs>
  <Slides>13</Slides>
  <Notes>13</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微软雅黑</vt:lpstr>
      <vt:lpstr>#9Slide07 HoneyCream</vt:lpstr>
      <vt:lpstr>Arial</vt:lpstr>
      <vt:lpstr>Calibri</vt:lpstr>
      <vt:lpstr>Calibri Light</vt:lpstr>
      <vt:lpstr>Cambria</vt:lpstr>
      <vt:lpstr>等线</vt:lpstr>
      <vt:lpstr>SVN-Newton</vt:lpstr>
      <vt:lpstr>Times New Roman</vt:lpstr>
      <vt:lpstr>字魂127号-月岩体</vt:lpstr>
      <vt:lpstr>字魂131号-酷乐潮玩体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MĂNG NON TEAM</dc:creator>
  <cp:lastModifiedBy>MTC</cp:lastModifiedBy>
  <cp:revision>16</cp:revision>
  <dcterms:created xsi:type="dcterms:W3CDTF">2023-08-23T06:32:56Z</dcterms:created>
  <dcterms:modified xsi:type="dcterms:W3CDTF">2024-03-11T03:38:53Z</dcterms:modified>
</cp:coreProperties>
</file>