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82" r:id="rId7"/>
    <p:sldId id="283" r:id="rId8"/>
    <p:sldId id="284" r:id="rId9"/>
    <p:sldId id="286" r:id="rId10"/>
    <p:sldId id="264" r:id="rId11"/>
    <p:sldId id="285" r:id="rId12"/>
    <p:sldId id="287" r:id="rId13"/>
    <p:sldId id="288" r:id="rId14"/>
    <p:sldId id="289" r:id="rId15"/>
    <p:sldId id="260" r:id="rId16"/>
    <p:sldId id="273" r:id="rId17"/>
    <p:sldId id="290" r:id="rId18"/>
    <p:sldId id="291" r:id="rId19"/>
    <p:sldId id="272" r:id="rId20"/>
    <p:sldId id="275" r:id="rId21"/>
    <p:sldId id="292" r:id="rId22"/>
    <p:sldId id="293" r:id="rId23"/>
    <p:sldId id="294" r:id="rId24"/>
    <p:sldId id="271" r:id="rId25"/>
    <p:sldId id="278" r:id="rId26"/>
    <p:sldId id="277" r:id="rId27"/>
    <p:sldId id="279" r:id="rId28"/>
    <p:sldId id="280" r:id="rId29"/>
    <p:sldId id="27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8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186267" y="228600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41252-2434-4D47-98B0-2276E4ECB602}" type="datetimeFigureOut">
              <a:rPr lang="en-US" smtClean="0"/>
              <a:t>11/03/2024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068C89-8842-4AA1-BD19-439CFD669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978" y="1673"/>
            <a:ext cx="12194978" cy="6856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" y="-14884"/>
            <a:ext cx="690127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94" y="1887780"/>
            <a:ext cx="11309060" cy="27678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7" y="4323596"/>
            <a:ext cx="2603218" cy="969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63835" y="674838"/>
            <a:ext cx="4385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770027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3530" y="235694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Mẫu: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vi-VN" sz="3600" i="1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Nhờ đâu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cậu bé hiểu được lí do bố cậu yêu quý và kính trọng thầy giáo cũ của mình?</a:t>
            </a:r>
            <a:endParaRPr lang="vi-VN" sz="88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15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93" y="3058510"/>
            <a:ext cx="6022138" cy="37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 câu hỏi cho mỗi trạng ngữ vừa tìm được ở bài tập 1.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929" y="1765734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đã cống hiến đời mình cho Tổ quốc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29" y="2992957"/>
            <a:ext cx="114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</a:t>
            </a:r>
            <a:r>
              <a:rPr lang="vi-VN" sz="36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liệt sĩ được nhân dân đời đời ghi ơn?</a:t>
            </a:r>
            <a:endParaRPr lang="vi-VN" sz="496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29" y="384397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ghi nhớ công ơn của các thương binh, liệt sĩ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91" y="5044306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vi-VN" sz="3600" b="1" i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em </a:t>
            </a:r>
            <a:r>
              <a:rPr lang="vi-VN" sz="3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 tổ chức hoạt động đền ơn, đáp nghĩa để làm gì? </a:t>
            </a:r>
            <a:endParaRPr lang="vi-VN" sz="123400" b="1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nguyên nhân, 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0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sao?</a:t>
            </a:r>
          </a:p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đâu?</a:t>
            </a:r>
            <a:endParaRPr lang="en-US" sz="48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261" y="829239"/>
            <a:ext cx="5526743" cy="5526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5107" y="600639"/>
            <a:ext cx="6629400" cy="2505633"/>
            <a:chOff x="345372" y="337056"/>
            <a:chExt cx="10954000" cy="1063096"/>
          </a:xfrm>
        </p:grpSpPr>
        <p:sp>
          <p:nvSpPr>
            <p:cNvPr id="4" name="Rounded Rectangle 3"/>
            <p:cNvSpPr/>
            <p:nvPr/>
          </p:nvSpPr>
          <p:spPr>
            <a:xfrm>
              <a:off x="345372" y="337056"/>
              <a:ext cx="10954000" cy="106309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6" y="400655"/>
              <a:ext cx="10360106" cy="90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 tìm trạng ngữ chỉ </a:t>
              </a:r>
              <a:r>
                <a:rPr lang="en-US" sz="44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đích, </a:t>
              </a:r>
              <a:r>
                <a:rPr lang="en-US" sz="44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dùng câu hỏi nào?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08176" y="3307976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gì?</a:t>
            </a:r>
          </a:p>
          <a:p>
            <a:pPr marL="285750" indent="-285750">
              <a:buFontTx/>
              <a:buChar char="-"/>
            </a:pPr>
            <a:r>
              <a:rPr lang="en-US" sz="48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 mục đích gì?</a:t>
            </a:r>
            <a:endParaRPr lang="en-US" sz="48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1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050" y="243896"/>
            <a:ext cx="3848325" cy="185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224" y="1653989"/>
            <a:ext cx="1062317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nguyên nhân 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nguyên nhân của sự việc nêu trong câu; trả lời cho câu hỏi có từ ngữ để hỏi: </a:t>
            </a:r>
            <a:r>
              <a:rPr lang="en-US" sz="3200" b="1" i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sao, nhờ đâu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3200" b="1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mục đích 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mục đích của hoạt động nêu trong câu; trả lời cho câu hỏi có từ ngữ để hỏi: </a:t>
            </a:r>
            <a:r>
              <a:rPr lang="en-US" sz="3200" b="1" i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gì, nhằm mục đích gì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432211"/>
            <a:chOff x="612000" y="337056"/>
            <a:chExt cx="10687371" cy="143221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43221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xếp vào nhóm thích hợp.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5835" y="1958379"/>
            <a:ext cx="115375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914" y="5130917"/>
            <a:ext cx="5268322" cy="1459512"/>
            <a:chOff x="971114" y="3412623"/>
            <a:chExt cx="5268322" cy="1459512"/>
          </a:xfrm>
        </p:grpSpPr>
        <p:sp>
          <p:nvSpPr>
            <p:cNvPr id="6" name="Freeform 5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Trạng ngữ chỉ nguyên nhân</a:t>
              </a:r>
              <a:endParaRPr lang="en-US" sz="3200" b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50791" y="5104023"/>
            <a:ext cx="5268322" cy="1459512"/>
            <a:chOff x="971114" y="3412623"/>
            <a:chExt cx="5268322" cy="1459512"/>
          </a:xfrm>
        </p:grpSpPr>
        <p:sp>
          <p:nvSpPr>
            <p:cNvPr id="10" name="Freeform 9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/>
                <a:t>Trạng ngữ chỉ mục đích</a:t>
              </a:r>
              <a:endParaRPr 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</a:t>
              </a:r>
              <a:r>
                <a:rPr lang="vi-VN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6518" y="1528073"/>
            <a:ext cx="1153757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08529" y="2043953"/>
            <a:ext cx="56692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5082" y="3083647"/>
            <a:ext cx="49377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57922" y="4123341"/>
            <a:ext cx="80467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8529" y="5167305"/>
            <a:ext cx="65836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827093"/>
            <a:chOff x="612000" y="337056"/>
            <a:chExt cx="10687371" cy="827093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27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Xếp các trạng ngữ vào nhóm thích hợp.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6268" y="1447391"/>
            <a:ext cx="1153757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>
              <a:spcBef>
                <a:spcPts val="600"/>
              </a:spcBef>
            </a:pPr>
            <a:r>
              <a:rPr lang="vi-VN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2800" y="1887564"/>
            <a:ext cx="45720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17580" y="2394876"/>
            <a:ext cx="402336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0284" y="2903452"/>
            <a:ext cx="713232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39694" y="3834400"/>
            <a:ext cx="55778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54256" y="4509855"/>
            <a:ext cx="5268322" cy="1459512"/>
            <a:chOff x="971114" y="3412623"/>
            <a:chExt cx="5268322" cy="1459512"/>
          </a:xfrm>
        </p:grpSpPr>
        <p:sp>
          <p:nvSpPr>
            <p:cNvPr id="11" name="Freeform 10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Trạng ngữ chỉ nguyên nhân</a:t>
              </a:r>
              <a:endParaRPr lang="en-US" sz="3200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91133" y="4482961"/>
            <a:ext cx="5268322" cy="1459512"/>
            <a:chOff x="971114" y="3412623"/>
            <a:chExt cx="5268322" cy="1459512"/>
          </a:xfrm>
        </p:grpSpPr>
        <p:sp>
          <p:nvSpPr>
            <p:cNvPr id="18" name="Freeform 17"/>
            <p:cNvSpPr/>
            <p:nvPr/>
          </p:nvSpPr>
          <p:spPr bwMode="auto">
            <a:xfrm>
              <a:off x="971114" y="3412623"/>
              <a:ext cx="5268322" cy="1459512"/>
            </a:xfrm>
            <a:custGeom>
              <a:avLst/>
              <a:gdLst>
                <a:gd name="T0" fmla="*/ 2408 w 2411"/>
                <a:gd name="T1" fmla="*/ 867 h 1559"/>
                <a:gd name="T2" fmla="*/ 2325 w 2411"/>
                <a:gd name="T3" fmla="*/ 655 h 1559"/>
                <a:gd name="T4" fmla="*/ 2152 w 2411"/>
                <a:gd name="T5" fmla="*/ 539 h 1559"/>
                <a:gd name="T6" fmla="*/ 2096 w 2411"/>
                <a:gd name="T7" fmla="*/ 225 h 1559"/>
                <a:gd name="T8" fmla="*/ 1718 w 2411"/>
                <a:gd name="T9" fmla="*/ 140 h 1559"/>
                <a:gd name="T10" fmla="*/ 1550 w 2411"/>
                <a:gd name="T11" fmla="*/ 227 h 1559"/>
                <a:gd name="T12" fmla="*/ 1308 w 2411"/>
                <a:gd name="T13" fmla="*/ 27 h 1559"/>
                <a:gd name="T14" fmla="*/ 1095 w 2411"/>
                <a:gd name="T15" fmla="*/ 7 h 1559"/>
                <a:gd name="T16" fmla="*/ 913 w 2411"/>
                <a:gd name="T17" fmla="*/ 57 h 1559"/>
                <a:gd name="T18" fmla="*/ 805 w 2411"/>
                <a:gd name="T19" fmla="*/ 157 h 1559"/>
                <a:gd name="T20" fmla="*/ 602 w 2411"/>
                <a:gd name="T21" fmla="*/ 131 h 1559"/>
                <a:gd name="T22" fmla="*/ 430 w 2411"/>
                <a:gd name="T23" fmla="*/ 300 h 1559"/>
                <a:gd name="T24" fmla="*/ 421 w 2411"/>
                <a:gd name="T25" fmla="*/ 404 h 1559"/>
                <a:gd name="T26" fmla="*/ 65 w 2411"/>
                <a:gd name="T27" fmla="*/ 678 h 1559"/>
                <a:gd name="T28" fmla="*/ 161 w 2411"/>
                <a:gd name="T29" fmla="*/ 1145 h 1559"/>
                <a:gd name="T30" fmla="*/ 411 w 2411"/>
                <a:gd name="T31" fmla="*/ 1252 h 1559"/>
                <a:gd name="T32" fmla="*/ 549 w 2411"/>
                <a:gd name="T33" fmla="*/ 1422 h 1559"/>
                <a:gd name="T34" fmla="*/ 771 w 2411"/>
                <a:gd name="T35" fmla="*/ 1392 h 1559"/>
                <a:gd name="T36" fmla="*/ 1010 w 2411"/>
                <a:gd name="T37" fmla="*/ 1537 h 1559"/>
                <a:gd name="T38" fmla="*/ 1317 w 2411"/>
                <a:gd name="T39" fmla="*/ 1480 h 1559"/>
                <a:gd name="T40" fmla="*/ 1411 w 2411"/>
                <a:gd name="T41" fmla="*/ 1394 h 1559"/>
                <a:gd name="T42" fmla="*/ 1647 w 2411"/>
                <a:gd name="T43" fmla="*/ 1460 h 1559"/>
                <a:gd name="T44" fmla="*/ 1786 w 2411"/>
                <a:gd name="T45" fmla="*/ 1427 h 1559"/>
                <a:gd name="T46" fmla="*/ 1915 w 2411"/>
                <a:gd name="T47" fmla="*/ 1341 h 1559"/>
                <a:gd name="T48" fmla="*/ 1961 w 2411"/>
                <a:gd name="T49" fmla="*/ 1232 h 1559"/>
                <a:gd name="T50" fmla="*/ 2340 w 2411"/>
                <a:gd name="T51" fmla="*/ 1090 h 1559"/>
                <a:gd name="T52" fmla="*/ 2408 w 2411"/>
                <a:gd name="T53" fmla="*/ 867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11" h="1559">
                  <a:moveTo>
                    <a:pt x="2408" y="867"/>
                  </a:moveTo>
                  <a:cubicBezTo>
                    <a:pt x="2405" y="789"/>
                    <a:pt x="2375" y="716"/>
                    <a:pt x="2325" y="655"/>
                  </a:cubicBezTo>
                  <a:cubicBezTo>
                    <a:pt x="2281" y="601"/>
                    <a:pt x="2219" y="560"/>
                    <a:pt x="2152" y="539"/>
                  </a:cubicBezTo>
                  <a:cubicBezTo>
                    <a:pt x="2201" y="436"/>
                    <a:pt x="2178" y="309"/>
                    <a:pt x="2096" y="225"/>
                  </a:cubicBezTo>
                  <a:cubicBezTo>
                    <a:pt x="2000" y="127"/>
                    <a:pt x="1848" y="102"/>
                    <a:pt x="1718" y="140"/>
                  </a:cubicBezTo>
                  <a:cubicBezTo>
                    <a:pt x="1657" y="158"/>
                    <a:pt x="1600" y="188"/>
                    <a:pt x="1550" y="227"/>
                  </a:cubicBezTo>
                  <a:cubicBezTo>
                    <a:pt x="1504" y="130"/>
                    <a:pt x="1412" y="59"/>
                    <a:pt x="1308" y="27"/>
                  </a:cubicBezTo>
                  <a:cubicBezTo>
                    <a:pt x="1240" y="5"/>
                    <a:pt x="1166" y="0"/>
                    <a:pt x="1095" y="7"/>
                  </a:cubicBezTo>
                  <a:cubicBezTo>
                    <a:pt x="1032" y="14"/>
                    <a:pt x="970" y="28"/>
                    <a:pt x="913" y="57"/>
                  </a:cubicBezTo>
                  <a:cubicBezTo>
                    <a:pt x="869" y="80"/>
                    <a:pt x="829" y="114"/>
                    <a:pt x="805" y="157"/>
                  </a:cubicBezTo>
                  <a:cubicBezTo>
                    <a:pt x="745" y="123"/>
                    <a:pt x="671" y="112"/>
                    <a:pt x="602" y="131"/>
                  </a:cubicBezTo>
                  <a:cubicBezTo>
                    <a:pt x="518" y="154"/>
                    <a:pt x="455" y="220"/>
                    <a:pt x="430" y="300"/>
                  </a:cubicBezTo>
                  <a:cubicBezTo>
                    <a:pt x="419" y="334"/>
                    <a:pt x="416" y="369"/>
                    <a:pt x="421" y="404"/>
                  </a:cubicBezTo>
                  <a:cubicBezTo>
                    <a:pt x="265" y="427"/>
                    <a:pt x="125" y="536"/>
                    <a:pt x="65" y="678"/>
                  </a:cubicBezTo>
                  <a:cubicBezTo>
                    <a:pt x="0" y="834"/>
                    <a:pt x="43" y="1024"/>
                    <a:pt x="161" y="1145"/>
                  </a:cubicBezTo>
                  <a:cubicBezTo>
                    <a:pt x="224" y="1211"/>
                    <a:pt x="317" y="1261"/>
                    <a:pt x="411" y="1252"/>
                  </a:cubicBezTo>
                  <a:cubicBezTo>
                    <a:pt x="424" y="1327"/>
                    <a:pt x="476" y="1393"/>
                    <a:pt x="549" y="1422"/>
                  </a:cubicBezTo>
                  <a:cubicBezTo>
                    <a:pt x="622" y="1452"/>
                    <a:pt x="708" y="1437"/>
                    <a:pt x="771" y="1392"/>
                  </a:cubicBezTo>
                  <a:cubicBezTo>
                    <a:pt x="831" y="1465"/>
                    <a:pt x="916" y="1517"/>
                    <a:pt x="1010" y="1537"/>
                  </a:cubicBezTo>
                  <a:cubicBezTo>
                    <a:pt x="1115" y="1559"/>
                    <a:pt x="1226" y="1538"/>
                    <a:pt x="1317" y="1480"/>
                  </a:cubicBezTo>
                  <a:cubicBezTo>
                    <a:pt x="1354" y="1457"/>
                    <a:pt x="1386" y="1428"/>
                    <a:pt x="1411" y="1394"/>
                  </a:cubicBezTo>
                  <a:cubicBezTo>
                    <a:pt x="1476" y="1447"/>
                    <a:pt x="1563" y="1467"/>
                    <a:pt x="1647" y="1460"/>
                  </a:cubicBezTo>
                  <a:cubicBezTo>
                    <a:pt x="1695" y="1456"/>
                    <a:pt x="1741" y="1445"/>
                    <a:pt x="1786" y="1427"/>
                  </a:cubicBezTo>
                  <a:cubicBezTo>
                    <a:pt x="1834" y="1408"/>
                    <a:pt x="1882" y="1381"/>
                    <a:pt x="1915" y="1341"/>
                  </a:cubicBezTo>
                  <a:cubicBezTo>
                    <a:pt x="1941" y="1310"/>
                    <a:pt x="1958" y="1271"/>
                    <a:pt x="1961" y="1232"/>
                  </a:cubicBezTo>
                  <a:cubicBezTo>
                    <a:pt x="2101" y="1263"/>
                    <a:pt x="2256" y="1206"/>
                    <a:pt x="2340" y="1090"/>
                  </a:cubicBezTo>
                  <a:cubicBezTo>
                    <a:pt x="2387" y="1027"/>
                    <a:pt x="2411" y="946"/>
                    <a:pt x="2408" y="8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4975" y="389821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/>
                <a:t>Trạng ngữ chỉ mục đích</a:t>
              </a:r>
              <a:endParaRPr lang="en-US" sz="3200" b="1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7764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93283" y="594247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77427" y="5923033"/>
            <a:ext cx="63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4098" y="5949927"/>
            <a:ext cx="75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en-US" sz="4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205431"/>
            <a:chOff x="612000" y="378620"/>
            <a:chExt cx="10687371" cy="120543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20543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Chọn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hoặc </a:t>
              </a:r>
              <a:r>
                <a:rPr lang="en-US" sz="3600" b="1" i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nhờ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 thay cho ô vuông trong mỗi câu sau: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859" y="1891141"/>
            <a:ext cx="11282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mở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rộng kiến thức, chúng ta cần đọc nhiều sách.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bác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lao công, trường lớp lúc nào cũng sạch sẽ. </a:t>
            </a:r>
          </a:p>
          <a:p>
            <a:pPr algn="just">
              <a:lnSpc>
                <a:spcPct val="15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mưa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bão, nhiều cây cối bị gãy, đổ.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995082" y="2084294"/>
            <a:ext cx="766483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5082" y="3695877"/>
            <a:ext cx="941294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141" y="4501669"/>
            <a:ext cx="666376" cy="57822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0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59" y="0"/>
            <a:ext cx="6914066" cy="144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493" y="1217207"/>
            <a:ext cx="109050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trạng ngữ chỉ nguyên nhân, mục đích.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phân biệt và sử dụng đúng trạng ngữ chỉ nguyên nhân, trạng ngữ chỉ mục </a:t>
            </a:r>
            <a:r>
              <a:rPr lang="en-US" sz="3000" b="1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đích.</a:t>
            </a:r>
            <a:endParaRPr lang="en-US" sz="3000" b="1">
              <a:solidFill>
                <a:srgbClr val="CC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Đặt được câu có trạng ngữ chỉ nguyên nhân, trạng ngữ chỉ mục </a:t>
            </a:r>
            <a:r>
              <a:rPr lang="en-US" sz="3000" b="1" smtClean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đích.</a:t>
            </a:r>
            <a:endParaRPr lang="en-US" sz="3000" b="1">
              <a:solidFill>
                <a:srgbClr val="CC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giao tiếp và hợp tác, giải quyết vấn đề sáng tạo.</a:t>
            </a:r>
          </a:p>
          <a:p>
            <a:pPr algn="just"/>
            <a:r>
              <a:rPr lang="en-US" sz="3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4088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9658" y="809145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00" y="2470041"/>
            <a:ext cx="10381089" cy="37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0799" y="516537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đích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656" y="1985409"/>
            <a:ext cx="3832913" cy="4523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8298" y="3347242"/>
            <a:ext cx="6790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Mai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tưới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5079" y="324513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 sát tranh, đặt một câu có trạng ngữ chỉ nguyên nhân, một câu có </a:t>
              </a:r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10282" y="2496850"/>
            <a:ext cx="67907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bẩn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vãi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3" y="2259106"/>
            <a:ext cx="4027105" cy="41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311188"/>
            <a:chOff x="612000" y="337056"/>
            <a:chExt cx="10687371" cy="81164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8116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6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 sát tranh, đặt một câu có trạng ngữ chỉ nguyên nhân, một câu có </a:t>
              </a:r>
              <a:r>
                <a:rPr lang="en-US" sz="32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trạng </a:t>
              </a:r>
              <a:r>
                <a:rPr lang="en-US" sz="32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 chỉ mục đích của hoạt động. 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9040" y="2890042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96" y="1752307"/>
            <a:ext cx="4019028" cy="43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9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6966589" y="3070116"/>
              <a:ext cx="41087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A,B,C đều đúng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vì sao?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t</a:t>
              </a:r>
              <a:r>
                <a:rPr lang="en-US" sz="4800" b="1" kern="0" noProof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ại sao?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nhờ đâu?</a:t>
              </a:r>
              <a:endPara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72353" y="349624"/>
            <a:ext cx="11031715" cy="2168020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846891" y="396012"/>
            <a:ext cx="1067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trạng ngữ của câu dưới đây:</a:t>
            </a:r>
          </a:p>
          <a:p>
            <a:pPr algn="ctr"/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Nhờ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chuyến đi cùng bố, cậu bé hiểu được lí do bố cậu yêu quý và kính trọng thầy giáo cũ của mình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vi-VN" sz="3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831547" y="2869176"/>
              <a:ext cx="4174564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Nhờ chuyến đi cùng bố</a:t>
              </a:r>
              <a:endPara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N</a:t>
              </a:r>
              <a:r>
                <a:rPr lang="en-US" sz="44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hờ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c</a:t>
              </a: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phất phơ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572020" y="508768"/>
            <a:ext cx="11158174" cy="2261325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713851" y="689487"/>
            <a:ext cx="11016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trong câu sau là trạng ngữ chỉ gì?</a:t>
            </a:r>
          </a:p>
          <a:p>
            <a:pPr algn="ctr"/>
            <a:r>
              <a:rPr lang="en-US" sz="3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3800" b="1" u="sng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có một cơ thể khỏe mạnh</a:t>
            </a:r>
            <a:r>
              <a:rPr lang="en-US" sz="3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em phải siêng tập thể dục”</a:t>
            </a:r>
            <a:endParaRPr lang="en-US" sz="3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6523840" y="3894275"/>
            <a:ext cx="4537107" cy="1804517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2985340"/>
              <a:ext cx="3750829" cy="828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smtClean="0">
                  <a:solidFill>
                    <a:prstClr val="black"/>
                  </a:solidFill>
                  <a:latin typeface="Cambria" panose="02040503050406030204" pitchFamily="18" charset="0"/>
                </a:rPr>
                <a:t>Trạng ngữ chỉ mục đích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27587" y="3894276"/>
            <a:ext cx="4537107" cy="1804517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8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Trạng</a:t>
              </a:r>
              <a:r>
                <a:rPr kumimoji="0" lang="en-US" sz="4000" b="1" i="0" u="none" strike="noStrike" kern="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ngữ chỉ nguyên nhân</a:t>
              </a:r>
              <a:endPara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12364" y="4412128"/>
            <a:ext cx="1518921" cy="11298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764379" y="3930738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620526" y="4098287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4482" y="4455849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</a:t>
            </a:r>
            <a:r>
              <a:rPr lang="en-US" sz="36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 bài Viết: Viết bài văn thuật lại một sự việc.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243874"/>
            <a:ext cx="10866787" cy="59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9" y="1947334"/>
            <a:ext cx="11368150" cy="29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 dirty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 dirty="0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615" y="317704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500" y="4431165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  <a:endParaRPr lang="vi-VN" sz="5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00952" y="2447365"/>
            <a:ext cx="502920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nl-NL" sz="3600" b="1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lí do bố cậu yêu quý và kính trọng thầy giáo cũ của mình”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825541"/>
            <a:ext cx="12191998" cy="20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  <a:endParaRPr lang="vi-VN" sz="8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81634" y="2447365"/>
            <a:ext cx="841248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nguyên nhân của sự việc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“các liệt sĩ được nhân dân đời đời ghi ơn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vi-VN" sz="8800" b="1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4948518"/>
            <a:ext cx="12191998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311455"/>
            <a:chOff x="612000" y="323341"/>
            <a:chExt cx="10687371" cy="1311455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29774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trạng ngữ của mỗi câu dưới đây và cho biết chúng bổ sung thông tin gì cho câu.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730" y="1896037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  <a:endParaRPr lang="vi-VN" sz="199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54740" y="2447365"/>
            <a:ext cx="10607040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291" y="3637788"/>
            <a:ext cx="1144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</a:t>
            </a:r>
            <a:r>
              <a:rPr lang="en-US" sz="3600" b="1" smtClean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Bổ sung thông tin về mục đích của hoạt động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‘‘trường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em đã tổ chức hoạt động đền ơn đáp nghĩa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0" descr="图片包含 游戏机, 花, 星星, 鱼&#10;&#10;描述已自动生成">
            <a:extLst>
              <a:ext uri="{FF2B5EF4-FFF2-40B4-BE49-F238E27FC236}">
                <a16:creationId xmlns:a16="http://schemas.microsoft.com/office/drawing/2014/main" id="{015C83A3-4DBF-433A-B99F-ABF5E4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3"/>
          <a:stretch/>
        </p:blipFill>
        <p:spPr>
          <a:xfrm>
            <a:off x="1" y="5002306"/>
            <a:ext cx="12191998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698" y="958451"/>
            <a:ext cx="8928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1300" b="1" dirty="0"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85247" y="3106271"/>
            <a:ext cx="6252882" cy="1600200"/>
          </a:xfrm>
          <a:prstGeom prst="roundRec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latin typeface="Cambria" panose="02040503050406030204" pitchFamily="18" charset="0"/>
                <a:ea typeface="Cambria" panose="02040503050406030204" pitchFamily="18" charset="0"/>
              </a:rPr>
              <a:t>Đứng ở đầu câu</a:t>
            </a:r>
            <a:endParaRPr lang="en-US" sz="6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1386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#9Slide05 Pattaya</vt:lpstr>
      <vt:lpstr>#9Slide07 HoneyCream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MTC</cp:lastModifiedBy>
  <cp:revision>69</cp:revision>
  <dcterms:created xsi:type="dcterms:W3CDTF">2023-09-24T11:37:25Z</dcterms:created>
  <dcterms:modified xsi:type="dcterms:W3CDTF">2024-03-11T03:37:37Z</dcterms:modified>
</cp:coreProperties>
</file>