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87" r:id="rId4"/>
    <p:sldMasterId id="2147483690" r:id="rId5"/>
  </p:sldMasterIdLst>
  <p:notesMasterIdLst>
    <p:notesMasterId r:id="rId27"/>
  </p:notesMasterIdLst>
  <p:sldIdLst>
    <p:sldId id="777" r:id="rId6"/>
    <p:sldId id="824" r:id="rId7"/>
    <p:sldId id="825" r:id="rId8"/>
    <p:sldId id="826" r:id="rId9"/>
    <p:sldId id="827" r:id="rId10"/>
    <p:sldId id="808" r:id="rId11"/>
    <p:sldId id="297" r:id="rId12"/>
    <p:sldId id="260" r:id="rId13"/>
    <p:sldId id="275" r:id="rId14"/>
    <p:sldId id="812" r:id="rId15"/>
    <p:sldId id="813" r:id="rId16"/>
    <p:sldId id="828" r:id="rId17"/>
    <p:sldId id="829" r:id="rId18"/>
    <p:sldId id="822" r:id="rId19"/>
    <p:sldId id="835" r:id="rId20"/>
    <p:sldId id="815" r:id="rId21"/>
    <p:sldId id="819" r:id="rId22"/>
    <p:sldId id="830" r:id="rId23"/>
    <p:sldId id="831" r:id="rId24"/>
    <p:sldId id="832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363F-D434-487B-95B3-8C7486CF8199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CE9F3-C03A-47D3-AABF-5F365C6B0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2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550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66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306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77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1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105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829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21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658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222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051" indent="0" algn="ctr">
              <a:buNone/>
              <a:defRPr sz="1999"/>
            </a:lvl2pPr>
            <a:lvl3pPr marL="914104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7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27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4" y="365133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59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4" y="213047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C41EE-5F74-443D-BC00-7A79CD39F18E}" type="datetimeFigureOut">
              <a:rPr lang="en-US"/>
              <a:pPr>
                <a:defRPr/>
              </a:pPr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3097C-C0AC-4606-8E4D-CB5C8092F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DC0C-250B-4C3C-8E3B-37888E721078}" type="datetimeFigureOut">
              <a:rPr lang="en-US"/>
              <a:pPr>
                <a:defRPr/>
              </a:pPr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45D25-6B6D-4817-B3E9-7410FF580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5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9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69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86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04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38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7FAFA-AFD4-49A0-92D9-8BBEF5E157B5}" type="datetimeFigureOut">
              <a:rPr lang="en-US"/>
              <a:pPr>
                <a:defRPr/>
              </a:pPr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392E7-C4AB-4B56-AB69-FAAB66427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0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1600206"/>
            <a:ext cx="7211484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508" y="1600206"/>
            <a:ext cx="721148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C939F-11B7-4E0A-954E-73BEC3458544}" type="datetimeFigureOut">
              <a:rPr lang="en-US"/>
              <a:pPr>
                <a:defRPr/>
              </a:pPr>
              <a:t>1/3/2024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11F9D-B499-4CD6-B19F-8A6F52CB7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0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4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4ED6D-A851-4716-AA0B-734BF75234E1}" type="datetimeFigureOut">
              <a:rPr lang="en-US"/>
              <a:pPr>
                <a:defRPr/>
              </a:pPr>
              <a:t>1/3/2024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190AA-CA81-4DFC-9257-A3E737480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14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0D285-3EED-4E4C-89C7-B40197222EC4}" type="datetimeFigureOut">
              <a:rPr lang="en-US"/>
              <a:pPr>
                <a:defRPr/>
              </a:pPr>
              <a:t>1/3/2024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86FFB-87EA-4273-A8DF-240122B4C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69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58670-DBD4-485A-8CB2-7165AA8C6388}" type="datetimeFigureOut">
              <a:rPr lang="en-US"/>
              <a:pPr>
                <a:defRPr/>
              </a:pPr>
              <a:t>1/3/2024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6FF8D-3460-46F0-A4C3-EDB3CEE25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25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97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9506D-022B-4D45-A7B5-5FEF82E1FE86}" type="datetimeFigureOut">
              <a:rPr lang="en-US"/>
              <a:pPr>
                <a:defRPr/>
              </a:pPr>
              <a:t>1/3/2024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B2F18-A65C-4596-AFAC-44FE8A81B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36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70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41" y="4800648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41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0" indent="0">
              <a:buNone/>
              <a:defRPr sz="2800"/>
            </a:lvl2pPr>
            <a:lvl3pPr marL="914346" indent="0">
              <a:buNone/>
              <a:defRPr sz="2400"/>
            </a:lvl3pPr>
            <a:lvl4pPr marL="1371519" indent="0">
              <a:buNone/>
              <a:defRPr sz="2000"/>
            </a:lvl4pPr>
            <a:lvl5pPr marL="1828694" indent="0">
              <a:buNone/>
              <a:defRPr sz="2000"/>
            </a:lvl5pPr>
            <a:lvl6pPr marL="2285864" indent="0">
              <a:buNone/>
              <a:defRPr sz="2000"/>
            </a:lvl6pPr>
            <a:lvl7pPr marL="2743041" indent="0">
              <a:buNone/>
              <a:defRPr sz="2000"/>
            </a:lvl7pPr>
            <a:lvl8pPr marL="3200213" indent="0">
              <a:buNone/>
              <a:defRPr sz="2000"/>
            </a:lvl8pPr>
            <a:lvl9pPr marL="365738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41" y="5367387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2A91D-C12F-4004-A1D1-EA6EB04C59BE}" type="datetimeFigureOut">
              <a:rPr lang="en-US"/>
              <a:pPr>
                <a:defRPr/>
              </a:pPr>
              <a:t>1/3/2024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747E9-7FC7-4356-A643-C3D6C1C9F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69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9F129-B3E7-4829-A70B-32CD9F02A1EA}" type="datetimeFigureOut">
              <a:rPr lang="en-US"/>
              <a:pPr>
                <a:defRPr/>
              </a:pPr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F9389-6C8F-4FCD-9291-B825E982D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4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3508" y="274688"/>
            <a:ext cx="365548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2" y="274688"/>
            <a:ext cx="10767484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4AEAF-4F24-4997-B850-5BFDB813C82D}" type="datetimeFigureOut">
              <a:rPr lang="en-US"/>
              <a:pPr>
                <a:defRPr/>
              </a:pPr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6A14C-FC0A-4CC1-B91E-1B40C78EA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1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69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9"/>
            <a:ext cx="11185011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50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A866BD-EA38-E1F3-D467-DB20034DE9C5}"/>
              </a:ext>
            </a:extLst>
          </p:cNvPr>
          <p:cNvSpPr/>
          <p:nvPr userDrawn="1"/>
        </p:nvSpPr>
        <p:spPr>
          <a:xfrm>
            <a:off x="389467" y="295275"/>
            <a:ext cx="11260667" cy="62293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466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90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2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2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3947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4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4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2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40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84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94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1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4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8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41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2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5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35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83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95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22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4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8" indent="0">
              <a:buNone/>
              <a:defRPr sz="1999"/>
            </a:lvl6pPr>
            <a:lvl7pPr marL="2742309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95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1" y="-19051"/>
            <a:ext cx="12192000" cy="6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3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104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57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132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3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6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91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922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9762" indent="-339762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855" indent="-282606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49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9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4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1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4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1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92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53DCA11-A4FB-4227-B4AD-672C2E01CBD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0412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D724A402-4D5D-4FEB-9D22-33D7710C77F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430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0473" y="3788145"/>
            <a:ext cx="6836715" cy="31958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" y="3462389"/>
            <a:ext cx="12188825" cy="35529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935" y="-1717224"/>
            <a:ext cx="2678801" cy="16725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01" y="4497987"/>
            <a:ext cx="1628675" cy="1992732"/>
          </a:xfrm>
          <a:prstGeom prst="rect">
            <a:avLst/>
          </a:prstGeom>
        </p:spPr>
      </p:pic>
      <p:pic>
        <p:nvPicPr>
          <p:cNvPr id="9" name="GAME ĐƯỢC CHIA SẺ MIỄN PHÍ BỞI NK POWERSKILLS">
            <a:extLst>
              <a:ext uri="{FF2B5EF4-FFF2-40B4-BE49-F238E27FC236}">
                <a16:creationId xmlns:a16="http://schemas.microsoft.com/office/drawing/2014/main" id="{51DD034D-DD41-4B52-804B-2EF418A120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95" y="2303631"/>
            <a:ext cx="3745667" cy="4991100"/>
          </a:xfrm>
          <a:prstGeom prst="rect">
            <a:avLst/>
          </a:prstGeom>
        </p:spPr>
      </p:pic>
      <p:pic>
        <p:nvPicPr>
          <p:cNvPr id="10" name="XEM THÊM NHIỀU GAME, TEMP KHÁC TẠI: https://www.facebook.com/nkpowerskills">
            <a:extLst>
              <a:ext uri="{FF2B5EF4-FFF2-40B4-BE49-F238E27FC236}">
                <a16:creationId xmlns:a16="http://schemas.microsoft.com/office/drawing/2014/main" id="{899BAD91-67AB-4BE2-9405-4CA454B59B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984" y="3725992"/>
            <a:ext cx="4236155" cy="4570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397BBE-C65A-4F42-994B-F35F934A9D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56" y="697049"/>
            <a:ext cx="8716323" cy="21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8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D7D1E1B1-6FB0-64CC-8EE5-45B638BCC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079" y="4496434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377" eaLnBrk="1" hangingPunct="1"/>
            <a:endParaRPr lang="zh-CN" altLang="en-US" sz="1600" b="1" dirty="0">
              <a:solidFill>
                <a:prstClr val="black"/>
              </a:solidFill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401F2BC-6422-171C-9660-91692E9AE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61705" y="2734019"/>
            <a:ext cx="2468471" cy="3165392"/>
          </a:xfrm>
          <a:prstGeom prst="rect">
            <a:avLst/>
          </a:prstGeom>
        </p:spPr>
      </p:pic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6AB60B81-AE4A-E9D6-A537-51977DC64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613714" y="2665079"/>
            <a:ext cx="2530183" cy="32445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81691A-2007-68F0-2369-3E907AC07BDD}"/>
              </a:ext>
            </a:extLst>
          </p:cNvPr>
          <p:cNvGrpSpPr/>
          <p:nvPr/>
        </p:nvGrpSpPr>
        <p:grpSpPr>
          <a:xfrm>
            <a:off x="190959" y="2169106"/>
            <a:ext cx="4208656" cy="2041793"/>
            <a:chOff x="449660" y="1005840"/>
            <a:chExt cx="3609269" cy="2194560"/>
          </a:xfrm>
        </p:grpSpPr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:a16="http://schemas.microsoft.com/office/drawing/2014/main" id="{F4D61BAB-5275-70A2-688C-6F38A8CF5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CFC905-0BE0-589F-4803-7554F34C9A43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Trình</a:t>
              </a:r>
              <a:r>
                <a:rPr lang="en-US" sz="3733" b="1" dirty="0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bày</a:t>
              </a:r>
              <a:endParaRPr lang="en-US" sz="3733" b="1" dirty="0">
                <a:solidFill>
                  <a:srgbClr val="F52D6B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6A4C65-F7CE-CC6C-32AD-131D66FE3B6D}"/>
              </a:ext>
            </a:extLst>
          </p:cNvPr>
          <p:cNvGrpSpPr/>
          <p:nvPr/>
        </p:nvGrpSpPr>
        <p:grpSpPr>
          <a:xfrm>
            <a:off x="7805971" y="1537465"/>
            <a:ext cx="4386029" cy="2356107"/>
            <a:chOff x="8133073" y="822960"/>
            <a:chExt cx="3190991" cy="2560320"/>
          </a:xfrm>
        </p:grpSpPr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2C1D8D1C-268D-223C-EC8F-50367C58D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E1B5B7-ACD6-5EA6-5C05-78DA0580376F}"/>
                </a:ext>
              </a:extLst>
            </p:cNvPr>
            <p:cNvSpPr txBox="1"/>
            <p:nvPr/>
          </p:nvSpPr>
          <p:spPr>
            <a:xfrm>
              <a:off x="8722319" y="1590699"/>
              <a:ext cx="2526936" cy="90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Nhận</a:t>
              </a:r>
              <a:r>
                <a:rPr lang="en-US" sz="4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xét</a:t>
              </a:r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959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54"/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Đoạn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</a:t>
            </a:r>
            <a:endParaRPr sz="4400" kern="0" dirty="0"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Xin bác nhận cháu vào học tiết mục “Phi ngựa đánh đàn”.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Được!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Thế cháu biết phi ngựa chưa?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Dạ, chưa. Nhưng cháu rất thích và sẽ học được ạ.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Tốt! Bây giờ, cháu cầm cái chổi kia theo bác.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Việc trước tiên của cháu là quét chuống ngựa và làm quen với con ngựa này, bạn biểu diễn của cháu đấy.</a:t>
            </a:r>
          </a:p>
        </p:txBody>
      </p:sp>
    </p:spTree>
    <p:extLst>
      <p:ext uri="{BB962C8B-B14F-4D97-AF65-F5344CB8AC3E}">
        <p14:creationId xmlns:p14="http://schemas.microsoft.com/office/powerpoint/2010/main" val="1449091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</p:txBody>
      </p:sp>
    </p:spTree>
    <p:extLst>
      <p:ext uri="{BB962C8B-B14F-4D97-AF65-F5344CB8AC3E}">
        <p14:creationId xmlns:p14="http://schemas.microsoft.com/office/powerpoint/2010/main" val="84798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trong những câu em tìm được dùng để làm gì?</a:t>
            </a:r>
          </a:p>
        </p:txBody>
      </p:sp>
      <p:sp>
        <p:nvSpPr>
          <p:cNvPr id="18" name="Google Shape;166;p1">
            <a:extLst>
              <a:ext uri="{FF2B5EF4-FFF2-40B4-BE49-F238E27FC236}">
                <a16:creationId xmlns:a16="http://schemas.microsoft.com/office/drawing/2014/main" id="{B95F28E9-3396-451B-9335-677A94105277}"/>
              </a:ext>
            </a:extLst>
          </p:cNvPr>
          <p:cNvSpPr txBox="1"/>
          <p:nvPr/>
        </p:nvSpPr>
        <p:spPr>
          <a:xfrm>
            <a:off x="4889652" y="3352363"/>
            <a:ext cx="6740373" cy="3098721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4400" kern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 gạch ngang trong bài Học nghề dùng để đánh dấu lời nói của nhân vật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244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6;p1">
            <a:extLst>
              <a:ext uri="{FF2B5EF4-FFF2-40B4-BE49-F238E27FC236}">
                <a16:creationId xmlns:a16="http://schemas.microsoft.com/office/drawing/2014/main" id="{04E62545-CDD7-44D5-BBF1-0E260C94CF46}"/>
              </a:ext>
            </a:extLst>
          </p:cNvPr>
          <p:cNvSpPr txBox="1"/>
          <p:nvPr/>
        </p:nvSpPr>
        <p:spPr>
          <a:xfrm>
            <a:off x="561975" y="313888"/>
            <a:ext cx="10696576" cy="105560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3.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Theo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sử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nhân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4C237E-3477-491F-A409-007290F7D45F}"/>
              </a:ext>
            </a:extLst>
          </p:cNvPr>
          <p:cNvSpPr txBox="1"/>
          <p:nvPr/>
        </p:nvSpPr>
        <p:spPr>
          <a:xfrm>
            <a:off x="1108437" y="1527354"/>
            <a:ext cx="94202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Khi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miệt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 </a:t>
            </a:r>
          </a:p>
          <a:p>
            <a:pPr algn="just"/>
            <a:r>
              <a:rPr 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Vi)</a:t>
            </a:r>
          </a:p>
        </p:txBody>
      </p:sp>
    </p:spTree>
    <p:extLst>
      <p:ext uri="{BB962C8B-B14F-4D97-AF65-F5344CB8AC3E}">
        <p14:creationId xmlns:p14="http://schemas.microsoft.com/office/powerpoint/2010/main" val="55174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6;p1">
            <a:extLst>
              <a:ext uri="{FF2B5EF4-FFF2-40B4-BE49-F238E27FC236}">
                <a16:creationId xmlns:a16="http://schemas.microsoft.com/office/drawing/2014/main" id="{04E62545-CDD7-44D5-BBF1-0E260C94CF46}"/>
              </a:ext>
            </a:extLst>
          </p:cNvPr>
          <p:cNvSpPr txBox="1"/>
          <p:nvPr/>
        </p:nvSpPr>
        <p:spPr>
          <a:xfrm>
            <a:off x="561975" y="313888"/>
            <a:ext cx="10696576" cy="105560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3.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Theo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sử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nhân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4C237E-3477-491F-A409-007290F7D45F}"/>
              </a:ext>
            </a:extLst>
          </p:cNvPr>
          <p:cNvSpPr txBox="1"/>
          <p:nvPr/>
        </p:nvSpPr>
        <p:spPr>
          <a:xfrm>
            <a:off x="1095375" y="1771650"/>
            <a:ext cx="94202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miệt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  <a:endParaRPr lang="en-US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Vi)</a:t>
            </a:r>
          </a:p>
        </p:txBody>
      </p:sp>
    </p:spTree>
    <p:extLst>
      <p:ext uri="{BB962C8B-B14F-4D97-AF65-F5344CB8AC3E}">
        <p14:creationId xmlns:p14="http://schemas.microsoft.com/office/powerpoint/2010/main" val="3631825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90A124-032B-4371-9222-81F33BCBB0F0}"/>
              </a:ext>
            </a:extLst>
          </p:cNvPr>
          <p:cNvSpPr/>
          <p:nvPr/>
        </p:nvSpPr>
        <p:spPr>
          <a:xfrm>
            <a:off x="1181100" y="146685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234BD5-D241-4F67-85B5-5417DD8DC1B4}"/>
              </a:ext>
            </a:extLst>
          </p:cNvPr>
          <p:cNvGrpSpPr/>
          <p:nvPr/>
        </p:nvGrpSpPr>
        <p:grpSpPr>
          <a:xfrm>
            <a:off x="7531868" y="2275232"/>
            <a:ext cx="3491201" cy="3670668"/>
            <a:chOff x="8001897" y="2517912"/>
            <a:chExt cx="3807499" cy="400322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B70B6B9-6814-402A-89AE-262EA948E7F5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05740" rtlCol="0" anchor="ctr"/>
            <a:lstStyle/>
            <a:p>
              <a:pPr algn="ctr"/>
              <a:r>
                <a:rPr lang="en-US" sz="33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B033873-2404-4992-80DF-0E9E18B3B0C0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C391FD-F048-4F23-86B3-BECB589CC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28FA2FC-E567-41EA-ABEA-6F6267C41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C5018E-62B5-49E2-8998-8A64199ACBD0}"/>
              </a:ext>
            </a:extLst>
          </p:cNvPr>
          <p:cNvSpPr/>
          <p:nvPr/>
        </p:nvSpPr>
        <p:spPr>
          <a:xfrm>
            <a:off x="990600" y="297180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 sử dụng dấu câu nào để đánh dấu lời đối thoại của nhân vật?</a:t>
            </a:r>
            <a:endParaRPr lang="en-US" sz="3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60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6;p1">
            <a:extLst>
              <a:ext uri="{FF2B5EF4-FFF2-40B4-BE49-F238E27FC236}">
                <a16:creationId xmlns:a16="http://schemas.microsoft.com/office/drawing/2014/main" id="{BDFD7FC7-2F8E-4073-A12C-95439A1D44F3}"/>
              </a:ext>
            </a:extLst>
          </p:cNvPr>
          <p:cNvSpPr txBox="1"/>
          <p:nvPr/>
        </p:nvSpPr>
        <p:spPr>
          <a:xfrm>
            <a:off x="1523999" y="780613"/>
            <a:ext cx="9067801" cy="715089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8087ED-4784-4D08-9455-9CD275FB3E5B}"/>
              </a:ext>
            </a:extLst>
          </p:cNvPr>
          <p:cNvSpPr txBox="1"/>
          <p:nvPr/>
        </p:nvSpPr>
        <p:spPr>
          <a:xfrm>
            <a:off x="1666875" y="1866900"/>
            <a:ext cx="9439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6162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đánh dấu lời đối thoại của nhân vật ta dùng dấu ngoặc kép.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36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7029449" y="414337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3549711" y="429815"/>
            <a:ext cx="3986005" cy="4765665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3819525" y="1304925"/>
            <a:ext cx="291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lại câu chuyện vào vở, trong đó sử dụng dấu ngoặc kép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88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ở cuối câu báo hiệu câu đã kết thúc. 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lang="en-US" sz="3733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endParaRPr lang="en-US" sz="37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063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AA95D1-67BB-43C1-9C74-23B864842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67" y="2317137"/>
            <a:ext cx="7699915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55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698689" y="692336"/>
            <a:ext cx="8956060" cy="4502518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A9D575-27B1-43BD-9614-BECD7265B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4991" y="1301731"/>
            <a:ext cx="716951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71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báo hiệu sự liệt kê hoặc nhấn mạnh ý trích dẫn trực tiếp.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599154" y="1534097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hai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961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để đánh dấu các trích dẫn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787029" y="1544335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ngoặc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kép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145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dấu được dùng để kết thúc câu cảm thán, câu cầu khiến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787029" y="1544335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than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11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7EA55BAB-C58C-685E-DB0E-EDD88CB4B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1"/>
          </a:xfrm>
          <a:prstGeom prst="rect">
            <a:avLst/>
          </a:prstGeom>
        </p:spPr>
      </p:pic>
      <p:sp>
        <p:nvSpPr>
          <p:cNvPr id="4" name="矩形: 圆角 6">
            <a:extLst>
              <a:ext uri="{FF2B5EF4-FFF2-40B4-BE49-F238E27FC236}">
                <a16:creationId xmlns:a16="http://schemas.microsoft.com/office/drawing/2014/main" id="{CD2E33AE-7CBE-BD5F-1EEA-B4740B520071}"/>
              </a:ext>
            </a:extLst>
          </p:cNvPr>
          <p:cNvSpPr/>
          <p:nvPr/>
        </p:nvSpPr>
        <p:spPr>
          <a:xfrm>
            <a:off x="1514379" y="339239"/>
            <a:ext cx="9030037" cy="592512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+mj-lt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B2F1A7-B4D7-18BB-CDA9-E9B520A1F3EB}"/>
              </a:ext>
            </a:extLst>
          </p:cNvPr>
          <p:cNvSpPr txBox="1"/>
          <p:nvPr/>
        </p:nvSpPr>
        <p:spPr>
          <a:xfrm>
            <a:off x="2971800" y="376747"/>
            <a:ext cx="739569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267" dirty="0" err="1">
                <a:solidFill>
                  <a:srgbClr val="0070C0"/>
                </a:solidFill>
                <a:latin typeface="+mj-lt"/>
              </a:rPr>
              <a:t>Thứ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… </a:t>
            </a:r>
            <a:r>
              <a:rPr lang="en-US" sz="4267" dirty="0" err="1">
                <a:solidFill>
                  <a:srgbClr val="0070C0"/>
                </a:solidFill>
                <a:latin typeface="+mj-lt"/>
              </a:rPr>
              <a:t>ngày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… </a:t>
            </a:r>
            <a:r>
              <a:rPr lang="en-US" sz="4267" dirty="0" err="1">
                <a:solidFill>
                  <a:srgbClr val="0070C0"/>
                </a:solidFill>
                <a:latin typeface="+mj-lt"/>
              </a:rPr>
              <a:t>tháng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… </a:t>
            </a:r>
            <a:r>
              <a:rPr lang="en-US" sz="4267" dirty="0" err="1">
                <a:solidFill>
                  <a:srgbClr val="0070C0"/>
                </a:solidFill>
                <a:latin typeface="+mj-lt"/>
              </a:rPr>
              <a:t>năm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4AACE-8A23-4374-9A2D-D15313CE7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176" y="1206567"/>
            <a:ext cx="3956647" cy="1377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106CE-2507-4C6B-BBF2-259B54034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411" y="2507277"/>
            <a:ext cx="8821677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29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ai-điệu-thần-tiê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D152CF-289C-4C57-ACC2-3AB611856AEB}"/>
              </a:ext>
            </a:extLst>
          </p:cNvPr>
          <p:cNvSpPr txBox="1"/>
          <p:nvPr/>
        </p:nvSpPr>
        <p:spPr>
          <a:xfrm>
            <a:off x="1108348" y="835401"/>
            <a:ext cx="9989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  <a:endParaRPr lang="en-US" altLang="en-US" sz="4800" dirty="0">
              <a:solidFill>
                <a:srgbClr val="FF0C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组合 13">
            <a:extLst>
              <a:ext uri="{FF2B5EF4-FFF2-40B4-BE49-F238E27FC236}">
                <a16:creationId xmlns:a16="http://schemas.microsoft.com/office/drawing/2014/main" id="{00A65D10-5EBD-E888-BC93-64C9441F8A78}"/>
              </a:ext>
            </a:extLst>
          </p:cNvPr>
          <p:cNvGrpSpPr>
            <a:grpSpLocks/>
          </p:cNvGrpSpPr>
          <p:nvPr/>
        </p:nvGrpSpPr>
        <p:grpSpPr bwMode="auto">
          <a:xfrm>
            <a:off x="1430361" y="1845111"/>
            <a:ext cx="9331279" cy="2554545"/>
            <a:chOff x="1079045" y="3034407"/>
            <a:chExt cx="5935623" cy="2555565"/>
          </a:xfrm>
        </p:grpSpPr>
        <p:sp>
          <p:nvSpPr>
            <p:cNvPr id="5" name="文本框 15">
              <a:extLst>
                <a:ext uri="{FF2B5EF4-FFF2-40B4-BE49-F238E27FC236}">
                  <a16:creationId xmlns:a16="http://schemas.microsoft.com/office/drawing/2014/main" id="{9FF6E716-F5E6-80BD-6857-0C28FABC8698}"/>
                </a:ext>
              </a:extLst>
            </p:cNvPr>
            <p:cNvSpPr txBox="1"/>
            <p:nvPr/>
          </p:nvSpPr>
          <p:spPr>
            <a:xfrm>
              <a:off x="1222122" y="4423120"/>
              <a:ext cx="117507" cy="369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 defTabSz="914308">
                <a:defRPr/>
              </a:pPr>
              <a:endParaRPr lang="zh-CN" altLang="en-US" cap="all" dirty="0">
                <a:solidFill>
                  <a:sysClr val="windowText" lastClr="00000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6" name="文本框 12">
              <a:extLst>
                <a:ext uri="{FF2B5EF4-FFF2-40B4-BE49-F238E27FC236}">
                  <a16:creationId xmlns:a16="http://schemas.microsoft.com/office/drawing/2014/main" id="{19EEE8CF-77DD-828E-326E-5A9C21F54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045" y="3034407"/>
              <a:ext cx="5935623" cy="2555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 diện và hiểu được tác dụng của dấu gạch ngang đặt ở dấu câu để đánh dấu lời nói trực tiếp của nhân vật. </a:t>
              </a:r>
            </a:p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 sử dụng dấu gạch ngang để đánh dấu lời nói của nhân vật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2854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7544C6-EE05-4B9A-95F7-AB506CF67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527" y="2635284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790575" y="763497"/>
            <a:ext cx="103346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endParaRPr lang="en-US" altLang="en-US" sz="32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6867524" y="355282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4096465" y="1412997"/>
            <a:ext cx="3326056" cy="316999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1219170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4505325" y="1704975"/>
            <a:ext cx="2324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thầm bài Học nghề, sau đó tìm câu có sử dụng dấu gạch ngang ở đầu dòng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9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ldLvl="0" animBg="1"/>
      <p:bldP spid="3" grpId="0"/>
    </p:bld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646</Words>
  <Application>Microsoft Office PowerPoint</Application>
  <PresentationFormat>Widescreen</PresentationFormat>
  <Paragraphs>59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Arial</vt:lpstr>
      <vt:lpstr>Calibri</vt:lpstr>
      <vt:lpstr>Cambria</vt:lpstr>
      <vt:lpstr>方正姚体</vt:lpstr>
      <vt:lpstr>Times New Roman</vt:lpstr>
      <vt:lpstr>UTM Cookies</vt:lpstr>
      <vt:lpstr>Wingdings</vt:lpstr>
      <vt:lpstr>华康海报体W12(P)</vt:lpstr>
      <vt:lpstr>字魂59号-创粗黑</vt:lpstr>
      <vt:lpstr>方正清刻本悦宋简体</vt:lpstr>
      <vt:lpstr>3_Office 主题</vt:lpstr>
      <vt:lpstr>5_Office Theme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11</cp:lastModifiedBy>
  <cp:revision>29</cp:revision>
  <dcterms:created xsi:type="dcterms:W3CDTF">2022-11-26T06:23:00Z</dcterms:created>
  <dcterms:modified xsi:type="dcterms:W3CDTF">2024-03-01T07:28:28Z</dcterms:modified>
</cp:coreProperties>
</file>