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1" r:id="rId3"/>
    <p:sldId id="262" r:id="rId4"/>
    <p:sldId id="264" r:id="rId5"/>
    <p:sldId id="265" r:id="rId6"/>
    <p:sldId id="266" r:id="rId7"/>
    <p:sldId id="267" r:id="rId8"/>
    <p:sldId id="268" r:id="rId9"/>
    <p:sldId id="269" r:id="rId10"/>
    <p:sldId id="270" r:id="rId11"/>
    <p:sldId id="271" r:id="rId12"/>
    <p:sldId id="272" r:id="rId13"/>
    <p:sldId id="273" r:id="rId14"/>
    <p:sldId id="274"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06CFC-5B2C-4EE1-9C41-BA701EC52509}" type="datetimeFigureOut">
              <a:rPr lang="en-US" smtClean="0"/>
              <a:t>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0746F-8525-409D-9942-3C40AD727E1A}" type="slidenum">
              <a:rPr lang="en-US" smtClean="0"/>
              <a:t>‹#›</a:t>
            </a:fld>
            <a:endParaRPr lang="en-US"/>
          </a:p>
        </p:txBody>
      </p:sp>
    </p:spTree>
    <p:extLst>
      <p:ext uri="{BB962C8B-B14F-4D97-AF65-F5344CB8AC3E}">
        <p14:creationId xmlns:p14="http://schemas.microsoft.com/office/powerpoint/2010/main" val="159418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F93542-6DBD-4C86-BA95-081EF4CAE213}"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98298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93542-6DBD-4C86-BA95-081EF4CAE213}"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289858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93542-6DBD-4C86-BA95-081EF4CAE213}"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268748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93542-6DBD-4C86-BA95-081EF4CAE213}"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423650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F93542-6DBD-4C86-BA95-081EF4CAE213}"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331135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F93542-6DBD-4C86-BA95-081EF4CAE213}"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163916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F93542-6DBD-4C86-BA95-081EF4CAE213}"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359543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F93542-6DBD-4C86-BA95-081EF4CAE213}"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181899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93542-6DBD-4C86-BA95-081EF4CAE213}"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299362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F93542-6DBD-4C86-BA95-081EF4CAE213}"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377603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F93542-6DBD-4C86-BA95-081EF4CAE213}"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C6938-39EE-443D-804E-49A473654DB0}" type="slidenum">
              <a:rPr lang="en-US" smtClean="0"/>
              <a:t>‹#›</a:t>
            </a:fld>
            <a:endParaRPr lang="en-US"/>
          </a:p>
        </p:txBody>
      </p:sp>
    </p:spTree>
    <p:extLst>
      <p:ext uri="{BB962C8B-B14F-4D97-AF65-F5344CB8AC3E}">
        <p14:creationId xmlns:p14="http://schemas.microsoft.com/office/powerpoint/2010/main" val="321938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93542-6DBD-4C86-BA95-081EF4CAE213}" type="datetimeFigureOut">
              <a:rPr lang="en-US" smtClean="0"/>
              <a:t>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C6938-39EE-443D-804E-49A473654DB0}" type="slidenum">
              <a:rPr lang="en-US" smtClean="0"/>
              <a:t>‹#›</a:t>
            </a:fld>
            <a:endParaRPr lang="en-US"/>
          </a:p>
        </p:txBody>
      </p:sp>
    </p:spTree>
    <p:extLst>
      <p:ext uri="{BB962C8B-B14F-4D97-AF65-F5344CB8AC3E}">
        <p14:creationId xmlns:p14="http://schemas.microsoft.com/office/powerpoint/2010/main" val="829598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1143000" y="-1142999"/>
            <a:ext cx="6858000" cy="9144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662699" y="273050"/>
            <a:ext cx="78186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4381500" y="3432997"/>
            <a:ext cx="2828925"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7263131" y="267537"/>
            <a:ext cx="1563311"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7674825" y="3256681"/>
            <a:ext cx="1226524"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2119" y="2428569"/>
            <a:ext cx="3788321"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5494" y="5895930"/>
            <a:ext cx="1743075"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9" y="1948734"/>
            <a:ext cx="3681950"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369839" y="7354215"/>
            <a:ext cx="5714386"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10"/>
          <a:stretch>
            <a:fillRect/>
          </a:stretch>
        </p:blipFill>
        <p:spPr>
          <a:xfrm>
            <a:off x="2833634" y="1478243"/>
            <a:ext cx="3433870"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1"/>
          <a:stretch>
            <a:fillRect/>
          </a:stretch>
        </p:blipFill>
        <p:spPr>
          <a:xfrm>
            <a:off x="3422908" y="2120981"/>
            <a:ext cx="2112447"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2"/>
          <a:stretch>
            <a:fillRect/>
          </a:stretch>
        </p:blipFill>
        <p:spPr>
          <a:xfrm>
            <a:off x="1606211" y="2919540"/>
            <a:ext cx="6360203" cy="1457070"/>
          </a:xfrm>
          <a:prstGeom prst="rect">
            <a:avLst/>
          </a:prstGeom>
        </p:spPr>
      </p:pic>
    </p:spTree>
    <p:extLst>
      <p:ext uri="{BB962C8B-B14F-4D97-AF65-F5344CB8AC3E}">
        <p14:creationId xmlns:p14="http://schemas.microsoft.com/office/powerpoint/2010/main" val="180976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70138" y="352136"/>
            <a:ext cx="9144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00301" y="1923473"/>
            <a:ext cx="46291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rPr>
              <a:t>Chia </a:t>
            </a:r>
            <a:r>
              <a:rPr kumimoji="0" lang="en-US" sz="4800" b="1" i="0" u="none" strike="noStrike" kern="1200" cap="none" spc="0" normalizeH="0" baseline="0" noProof="0" dirty="0" err="1">
                <a:ln>
                  <a:noFill/>
                </a:ln>
                <a:effectLst/>
                <a:uLnTx/>
                <a:uFillTx/>
                <a:latin typeface="Times New Roman" pitchFamily="18" charset="0"/>
                <a:ea typeface="Tahoma" panose="020B0604030504040204" pitchFamily="34" charset="0"/>
                <a:cs typeface="Times New Roman" pitchFamily="18" charset="0"/>
              </a:rPr>
              <a:t>sẻ</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kế</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hoạch</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của</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nhóm</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mình</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trước</a:t>
            </a:r>
            <a:r>
              <a:rPr kumimoji="0" lang="en-US" sz="4800" b="1" i="0" u="none" strike="noStrike" kern="1200" cap="none" spc="0" normalizeH="0" noProof="0" dirty="0">
                <a:ln>
                  <a:noFill/>
                </a:ln>
                <a:effectLst/>
                <a:uLnTx/>
                <a:uFillTx/>
                <a:latin typeface="Times New Roman" pitchFamily="18" charset="0"/>
                <a:ea typeface="Tahoma" panose="020B0604030504040204" pitchFamily="34" charset="0"/>
                <a:cs typeface="Times New Roman" pitchFamily="18" charset="0"/>
              </a:rPr>
              <a:t> </a:t>
            </a:r>
            <a:r>
              <a:rPr kumimoji="0" lang="en-US" sz="4800" b="1" i="0" u="none" strike="noStrike" kern="1200" cap="none" spc="0" normalizeH="0" noProof="0" dirty="0" err="1">
                <a:ln>
                  <a:noFill/>
                </a:ln>
                <a:effectLst/>
                <a:uLnTx/>
                <a:uFillTx/>
                <a:latin typeface="Times New Roman" pitchFamily="18" charset="0"/>
                <a:ea typeface="Tahoma" panose="020B0604030504040204" pitchFamily="34" charset="0"/>
                <a:cs typeface="Times New Roman" pitchFamily="18" charset="0"/>
              </a:rPr>
              <a:t>lớp</a:t>
            </a:r>
            <a:endParaRPr kumimoji="0" lang="en-US" sz="48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07281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674204" y="2667000"/>
            <a:ext cx="1424364" cy="40054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152400" y="495300"/>
            <a:ext cx="739140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Times New Roman" pitchFamily="18" charset="0"/>
                <a:cs typeface="Times New Roman" pitchFamily="18" charset="0"/>
              </a:rPr>
              <a:t>Vì sao nhóm lại chọn chủ đề đó?</a:t>
            </a:r>
            <a:endParaRPr lang="en-US" sz="3200" b="1" dirty="0">
              <a:solidFill>
                <a:srgbClr val="7030A0"/>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200" b="1" dirty="0">
                <a:solidFill>
                  <a:srgbClr val="7030A0"/>
                </a:solidFill>
                <a:latin typeface="Times New Roman" pitchFamily="18" charset="0"/>
                <a:cs typeface="Times New Roman" pitchFamily="18" charset="0"/>
              </a:rPr>
              <a:t>Nhóm phân công bạn nào làm gì? Kế hoạch của mỗi bạn về nhà sẽ làm gì?</a:t>
            </a:r>
            <a:endParaRPr lang="en-US" sz="3200" b="1" dirty="0">
              <a:solidFill>
                <a:srgbClr val="7030A0"/>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200" b="1" dirty="0">
                <a:solidFill>
                  <a:srgbClr val="7030A0"/>
                </a:solidFill>
                <a:latin typeface="Times New Roman" pitchFamily="18" charset="0"/>
                <a:cs typeface="Times New Roman" pitchFamily="18" charset="0"/>
              </a:rPr>
              <a:t>Các bạn có cần thêm sự hỗ trợ của người thân để hoàn thành nhiệm vụ không?</a:t>
            </a:r>
            <a:endParaRPr lang="en-US" sz="3200" b="1" dirty="0">
              <a:solidFill>
                <a:srgbClr val="7030A0"/>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200" b="1" dirty="0">
                <a:solidFill>
                  <a:srgbClr val="7030A0"/>
                </a:solidFill>
                <a:latin typeface="Times New Roman" pitchFamily="18" charset="0"/>
                <a:cs typeface="Times New Roman" pitchFamily="18" charset="0"/>
              </a:rPr>
              <a:t>Kế hoạch trình bày của nhóm thế nào? Các bạn cần những gì cho phần trình bày đó?</a:t>
            </a:r>
            <a:endParaRPr lang="en-US" sz="3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233293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285751" y="676276"/>
            <a:ext cx="7252097"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4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a:t>
              </a:r>
              <a:r>
                <a:rPr lang="en-US" altLang="en-US" sz="3400" b="1" dirty="0" err="1">
                  <a:solidFill>
                    <a:srgbClr val="0070C0"/>
                  </a:solidFill>
                  <a:latin typeface="Times New Roman" pitchFamily="18" charset="0"/>
                  <a:cs typeface="Times New Roman" pitchFamily="18" charset="0"/>
                </a:rPr>
                <a:t>mình</a:t>
              </a: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6679406" y="4112719"/>
            <a:ext cx="2464594" cy="2579227"/>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66321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3043" y="4736036"/>
            <a:ext cx="9147043" cy="2317251"/>
          </a:xfrm>
          <a:prstGeom prst="rect">
            <a:avLst/>
          </a:prstGeom>
        </p:spPr>
      </p:pic>
      <p:grpSp>
        <p:nvGrpSpPr>
          <p:cNvPr id="4" name="Group 4"/>
          <p:cNvGrpSpPr/>
          <p:nvPr/>
        </p:nvGrpSpPr>
        <p:grpSpPr>
          <a:xfrm>
            <a:off x="0" y="4392608"/>
            <a:ext cx="9144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vi-VN"/>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967429" y="589060"/>
            <a:ext cx="3209142"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0929" y="527595"/>
            <a:ext cx="1968407"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8541" y="642243"/>
            <a:ext cx="1614579" cy="2152772"/>
          </a:xfrm>
          <a:prstGeom prst="rect">
            <a:avLst/>
          </a:prstGeom>
        </p:spPr>
      </p:pic>
      <p:grpSp>
        <p:nvGrpSpPr>
          <p:cNvPr id="12" name="Group 12"/>
          <p:cNvGrpSpPr/>
          <p:nvPr/>
        </p:nvGrpSpPr>
        <p:grpSpPr>
          <a:xfrm>
            <a:off x="0" y="2"/>
            <a:ext cx="9144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vi-VN"/>
            </a:p>
          </p:txBody>
        </p:sp>
      </p:grpSp>
      <p:grpSp>
        <p:nvGrpSpPr>
          <p:cNvPr id="14" name="Group 14"/>
          <p:cNvGrpSpPr/>
          <p:nvPr/>
        </p:nvGrpSpPr>
        <p:grpSpPr>
          <a:xfrm rot="-5400000">
            <a:off x="-2075901" y="2091444"/>
            <a:ext cx="4377064" cy="225263"/>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vi-VN"/>
            </a:p>
          </p:txBody>
        </p:sp>
      </p:grpSp>
      <p:grpSp>
        <p:nvGrpSpPr>
          <p:cNvPr id="16" name="Group 16"/>
          <p:cNvGrpSpPr/>
          <p:nvPr/>
        </p:nvGrpSpPr>
        <p:grpSpPr>
          <a:xfrm rot="-5400000">
            <a:off x="6842837" y="2083674"/>
            <a:ext cx="4377064" cy="225263"/>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vi-VN"/>
            </a:p>
          </p:txBody>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9" y="2257291"/>
            <a:ext cx="1067276"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32810" y="1235996"/>
            <a:ext cx="2252903"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490928" y="1382884"/>
            <a:ext cx="2095803"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2259261" y="838200"/>
            <a:ext cx="4522539" cy="3071123"/>
          </a:xfrm>
          <a:prstGeom prst="rect">
            <a:avLst/>
          </a:prstGeom>
        </p:spPr>
      </p:pic>
    </p:spTree>
    <p:extLst>
      <p:ext uri="{BB962C8B-B14F-4D97-AF65-F5344CB8AC3E}">
        <p14:creationId xmlns:p14="http://schemas.microsoft.com/office/powerpoint/2010/main" val="27026999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00338" y="484652"/>
            <a:ext cx="864777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5954039" y="2863868"/>
            <a:ext cx="214911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a16="http://schemas.microsoft.com/office/drawing/2014/main" id="{12F872A9-36D3-46B1-9D90-DE1C3B165032}"/>
              </a:ext>
            </a:extLst>
          </p:cNvPr>
          <p:cNvGrpSpPr/>
          <p:nvPr/>
        </p:nvGrpSpPr>
        <p:grpSpPr>
          <a:xfrm>
            <a:off x="328613" y="400052"/>
            <a:ext cx="7786687" cy="2952748"/>
            <a:chOff x="5718583" y="3029819"/>
            <a:chExt cx="2991776" cy="902673"/>
          </a:xfrm>
        </p:grpSpPr>
        <p:pic>
          <p:nvPicPr>
            <p:cNvPr id="8" name="Picture 28" descr="Shape, rectangle&#10;&#10;Description automatically generated">
              <a:extLst>
                <a:ext uri="{FF2B5EF4-FFF2-40B4-BE49-F238E27FC236}">
                  <a16:creationId xmlns:a16="http://schemas.microsoft.com/office/drawing/2014/main" id="{C8D1AEB8-4657-4F22-AFC3-C1C0D4F9D8F4}"/>
                </a:ext>
              </a:extLst>
            </p:cNvPr>
            <p:cNvPicPr>
              <a:picLocks noChangeAspect="1"/>
            </p:cNvPicPr>
            <p:nvPr/>
          </p:nvPicPr>
          <p:blipFill rotWithShape="1">
            <a:blip r:embed="rId2">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a16="http://schemas.microsoft.com/office/drawing/2014/main" id="{F89ADCCB-2BB2-4323-A33E-B2F4AF78181E}"/>
                </a:ext>
              </a:extLst>
            </p:cNvPr>
            <p:cNvSpPr txBox="1"/>
            <p:nvPr/>
          </p:nvSpPr>
          <p:spPr>
            <a:xfrm>
              <a:off x="5891910" y="3175693"/>
              <a:ext cx="2656828" cy="6868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latin typeface="Times New Roman" pitchFamily="18" charset="0"/>
                  <a:cs typeface="Times New Roman" pitchFamily="18" charset="0"/>
                </a:rPr>
                <a:t>Thực hiện kế hoạch của tổ hoặc nhóm: </a:t>
              </a:r>
              <a:r>
                <a:rPr lang="en-US" sz="2800" b="1" i="1" kern="1200" dirty="0">
                  <a:latin typeface="Times New Roman" pitchFamily="18" charset="0"/>
                  <a:cs typeface="Times New Roman" pitchFamily="18" charset="0"/>
                </a:rPr>
                <a:t>n</a:t>
              </a:r>
              <a:r>
                <a:rPr lang="vi-VN" sz="2800" b="1" i="1" kern="1200" dirty="0">
                  <a:latin typeface="Times New Roman" pitchFamily="18" charset="0"/>
                  <a:cs typeface="Times New Roman" pitchFamily="18" charset="0"/>
                </a:rPr>
                <a:t>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latin typeface="Times New Roman" pitchFamily="18" charset="0"/>
                  <a:cs typeface="Times New Roman" pitchFamily="18" charset="0"/>
                </a:rPr>
                <a:t>Chuẩn bị nội dung</a:t>
              </a:r>
              <a:r>
                <a:rPr lang="en-US" sz="2800" b="1" i="1" kern="1200" dirty="0">
                  <a:latin typeface="Times New Roman" pitchFamily="18" charset="0"/>
                  <a:cs typeface="Times New Roman" pitchFamily="18" charset="0"/>
                </a:rPr>
                <a:t>,</a:t>
              </a:r>
              <a:r>
                <a:rPr lang="vi-VN" sz="2800" b="1" i="1" kern="1200" dirty="0">
                  <a:latin typeface="Times New Roman" pitchFamily="18" charset="0"/>
                  <a:cs typeface="Times New Roman" pitchFamily="18" charset="0"/>
                </a:rPr>
                <a:t> đạo cụ cho việc trình bày thu hoạch.</a:t>
              </a:r>
            </a:p>
          </p:txBody>
        </p:sp>
      </p:grpSp>
      <p:grpSp>
        <p:nvGrpSpPr>
          <p:cNvPr id="14" name="Group 13">
            <a:extLst>
              <a:ext uri="{FF2B5EF4-FFF2-40B4-BE49-F238E27FC236}">
                <a16:creationId xmlns:a16="http://schemas.microsoft.com/office/drawing/2014/main" id="{35682612-1C7A-4CC6-8A0F-0A4EC90BFD16}"/>
              </a:ext>
            </a:extLst>
          </p:cNvPr>
          <p:cNvGrpSpPr/>
          <p:nvPr/>
        </p:nvGrpSpPr>
        <p:grpSpPr>
          <a:xfrm>
            <a:off x="1295400" y="3205162"/>
            <a:ext cx="6705600" cy="3294960"/>
            <a:chOff x="3495675" y="3205162"/>
            <a:chExt cx="4743450" cy="3294960"/>
          </a:xfrm>
        </p:grpSpPr>
        <p:pic>
          <p:nvPicPr>
            <p:cNvPr id="11" name="Picture 10">
              <a:extLst>
                <a:ext uri="{FF2B5EF4-FFF2-40B4-BE49-F238E27FC236}">
                  <a16:creationId xmlns:a16="http://schemas.microsoft.com/office/drawing/2014/main" id="{23E3E877-3A87-48E6-9FD0-3469C4BB9396}"/>
                </a:ext>
              </a:extLst>
            </p:cNvPr>
            <p:cNvPicPr>
              <a:picLocks noChangeAspect="1"/>
            </p:cNvPicPr>
            <p:nvPr/>
          </p:nvPicPr>
          <p:blipFill>
            <a:blip r:embed="rId3"/>
            <a:stretch>
              <a:fillRect/>
            </a:stretch>
          </p:blipFill>
          <p:spPr>
            <a:xfrm>
              <a:off x="3500437" y="3205162"/>
              <a:ext cx="4738688" cy="3294960"/>
            </a:xfrm>
            <a:prstGeom prst="rect">
              <a:avLst/>
            </a:prstGeom>
          </p:spPr>
        </p:pic>
        <p:pic>
          <p:nvPicPr>
            <p:cNvPr id="13" name="Picture 12">
              <a:extLst>
                <a:ext uri="{FF2B5EF4-FFF2-40B4-BE49-F238E27FC236}">
                  <a16:creationId xmlns:a16="http://schemas.microsoft.com/office/drawing/2014/main" id="{1310A884-100A-4557-8193-4F4B5C278677}"/>
                </a:ext>
              </a:extLst>
            </p:cNvPr>
            <p:cNvPicPr>
              <a:picLocks noChangeAspect="1"/>
            </p:cNvPicPr>
            <p:nvPr/>
          </p:nvPicPr>
          <p:blipFill>
            <a:blip r:embed="rId4"/>
            <a:stretch>
              <a:fillRect/>
            </a:stretch>
          </p:blipFill>
          <p:spPr>
            <a:xfrm>
              <a:off x="3495675" y="4219575"/>
              <a:ext cx="809625" cy="1809750"/>
            </a:xfrm>
            <a:prstGeom prst="rect">
              <a:avLst/>
            </a:prstGeom>
          </p:spPr>
        </p:pic>
      </p:grpSp>
    </p:spTree>
    <p:extLst>
      <p:ext uri="{BB962C8B-B14F-4D97-AF65-F5344CB8AC3E}">
        <p14:creationId xmlns:p14="http://schemas.microsoft.com/office/powerpoint/2010/main" val="13432662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95590" y="3195550"/>
            <a:ext cx="8543610" cy="3373024"/>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78" t="26666" r="27629" b="49334"/>
          <a:stretch/>
        </p:blipFill>
        <p:spPr>
          <a:xfrm rot="464951">
            <a:off x="7262781" y="20130"/>
            <a:ext cx="1179363"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60943" y="936468"/>
            <a:ext cx="1289705"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6"/>
          <a:stretch>
            <a:fillRect/>
          </a:stretch>
        </p:blipFill>
        <p:spPr>
          <a:xfrm>
            <a:off x="1601943" y="824000"/>
            <a:ext cx="5925826" cy="2371550"/>
          </a:xfrm>
          <a:prstGeom prst="rect">
            <a:avLst/>
          </a:prstGeom>
        </p:spPr>
      </p:pic>
    </p:spTree>
    <p:extLst>
      <p:ext uri="{BB962C8B-B14F-4D97-AF65-F5344CB8AC3E}">
        <p14:creationId xmlns:p14="http://schemas.microsoft.com/office/powerpoint/2010/main" val="776853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9144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872" y="3429001"/>
            <a:ext cx="2135195"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3792" y="3848673"/>
            <a:ext cx="842267"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9334" y="1385845"/>
            <a:ext cx="2188915" cy="5411040"/>
          </a:xfrm>
          <a:prstGeom prst="rect">
            <a:avLst/>
          </a:prstGeom>
          <a:effectLst>
            <a:outerShdw blurRad="76200" dir="13500000" sy="23000" kx="1200000" algn="br" rotWithShape="0">
              <a:prstClr val="black">
                <a:alpha val="20000"/>
              </a:prstClr>
            </a:outerShdw>
          </a:effectLst>
        </p:spPr>
      </p:pic>
      <p:pic>
        <p:nvPicPr>
          <p:cNvPr id="7" name="Picture 6">
            <a:extLst>
              <a:ext uri="{FF2B5EF4-FFF2-40B4-BE49-F238E27FC236}">
                <a16:creationId xmlns:a16="http://schemas.microsoft.com/office/drawing/2014/main" id="{0B596F1A-44FF-48F1-8FA9-9395B652EB6C}"/>
              </a:ext>
            </a:extLst>
          </p:cNvPr>
          <p:cNvPicPr>
            <a:picLocks noChangeAspect="1"/>
          </p:cNvPicPr>
          <p:nvPr/>
        </p:nvPicPr>
        <p:blipFill>
          <a:blip r:embed="rId10"/>
          <a:stretch>
            <a:fillRect/>
          </a:stretch>
        </p:blipFill>
        <p:spPr>
          <a:xfrm>
            <a:off x="4358174" y="1552575"/>
            <a:ext cx="4147163" cy="1447800"/>
          </a:xfrm>
          <a:prstGeom prst="rect">
            <a:avLst/>
          </a:prstGeom>
        </p:spPr>
      </p:pic>
    </p:spTree>
    <p:extLst>
      <p:ext uri="{BB962C8B-B14F-4D97-AF65-F5344CB8AC3E}">
        <p14:creationId xmlns:p14="http://schemas.microsoft.com/office/powerpoint/2010/main" val="134563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9144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1"/>
            <a:ext cx="9144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8624" y="1095613"/>
            <a:ext cx="1735376"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6245"/>
            <a:ext cx="2075588"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0586" y="1656936"/>
            <a:ext cx="2407221"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5643563"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2505" y="2240770"/>
            <a:ext cx="5921495"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9162" y="919928"/>
            <a:ext cx="2685035"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26" y="3606492"/>
            <a:ext cx="3484654"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2037488" y="15204"/>
            <a:ext cx="6573110" cy="1500120"/>
            <a:chOff x="-1531097" y="-3335217"/>
            <a:chExt cx="6413602" cy="3983916"/>
          </a:xfrm>
        </p:grpSpPr>
        <p:sp>
          <p:nvSpPr>
            <p:cNvPr id="21" name="矩形 17">
              <a:extLst>
                <a:ext uri="{FF2B5EF4-FFF2-40B4-BE49-F238E27FC236}">
                  <a16:creationId xmlns:a16="http://schemas.microsoft.com/office/drawing/2014/main" id="{159A72E2-D396-43AB-A786-8F91ADA3289D}"/>
                </a:ext>
              </a:extLst>
            </p:cNvPr>
            <p:cNvSpPr/>
            <p:nvPr/>
          </p:nvSpPr>
          <p:spPr>
            <a:xfrm>
              <a:off x="-1531097" y="-3335217"/>
              <a:ext cx="626490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493922" y="-3297272"/>
              <a:ext cx="6376427" cy="3392094"/>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1. </a:t>
              </a:r>
              <a:r>
                <a:rPr kumimoji="0" lang="vi-VN" sz="40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endParaRPr>
            </a:p>
          </p:txBody>
        </p:sp>
      </p:grpSp>
    </p:spTree>
    <p:extLst>
      <p:ext uri="{BB962C8B-B14F-4D97-AF65-F5344CB8AC3E}">
        <p14:creationId xmlns:p14="http://schemas.microsoft.com/office/powerpoint/2010/main" val="3091815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29F840-06F1-4198-8165-882FD5EEA9D1}"/>
              </a:ext>
            </a:extLst>
          </p:cNvPr>
          <p:cNvPicPr>
            <a:picLocks noChangeAspect="1"/>
          </p:cNvPicPr>
          <p:nvPr/>
        </p:nvPicPr>
        <p:blipFill>
          <a:blip r:embed="rId2"/>
          <a:stretch>
            <a:fillRect/>
          </a:stretch>
        </p:blipFill>
        <p:spPr>
          <a:xfrm>
            <a:off x="1" y="-3628"/>
            <a:ext cx="9143999" cy="6945067"/>
          </a:xfrm>
          <a:prstGeom prst="rect">
            <a:avLst/>
          </a:prstGeom>
        </p:spPr>
      </p:pic>
      <p:pic>
        <p:nvPicPr>
          <p:cNvPr id="20" name="Picture 19" descr="A picture containing text, table, indoor, toy&#10;&#10;Description automatically generated">
            <a:extLst>
              <a:ext uri="{FF2B5EF4-FFF2-40B4-BE49-F238E27FC236}">
                <a16:creationId xmlns:a16="http://schemas.microsoft.com/office/drawing/2014/main" id="{95E6F4F3-B045-49B7-8E87-B1DC16F33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547" y="3468904"/>
            <a:ext cx="5866453" cy="3446399"/>
          </a:xfrm>
          <a:prstGeom prst="rect">
            <a:avLst/>
          </a:prstGeom>
        </p:spPr>
      </p:pic>
      <p:sp>
        <p:nvSpPr>
          <p:cNvPr id="22" name="Rectangle: Rounded Corners 21">
            <a:extLst>
              <a:ext uri="{FF2B5EF4-FFF2-40B4-BE49-F238E27FC236}">
                <a16:creationId xmlns:a16="http://schemas.microsoft.com/office/drawing/2014/main" id="{04770215-91A9-42BE-9999-DDA56368CAF5}"/>
              </a:ext>
            </a:extLst>
          </p:cNvPr>
          <p:cNvSpPr/>
          <p:nvPr/>
        </p:nvSpPr>
        <p:spPr>
          <a:xfrm>
            <a:off x="381000" y="685800"/>
            <a:ext cx="8382000" cy="2441479"/>
          </a:xfrm>
          <a:prstGeom prst="roundRect">
            <a:avLst/>
          </a:prstGeom>
          <a:solidFill>
            <a:schemeClr val="accent2">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4400" b="1" dirty="0">
                <a:solidFill>
                  <a:srgbClr val="002060"/>
                </a:solidFill>
                <a:latin typeface="Times New Roman" pitchFamily="18" charset="0"/>
                <a:cs typeface="Times New Roman" pitchFamily="18" charset="0"/>
              </a:rPr>
              <a:t>Sau </a:t>
            </a:r>
            <a:r>
              <a:rPr lang="en-US" sz="4400" b="1" dirty="0" err="1">
                <a:solidFill>
                  <a:srgbClr val="002060"/>
                </a:solidFill>
                <a:latin typeface="Times New Roman" pitchFamily="18" charset="0"/>
                <a:cs typeface="Times New Roman" pitchFamily="18" charset="0"/>
              </a:rPr>
              <a:t>khi</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quan</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sát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đoạn</a:t>
            </a:r>
            <a:r>
              <a:rPr lang="en-US" sz="4400" b="1" dirty="0">
                <a:solidFill>
                  <a:srgbClr val="002060"/>
                </a:solidFill>
                <a:latin typeface="Times New Roman" pitchFamily="18" charset="0"/>
                <a:cs typeface="Times New Roman" pitchFamily="18" charset="0"/>
              </a:rPr>
              <a:t> video </a:t>
            </a:r>
            <a:r>
              <a:rPr lang="en-US" sz="4400" b="1" dirty="0" err="1">
                <a:solidFill>
                  <a:srgbClr val="002060"/>
                </a:solidFill>
                <a:latin typeface="Times New Roman" pitchFamily="18" charset="0"/>
                <a:cs typeface="Times New Roman" pitchFamily="18" charset="0"/>
              </a:rPr>
              <a:t>em</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hãy</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cho</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biết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em</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nhìn</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thấy</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những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gì</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trên</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những</a:t>
            </a:r>
            <a:r>
              <a:rPr lang="en-US" sz="4400" b="1" dirty="0">
                <a:solidFill>
                  <a:srgbClr val="002060"/>
                </a:solidFill>
                <a:latin typeface="Times New Roman" pitchFamily="18" charset="0"/>
                <a:cs typeface="Times New Roman" pitchFamily="18" charset="0"/>
              </a:rPr>
              <a:t> video?</a:t>
            </a:r>
            <a:endParaRPr lang="en-US" sz="40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30285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38BE5C-6C46-4C36-B3F0-89B0454CADF4}"/>
              </a:ext>
            </a:extLst>
          </p:cNvPr>
          <p:cNvGrpSpPr>
            <a:grpSpLocks/>
          </p:cNvGrpSpPr>
          <p:nvPr/>
        </p:nvGrpSpPr>
        <p:grpSpPr bwMode="auto">
          <a:xfrm>
            <a:off x="0" y="381000"/>
            <a:ext cx="8382001" cy="1065656"/>
            <a:chOff x="665654" y="495842"/>
            <a:chExt cx="11174989" cy="883356"/>
          </a:xfrm>
        </p:grpSpPr>
        <p:sp>
          <p:nvSpPr>
            <p:cNvPr id="6" name="Rectangle: Rounded Corners 28">
              <a:extLst>
                <a:ext uri="{FF2B5EF4-FFF2-40B4-BE49-F238E27FC236}">
                  <a16:creationId xmlns:a16="http://schemas.microsoft.com/office/drawing/2014/main" id="{4F45B26C-72F9-46B1-8CB6-A5B4F8A7889E}"/>
                </a:ext>
              </a:extLst>
            </p:cNvPr>
            <p:cNvSpPr/>
            <p:nvPr/>
          </p:nvSpPr>
          <p:spPr>
            <a:xfrm>
              <a:off x="1450678" y="518336"/>
              <a:ext cx="10389965" cy="69528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20000"/>
                </a:lnSpc>
                <a:spcBef>
                  <a:spcPts val="0"/>
                </a:spcBef>
                <a:spcAft>
                  <a:spcPts val="0"/>
                </a:spcAft>
              </a:pPr>
              <a:r>
                <a:rPr lang="en-US" sz="3200" b="1" dirty="0">
                  <a:solidFill>
                    <a:srgbClr val="002060"/>
                  </a:solidFill>
                  <a:effectLst/>
                  <a:latin typeface="Times New Roman" pitchFamily="18" charset="0"/>
                  <a:ea typeface="Times New Roman" panose="02020603050405020304" pitchFamily="18" charset="0"/>
                  <a:cs typeface="Times New Roman" pitchFamily="18" charset="0"/>
                </a:rPr>
                <a:t>C</a:t>
              </a:r>
              <a:r>
                <a:rPr lang="vi-VN" sz="3200" b="1" dirty="0">
                  <a:solidFill>
                    <a:srgbClr val="002060"/>
                  </a:solidFill>
                  <a:effectLst/>
                  <a:latin typeface="Times New Roman" pitchFamily="18" charset="0"/>
                  <a:ea typeface="Times New Roman" panose="02020603050405020304" pitchFamily="18" charset="0"/>
                  <a:cs typeface="Times New Roman" pitchFamily="18" charset="0"/>
                </a:rPr>
                <a:t>ùng viết ra giấy những gì mình nhớ được.</a:t>
              </a:r>
              <a:endParaRPr lang="en-US" sz="3200" b="1" dirty="0">
                <a:solidFill>
                  <a:srgbClr val="002060"/>
                </a:solidFill>
                <a:effectLst/>
                <a:latin typeface="Times New Roman" pitchFamily="18" charset="0"/>
                <a:ea typeface="Times New Roman" panose="02020603050405020304" pitchFamily="18" charset="0"/>
                <a:cs typeface="Times New Roman" pitchFamily="18" charset="0"/>
              </a:endParaRPr>
            </a:p>
          </p:txBody>
        </p:sp>
        <p:pic>
          <p:nvPicPr>
            <p:cNvPr id="7" name="Picture 29">
              <a:extLst>
                <a:ext uri="{FF2B5EF4-FFF2-40B4-BE49-F238E27FC236}">
                  <a16:creationId xmlns:a16="http://schemas.microsoft.com/office/drawing/2014/main" id="{BE87E78A-ABDA-4E15-BF16-40B217D6C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54" y="495842"/>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EAD48069-AB77-4E32-8208-B28C5BA2B753}"/>
              </a:ext>
            </a:extLst>
          </p:cNvPr>
          <p:cNvPicPr>
            <a:picLocks noChangeAspect="1"/>
          </p:cNvPicPr>
          <p:nvPr/>
        </p:nvPicPr>
        <p:blipFill>
          <a:blip r:embed="rId3"/>
          <a:stretch>
            <a:fillRect/>
          </a:stretch>
        </p:blipFill>
        <p:spPr>
          <a:xfrm>
            <a:off x="588821" y="1828800"/>
            <a:ext cx="8097979" cy="4307138"/>
          </a:xfrm>
          <a:prstGeom prst="rect">
            <a:avLst/>
          </a:prstGeom>
        </p:spPr>
      </p:pic>
    </p:spTree>
    <p:extLst>
      <p:ext uri="{BB962C8B-B14F-4D97-AF65-F5344CB8AC3E}">
        <p14:creationId xmlns:p14="http://schemas.microsoft.com/office/powerpoint/2010/main" val="3698837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285751" y="676276"/>
            <a:ext cx="7902904" cy="4487863"/>
            <a:chOff x="5610688" y="1031736"/>
            <a:chExt cx="597894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960468"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922015" y="1260598"/>
              <a:ext cx="5238006"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2800" b="1" dirty="0">
                  <a:solidFill>
                    <a:srgbClr val="0070C0"/>
                  </a:solidFill>
                  <a:latin typeface="Times New Roman" pitchFamily="18" charset="0"/>
                  <a:cs typeface="Times New Roman" pitchFamily="18" charset="0"/>
                </a:rPr>
                <a:t>Mỗi địa phương đều có những nét truyền thống riêng. Mỗi nơi có thể có những nghề thủ công, nghệ thuật biểu diễn, lễ hội hay món ăn truyền thống. Các địa phương đều có những chuyện về lịch sử dựng nước và g</a:t>
              </a:r>
              <a:r>
                <a:rPr lang="en-US" altLang="en-US" sz="2800" b="1" dirty="0" err="1">
                  <a:solidFill>
                    <a:srgbClr val="0070C0"/>
                  </a:solidFill>
                  <a:latin typeface="Times New Roman" pitchFamily="18" charset="0"/>
                  <a:cs typeface="Times New Roman" pitchFamily="18" charset="0"/>
                </a:rPr>
                <a:t>iữ</a:t>
              </a:r>
              <a:r>
                <a:rPr lang="vi-VN" altLang="en-US" sz="2800" b="1" dirty="0">
                  <a:solidFill>
                    <a:srgbClr val="0070C0"/>
                  </a:solidFill>
                  <a:latin typeface="Times New Roman" pitchFamily="18" charset="0"/>
                  <a:cs typeface="Times New Roman" pitchFamily="18" charset="0"/>
                </a:rPr>
                <a:t> nước. Chúng ta hãy cùng nhau tìm hiểu về những nét truyền thống của địa phương mìn</a:t>
              </a:r>
              <a:r>
                <a:rPr lang="en-US" altLang="en-US" sz="2800" b="1" dirty="0">
                  <a:solidFill>
                    <a:srgbClr val="0070C0"/>
                  </a:solidFill>
                  <a:latin typeface="Times New Roman" pitchFamily="18" charset="0"/>
                  <a:cs typeface="Times New Roman" pitchFamily="18" charset="0"/>
                </a:rPr>
                <a:t>h</a:t>
              </a:r>
              <a:r>
                <a:rPr lang="vi-VN" altLang="en-US" sz="3200" b="1" dirty="0">
                  <a:solidFill>
                    <a:srgbClr val="0070C0"/>
                  </a:solidFill>
                  <a:cs typeface="Calibri" panose="020F0502020204030204" pitchFamily="34" charset="0"/>
                </a:rPr>
                <a:t>.</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6930381" y="4255146"/>
            <a:ext cx="2279103" cy="2463153"/>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573719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9144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872" y="3429001"/>
            <a:ext cx="2135195"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3792" y="3848673"/>
            <a:ext cx="842267"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9334" y="1385845"/>
            <a:ext cx="2188915"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9B87786-87C0-48C9-BDCE-3BBA82B05461}"/>
              </a:ext>
            </a:extLst>
          </p:cNvPr>
          <p:cNvPicPr>
            <a:picLocks noChangeAspect="1"/>
          </p:cNvPicPr>
          <p:nvPr/>
        </p:nvPicPr>
        <p:blipFill>
          <a:blip r:embed="rId10"/>
          <a:stretch>
            <a:fillRect/>
          </a:stretch>
        </p:blipFill>
        <p:spPr>
          <a:xfrm>
            <a:off x="4464414" y="1704168"/>
            <a:ext cx="3939596" cy="1229532"/>
          </a:xfrm>
          <a:prstGeom prst="rect">
            <a:avLst/>
          </a:prstGeom>
        </p:spPr>
      </p:pic>
    </p:spTree>
    <p:extLst>
      <p:ext uri="{BB962C8B-B14F-4D97-AF65-F5344CB8AC3E}">
        <p14:creationId xmlns:p14="http://schemas.microsoft.com/office/powerpoint/2010/main" val="82944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9144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1"/>
            <a:ext cx="9144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8624" y="1095613"/>
            <a:ext cx="1735376"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6245"/>
            <a:ext cx="2075588"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0586" y="1656936"/>
            <a:ext cx="2407221"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5643563"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2505" y="2240770"/>
            <a:ext cx="5921495"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9162" y="919928"/>
            <a:ext cx="2685035"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726" y="3606492"/>
            <a:ext cx="3484654"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1663941" y="-34636"/>
            <a:ext cx="6020684" cy="1482436"/>
            <a:chOff x="-1329023" y="-3467581"/>
            <a:chExt cx="5347093" cy="6528182"/>
          </a:xfrm>
        </p:grpSpPr>
        <p:sp>
          <p:nvSpPr>
            <p:cNvPr id="21" name="矩形 17">
              <a:extLst>
                <a:ext uri="{FF2B5EF4-FFF2-40B4-BE49-F238E27FC236}">
                  <a16:creationId xmlns:a16="http://schemas.microsoft.com/office/drawing/2014/main" id="{159A72E2-D396-43AB-A786-8F91ADA3289D}"/>
                </a:ext>
              </a:extLst>
            </p:cNvPr>
            <p:cNvSpPr/>
            <p:nvPr/>
          </p:nvSpPr>
          <p:spPr>
            <a:xfrm>
              <a:off x="-1329023" y="-3467581"/>
              <a:ext cx="5222024"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272784" y="-3284551"/>
              <a:ext cx="5290854" cy="605841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2. </a:t>
              </a:r>
              <a:r>
                <a:rPr kumimoji="0" lang="vi-VN" sz="36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Lập kế hoạch tìm hiểu </a:t>
              </a:r>
              <a:r>
                <a:rPr lang="en-US" sz="3600" b="1" dirty="0" err="1">
                  <a:solidFill>
                    <a:srgbClr val="002060"/>
                  </a:solidFill>
                  <a:latin typeface="Times New Roman" pitchFamily="18" charset="0"/>
                  <a:ea typeface="Tahoma" panose="020B0604030504040204" pitchFamily="34" charset="0"/>
                  <a:cs typeface="Times New Roman" pitchFamily="18" charset="0"/>
                </a:rPr>
                <a:t>về</a:t>
              </a:r>
              <a:r>
                <a:rPr lang="en-US" sz="3600" b="1" dirty="0">
                  <a:solidFill>
                    <a:srgbClr val="002060"/>
                  </a:solidFill>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truyền thống </a:t>
              </a:r>
              <a:r>
                <a:rPr lang="en-US" sz="3600" b="1" dirty="0" err="1">
                  <a:solidFill>
                    <a:srgbClr val="002060"/>
                  </a:solidFill>
                  <a:latin typeface="Times New Roman" pitchFamily="18" charset="0"/>
                  <a:ea typeface="Tahoma" panose="020B0604030504040204" pitchFamily="34" charset="0"/>
                  <a:cs typeface="Times New Roman" pitchFamily="18" charset="0"/>
                </a:rPr>
                <a:t>quê</a:t>
              </a:r>
              <a:r>
                <a:rPr lang="en-US" sz="3600" b="1" dirty="0">
                  <a:solidFill>
                    <a:srgbClr val="002060"/>
                  </a:solidFill>
                  <a:latin typeface="Times New Roman" pitchFamily="18" charset="0"/>
                  <a:ea typeface="Tahoma" panose="020B0604030504040204" pitchFamily="34" charset="0"/>
                  <a:cs typeface="Times New Roman" pitchFamily="18" charset="0"/>
                </a:rPr>
                <a:t> </a:t>
              </a:r>
              <a:r>
                <a:rPr lang="en-US" sz="3600" b="1" dirty="0" err="1">
                  <a:solidFill>
                    <a:srgbClr val="002060"/>
                  </a:solidFill>
                  <a:latin typeface="Times New Roman" pitchFamily="18" charset="0"/>
                  <a:ea typeface="Tahoma" panose="020B0604030504040204" pitchFamily="34" charset="0"/>
                  <a:cs typeface="Times New Roman" pitchFamily="18" charset="0"/>
                </a:rPr>
                <a:t>hương</a:t>
              </a:r>
              <a:endParaRPr kumimoji="0" lang="en-US" sz="36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endParaRPr>
            </a:p>
          </p:txBody>
        </p:sp>
      </p:grpSp>
    </p:spTree>
    <p:extLst>
      <p:ext uri="{BB962C8B-B14F-4D97-AF65-F5344CB8AC3E}">
        <p14:creationId xmlns:p14="http://schemas.microsoft.com/office/powerpoint/2010/main" val="2875103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ADB5BC-78E3-461C-8D31-D3BCBDB153FF}"/>
              </a:ext>
            </a:extLst>
          </p:cNvPr>
          <p:cNvSpPr/>
          <p:nvPr/>
        </p:nvSpPr>
        <p:spPr>
          <a:xfrm>
            <a:off x="188850" y="434244"/>
            <a:ext cx="8802749" cy="3528155"/>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426208" y="568040"/>
            <a:ext cx="8336792" cy="3323987"/>
          </a:xfrm>
          <a:prstGeom prst="rect">
            <a:avLst/>
          </a:prstGeom>
          <a:noFill/>
        </p:spPr>
        <p:txBody>
          <a:bodyPr wrap="square" rtlCol="0">
            <a:spAutoFit/>
          </a:bodyPr>
          <a:lstStyle/>
          <a:p>
            <a:pPr marL="285750" indent="-285750" algn="just">
              <a:buFont typeface="Wingdings" panose="05000000000000000000" pitchFamily="2" charset="2"/>
              <a:buChar char="ü"/>
            </a:pPr>
            <a:r>
              <a:rPr lang="vi-VN" sz="3000" b="1" dirty="0">
                <a:solidFill>
                  <a:srgbClr val="0070C0"/>
                </a:solidFill>
                <a:latin typeface="Times New Roman" pitchFamily="18" charset="0"/>
                <a:cs typeface="Times New Roman" pitchFamily="18" charset="0"/>
              </a:rPr>
              <a:t>Mỗi nhóm chọn 1 trong số 5 mục đã ghi trên bảng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truyền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thống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yêu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nước</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làng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nghề</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truyền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thống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lễ</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hội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truyền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thống</a:t>
            </a:r>
            <a:r>
              <a:rPr lang="en-US" sz="3000" b="1" dirty="0">
                <a:solidFill>
                  <a:srgbClr val="0070C0"/>
                </a:solidFill>
                <a:latin typeface="Times New Roman" pitchFamily="18" charset="0"/>
                <a:cs typeface="Times New Roman" pitchFamily="18" charset="0"/>
              </a:rPr>
              <a:t>.</a:t>
            </a:r>
          </a:p>
          <a:p>
            <a:pPr marL="285750" indent="-285750" algn="just">
              <a:buFont typeface="Wingdings" panose="05000000000000000000" pitchFamily="2" charset="2"/>
              <a:buChar char="ü"/>
            </a:pPr>
            <a:r>
              <a:rPr lang="vi-VN" sz="3000" b="1" dirty="0">
                <a:solidFill>
                  <a:srgbClr val="0070C0"/>
                </a:solidFill>
                <a:latin typeface="Times New Roman" pitchFamily="18" charset="0"/>
                <a:cs typeface="Times New Roman" pitchFamily="18" charset="0"/>
              </a:rPr>
              <a:t>Lựa chọn hình thức trình bày bài thu hoạch </a:t>
            </a:r>
            <a:r>
              <a:rPr lang="en-US" sz="3000" b="1" dirty="0" err="1">
                <a:solidFill>
                  <a:srgbClr val="0070C0"/>
                </a:solidFill>
                <a:latin typeface="Times New Roman" pitchFamily="18" charset="0"/>
                <a:cs typeface="Times New Roman" pitchFamily="18" charset="0"/>
              </a:rPr>
              <a:t>để</a:t>
            </a:r>
            <a:r>
              <a:rPr lang="vi-VN" sz="3000" b="1" dirty="0">
                <a:solidFill>
                  <a:srgbClr val="0070C0"/>
                </a:solidFill>
                <a:latin typeface="Times New Roman" pitchFamily="18" charset="0"/>
                <a:cs typeface="Times New Roman" pitchFamily="18" charset="0"/>
              </a:rPr>
              <a:t> chuẩn bị trước.</a:t>
            </a:r>
            <a:endParaRPr lang="en-US" sz="3000" b="1" dirty="0">
              <a:solidFill>
                <a:srgbClr val="0070C0"/>
              </a:solidFill>
              <a:latin typeface="Times New Roman" pitchFamily="18" charset="0"/>
              <a:cs typeface="Times New Roman" pitchFamily="18" charset="0"/>
            </a:endParaRPr>
          </a:p>
          <a:p>
            <a:pPr marL="285750" indent="-285750">
              <a:buFont typeface="Wingdings" panose="05000000000000000000" pitchFamily="2" charset="2"/>
              <a:buChar char="ü"/>
            </a:pPr>
            <a:r>
              <a:rPr lang="en-US" sz="3000" b="1" dirty="0" err="1">
                <a:solidFill>
                  <a:srgbClr val="0070C0"/>
                </a:solidFill>
                <a:latin typeface="Times New Roman" pitchFamily="18" charset="0"/>
                <a:cs typeface="Times New Roman" pitchFamily="18" charset="0"/>
              </a:rPr>
              <a:t>Phân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công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nhiệm</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vụ</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cho</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từng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thành</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viên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trong</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nhóm</a:t>
            </a:r>
            <a:r>
              <a:rPr lang="en-US" sz="3000" b="1" dirty="0">
                <a:solidFill>
                  <a:srgbClr val="0070C0"/>
                </a:solidFill>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2"/>
          <a:stretch>
            <a:fillRect/>
          </a:stretch>
        </p:blipFill>
        <p:spPr>
          <a:xfrm>
            <a:off x="317897" y="4419600"/>
            <a:ext cx="8673703" cy="2352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05255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348</Words>
  <Application>Microsoft Office PowerPoint</Application>
  <PresentationFormat>On-screen Show (4:3)</PresentationFormat>
  <Paragraphs>21</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等线</vt:lpstr>
      <vt:lpstr>#9Slide05 SVNClementine</vt:lpstr>
      <vt:lpstr>#9Slide07 SVNAdam Gorry</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Windows 11</cp:lastModifiedBy>
  <cp:revision>12</cp:revision>
  <dcterms:created xsi:type="dcterms:W3CDTF">2023-02-28T04:51:58Z</dcterms:created>
  <dcterms:modified xsi:type="dcterms:W3CDTF">2024-03-01T07:29:18Z</dcterms:modified>
</cp:coreProperties>
</file>