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288" r:id="rId4"/>
    <p:sldId id="289" r:id="rId5"/>
    <p:sldId id="264" r:id="rId6"/>
    <p:sldId id="256" r:id="rId7"/>
    <p:sldId id="318" r:id="rId8"/>
    <p:sldId id="319" r:id="rId9"/>
    <p:sldId id="324" r:id="rId10"/>
    <p:sldId id="325" r:id="rId11"/>
    <p:sldId id="322" r:id="rId12"/>
    <p:sldId id="326" r:id="rId13"/>
    <p:sldId id="315" r:id="rId14"/>
    <p:sldId id="329" r:id="rId15"/>
    <p:sldId id="331" r:id="rId16"/>
    <p:sldId id="330" r:id="rId17"/>
    <p:sldId id="334" r:id="rId18"/>
    <p:sldId id="328" r:id="rId19"/>
    <p:sldId id="323" r:id="rId20"/>
    <p:sldId id="327" r:id="rId21"/>
    <p:sldId id="333" r:id="rId22"/>
    <p:sldId id="335" r:id="rId23"/>
    <p:sldId id="340" r:id="rId24"/>
    <p:sldId id="336" r:id="rId25"/>
    <p:sldId id="321" r:id="rId26"/>
    <p:sldId id="339" r:id="rId27"/>
    <p:sldId id="338" r:id="rId28"/>
    <p:sldId id="342" r:id="rId29"/>
    <p:sldId id="341" r:id="rId30"/>
    <p:sldId id="343" r:id="rId31"/>
    <p:sldId id="348" r:id="rId32"/>
    <p:sldId id="346" r:id="rId33"/>
    <p:sldId id="349" r:id="rId34"/>
    <p:sldId id="345" r:id="rId35"/>
    <p:sldId id="309"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9"/>
    <a:srgbClr val="FFC34B"/>
    <a:srgbClr val="FFDD09"/>
    <a:srgbClr val="FEEFC6"/>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01" autoAdjust="0"/>
  </p:normalViewPr>
  <p:slideViewPr>
    <p:cSldViewPr snapToGrid="0">
      <p:cViewPr varScale="1">
        <p:scale>
          <a:sx n="85" d="100"/>
          <a:sy n="85" d="100"/>
        </p:scale>
        <p:origin x="-84" y="-144"/>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720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373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42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6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3633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27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809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992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253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838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Thầy cô Click chuột vào các mục tiêu để đối chiếu mục tiêu bài học</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824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408B5DFC-B13C-4C3C-BE11-E5060E321ED1}"/>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5" name="页脚占位符 4">
            <a:extLst>
              <a:ext uri="{FF2B5EF4-FFF2-40B4-BE49-F238E27FC236}">
                <a16:creationId xmlns="" xmlns:a16="http://schemas.microsoft.com/office/drawing/2014/main"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9094004-97B0-47BA-93CD-6D42579CF579}"/>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6" name="页脚占位符 5">
            <a:extLst>
              <a:ext uri="{FF2B5EF4-FFF2-40B4-BE49-F238E27FC236}">
                <a16:creationId xmlns="" xmlns:a16="http://schemas.microsoft.com/office/drawing/2014/main"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34C22695-E9A9-4465-9D47-BC9846669BB4}"/>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8" name="页脚占位符 7">
            <a:extLst>
              <a:ext uri="{FF2B5EF4-FFF2-40B4-BE49-F238E27FC236}">
                <a16:creationId xmlns="" xmlns:a16="http://schemas.microsoft.com/office/drawing/2014/main"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B8EFC5F-FBEE-4E07-AC10-61052C21E2AD}"/>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4" name="页脚占位符 3">
            <a:extLst>
              <a:ext uri="{FF2B5EF4-FFF2-40B4-BE49-F238E27FC236}">
                <a16:creationId xmlns="" xmlns:a16="http://schemas.microsoft.com/office/drawing/2014/main"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A6F7599-BAC8-4A3E-B81D-FD5E3DBD359E}"/>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3" name="页脚占位符 2">
            <a:extLst>
              <a:ext uri="{FF2B5EF4-FFF2-40B4-BE49-F238E27FC236}">
                <a16:creationId xmlns="" xmlns:a16="http://schemas.microsoft.com/office/drawing/2014/main"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D4E0042-9343-435B-8AC7-108E1F6842F5}"/>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6" name="页脚占位符 5">
            <a:extLst>
              <a:ext uri="{FF2B5EF4-FFF2-40B4-BE49-F238E27FC236}">
                <a16:creationId xmlns="" xmlns:a16="http://schemas.microsoft.com/office/drawing/2014/main"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 xmlns:a16="http://schemas.microsoft.com/office/drawing/2014/main" id="{2BCADC77-9A5F-495E-948A-5E8C599C02A5}"/>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6" name="页脚占位符 5">
            <a:extLst>
              <a:ext uri="{FF2B5EF4-FFF2-40B4-BE49-F238E27FC236}">
                <a16:creationId xmlns="" xmlns:a16="http://schemas.microsoft.com/office/drawing/2014/main"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9EDE0D6-C914-4C23-9A3B-B7280FBA7004}"/>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5" name="页脚占位符 4">
            <a:extLst>
              <a:ext uri="{FF2B5EF4-FFF2-40B4-BE49-F238E27FC236}">
                <a16:creationId xmlns="" xmlns:a16="http://schemas.microsoft.com/office/drawing/2014/main"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5289540-1779-4633-AAEA-C2E3494864CF}"/>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5" name="页脚占位符 4">
            <a:extLst>
              <a:ext uri="{FF2B5EF4-FFF2-40B4-BE49-F238E27FC236}">
                <a16:creationId xmlns="" xmlns:a16="http://schemas.microsoft.com/office/drawing/2014/main"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DD328AE7-5D6C-4C63-BB00-CA5EEB9DFFA3}"/>
              </a:ext>
            </a:extLst>
          </p:cNvPr>
          <p:cNvSpPr>
            <a:spLocks noGrp="1"/>
          </p:cNvSpPr>
          <p:nvPr>
            <p:ph type="dt" sz="half" idx="10"/>
          </p:nvPr>
        </p:nvSpPr>
        <p:spPr/>
        <p:txBody>
          <a:bodyPr/>
          <a:lstStyle/>
          <a:p>
            <a:fld id="{FD791B83-7F85-412B-B55F-311BFBFEAF92}" type="datetimeFigureOut">
              <a:rPr lang="zh-CN" altLang="en-US" smtClean="0"/>
              <a:t>2023/2/17</a:t>
            </a:fld>
            <a:endParaRPr lang="zh-CN" altLang="en-US"/>
          </a:p>
        </p:txBody>
      </p:sp>
      <p:sp>
        <p:nvSpPr>
          <p:cNvPr id="5" name="页脚占位符 4">
            <a:extLst>
              <a:ext uri="{FF2B5EF4-FFF2-40B4-BE49-F238E27FC236}">
                <a16:creationId xmlns="" xmlns:a16="http://schemas.microsoft.com/office/drawing/2014/main"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2023/2/17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2023/2/17</a:t>
            </a:fld>
            <a:endParaRPr lang="zh-CN" altLang="en-US" dirty="0"/>
          </a:p>
        </p:txBody>
      </p:sp>
      <p:sp>
        <p:nvSpPr>
          <p:cNvPr id="5" name="页脚占位符 4">
            <a:extLst>
              <a:ext uri="{FF2B5EF4-FFF2-40B4-BE49-F238E27FC236}">
                <a16:creationId xmlns="" xmlns:a16="http://schemas.microsoft.com/office/drawing/2014/main"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2023/2/17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8.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54.png"/><Relationship Id="rId5" Type="http://schemas.openxmlformats.org/officeDocument/2006/relationships/image" Target="../media/image38.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pn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5.jpe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1.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1.emf"/><Relationship Id="rId4" Type="http://schemas.openxmlformats.org/officeDocument/2006/relationships/hyperlink" Target="https://www.freeppt7.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 xmlns:a16="http://schemas.microsoft.com/office/drawing/2014/main"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887481" y="1117309"/>
            <a:ext cx="4243471" cy="4305275"/>
          </a:xfrm>
          <a:prstGeom prst="rect">
            <a:avLst/>
          </a:prstGeom>
        </p:spPr>
      </p:pic>
      <p:pic>
        <p:nvPicPr>
          <p:cNvPr id="16" name="图片 2">
            <a:extLst>
              <a:ext uri="{FF2B5EF4-FFF2-40B4-BE49-F238E27FC236}">
                <a16:creationId xmlns="" xmlns:a16="http://schemas.microsoft.com/office/drawing/2014/main"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 xmlns:a16="http://schemas.microsoft.com/office/drawing/2014/main"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108" y="1290470"/>
            <a:ext cx="7913793" cy="1343904"/>
          </a:xfrm>
          <a:prstGeom prst="rect">
            <a:avLst/>
          </a:prstGeom>
        </p:spPr>
      </p:pic>
      <p:pic>
        <p:nvPicPr>
          <p:cNvPr id="17" name="Picture 16" descr="Logo&#10;&#10;Description automatically generated">
            <a:extLst>
              <a:ext uri="{FF2B5EF4-FFF2-40B4-BE49-F238E27FC236}">
                <a16:creationId xmlns="" xmlns:a16="http://schemas.microsoft.com/office/drawing/2014/main"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4593" y="834454"/>
            <a:ext cx="2385776" cy="642857"/>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 xmlns:a16="http://schemas.microsoft.com/office/drawing/2014/main"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 xmlns:a16="http://schemas.microsoft.com/office/drawing/2014/main"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
        <p:nvSpPr>
          <p:cNvPr id="2" name="Rectangle 1"/>
          <p:cNvSpPr/>
          <p:nvPr/>
        </p:nvSpPr>
        <p:spPr>
          <a:xfrm>
            <a:off x="1678099" y="142061"/>
            <a:ext cx="7323736"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chemeClr val="accent3"/>
                </a:solidFill>
                <a:effectLst/>
                <a:latin typeface="Times New Roman" panose="02020603050405020304" pitchFamily="18" charset="0"/>
                <a:cs typeface="Times New Roman" panose="02020603050405020304" pitchFamily="18" charset="0"/>
              </a:rPr>
              <a:t>TRƯỜNG TIỂU HỌC ÁI MỘ A</a:t>
            </a:r>
            <a:endParaRPr lang="en-US" sz="40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210654" y="2468981"/>
            <a:ext cx="2759317" cy="338554"/>
          </a:xfrm>
          <a:prstGeom prst="rect">
            <a:avLst/>
          </a:prstGeom>
          <a:noFill/>
        </p:spPr>
        <p:txBody>
          <a:bodyPr wrap="square" rtlCol="0">
            <a:spAutoFit/>
          </a:bodyPr>
          <a:lstStyle/>
          <a:p>
            <a:r>
              <a:rPr lang="en-US" sz="1600" b="1" dirty="0" err="1" smtClean="0">
                <a:solidFill>
                  <a:srgbClr val="FF0000"/>
                </a:solidFill>
                <a:latin typeface="Times New Roman" panose="02020603050405020304" pitchFamily="18" charset="0"/>
                <a:cs typeface="Times New Roman" panose="02020603050405020304" pitchFamily="18" charset="0"/>
              </a:rPr>
              <a:t>Giáo</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viên</a:t>
            </a:r>
            <a:r>
              <a:rPr lang="en-US" sz="1600" b="1" dirty="0" smtClean="0">
                <a:solidFill>
                  <a:srgbClr val="FF0000"/>
                </a:solidFill>
                <a:latin typeface="Times New Roman" panose="02020603050405020304" pitchFamily="18" charset="0"/>
                <a:cs typeface="Times New Roman" panose="02020603050405020304" pitchFamily="18" charset="0"/>
              </a:rPr>
              <a:t> : </a:t>
            </a:r>
            <a:r>
              <a:rPr lang="en-US" sz="1600" b="1" dirty="0" err="1" smtClean="0">
                <a:solidFill>
                  <a:srgbClr val="FF0000"/>
                </a:solidFill>
                <a:latin typeface="Times New Roman" panose="02020603050405020304" pitchFamily="18" charset="0"/>
                <a:cs typeface="Times New Roman" panose="02020603050405020304" pitchFamily="18" charset="0"/>
              </a:rPr>
              <a:t>Phạm</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Thúy</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Hồng</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Calibri" panose="020F0502020204030204" pitchFamily="34" charset="0"/>
                <a:cs typeface="Calibri" panose="020F0502020204030204" pitchFamily="34" charset="0"/>
              </a:rPr>
              <a:t>Hoạt động 1 </a:t>
            </a:r>
          </a:p>
          <a:p>
            <a:pPr algn="ctr">
              <a:lnSpc>
                <a:spcPct val="150000"/>
              </a:lnSpc>
            </a:pPr>
            <a:r>
              <a:rPr lang="en-US" sz="3600" b="1" dirty="0">
                <a:solidFill>
                  <a:srgbClr val="753929"/>
                </a:solidFill>
                <a:latin typeface="Calibri" panose="020F0502020204030204" pitchFamily="34" charset="0"/>
                <a:cs typeface="Calibri" panose="020F0502020204030204" pitchFamily="34" charset="0"/>
              </a:rPr>
              <a:t>Tìm hiểu về các biện pháp phòng tránh bị điện giật</a:t>
            </a:r>
          </a:p>
        </p:txBody>
      </p:sp>
    </p:spTree>
    <p:extLst>
      <p:ext uri="{BB962C8B-B14F-4D97-AF65-F5344CB8AC3E}">
        <p14:creationId xmlns:p14="http://schemas.microsoft.com/office/powerpoint/2010/main" val="19580621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3" name="Picture 92">
            <a:extLst>
              <a:ext uri="{FF2B5EF4-FFF2-40B4-BE49-F238E27FC236}">
                <a16:creationId xmlns=""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25245"/>
            <a:ext cx="3822700" cy="3427413"/>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93">
            <a:extLst>
              <a:ext uri="{FF2B5EF4-FFF2-40B4-BE49-F238E27FC236}">
                <a16:creationId xmlns=""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449" y="1325245"/>
            <a:ext cx="3624263" cy="34258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00892" y="-81412"/>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7">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2" name="TextBox 1">
            <a:extLst>
              <a:ext uri="{FF2B5EF4-FFF2-40B4-BE49-F238E27FC236}">
                <a16:creationId xmlns="" xmlns:a16="http://schemas.microsoft.com/office/drawing/2014/main" id="{3D45ECD1-5A31-42FC-AAB1-DAB625916BEB}"/>
              </a:ext>
            </a:extLst>
          </p:cNvPr>
          <p:cNvSpPr txBox="1"/>
          <p:nvPr/>
        </p:nvSpPr>
        <p:spPr>
          <a:xfrm>
            <a:off x="1425711" y="330432"/>
            <a:ext cx="6694361" cy="1200329"/>
          </a:xfrm>
          <a:prstGeom prst="rect">
            <a:avLst/>
          </a:prstGeom>
          <a:solidFill>
            <a:srgbClr val="FDEED9"/>
          </a:solidFill>
        </p:spPr>
        <p:txBody>
          <a:bodyPr wrap="square" rtlCol="0">
            <a:spAutoFit/>
          </a:bodyPr>
          <a:lstStyle/>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Quan sát hình minh họa 1, 2 SGK, cho biết:</a:t>
            </a:r>
          </a:p>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Nêu nội dung mỗi bức tranh. </a:t>
            </a:r>
          </a:p>
          <a:p>
            <a:pPr algn="ctr">
              <a:defRPr/>
            </a:pPr>
            <a:r>
              <a:rPr lang="vi-VN" altLang="en-US" sz="2400" b="1" dirty="0">
                <a:solidFill>
                  <a:schemeClr val="accent5">
                    <a:lumMod val="75000"/>
                  </a:schemeClr>
                </a:solidFill>
                <a:latin typeface="Calibri" panose="020F0502020204030204" pitchFamily="34" charset="0"/>
                <a:cs typeface="Calibri" panose="020F0502020204030204" pitchFamily="34" charset="0"/>
              </a:rPr>
              <a:t>Làm như vậy có tác hại gì?</a:t>
            </a:r>
            <a:endParaRPr lang="en-US" sz="2400" b="1"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0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pic>
        <p:nvPicPr>
          <p:cNvPr id="7" name="Picture 6">
            <a:extLst>
              <a:ext uri="{FF2B5EF4-FFF2-40B4-BE49-F238E27FC236}">
                <a16:creationId xmlns="" xmlns:a16="http://schemas.microsoft.com/office/drawing/2014/main" id="{7A5C072B-0E25-41E3-9A3F-B3B54F4DC1F2}"/>
              </a:ext>
            </a:extLst>
          </p:cNvPr>
          <p:cNvPicPr>
            <a:picLocks noChangeAspect="1"/>
          </p:cNvPicPr>
          <p:nvPr/>
        </p:nvPicPr>
        <p:blipFill rotWithShape="1">
          <a:blip r:embed="rId5"/>
          <a:srcRect t="5375"/>
          <a:stretch/>
        </p:blipFill>
        <p:spPr>
          <a:xfrm>
            <a:off x="2423009" y="81776"/>
            <a:ext cx="4297982" cy="2408699"/>
          </a:xfrm>
          <a:prstGeom prst="rect">
            <a:avLst/>
          </a:prstGeom>
        </p:spPr>
      </p:pic>
      <p:pic>
        <p:nvPicPr>
          <p:cNvPr id="5" name="Picture 4">
            <a:extLst>
              <a:ext uri="{FF2B5EF4-FFF2-40B4-BE49-F238E27FC236}">
                <a16:creationId xmlns="" xmlns:a16="http://schemas.microsoft.com/office/drawing/2014/main" id="{B125BA4E-B4B5-4233-8CAA-E98A08BA312F}"/>
              </a:ext>
            </a:extLst>
          </p:cNvPr>
          <p:cNvPicPr>
            <a:picLocks noChangeAspect="1"/>
          </p:cNvPicPr>
          <p:nvPr/>
        </p:nvPicPr>
        <p:blipFill rotWithShape="1">
          <a:blip r:embed="rId6"/>
          <a:srcRect r="1685"/>
          <a:stretch/>
        </p:blipFill>
        <p:spPr>
          <a:xfrm>
            <a:off x="183509" y="2571750"/>
            <a:ext cx="4179037" cy="2489974"/>
          </a:xfrm>
          <a:prstGeom prst="rect">
            <a:avLst/>
          </a:prstGeom>
        </p:spPr>
      </p:pic>
      <p:pic>
        <p:nvPicPr>
          <p:cNvPr id="6" name="Picture 5">
            <a:extLst>
              <a:ext uri="{FF2B5EF4-FFF2-40B4-BE49-F238E27FC236}">
                <a16:creationId xmlns="" xmlns:a16="http://schemas.microsoft.com/office/drawing/2014/main"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Tree>
    <p:extLst>
      <p:ext uri="{BB962C8B-B14F-4D97-AF65-F5344CB8AC3E}">
        <p14:creationId xmlns:p14="http://schemas.microsoft.com/office/powerpoint/2010/main" val="366871889"/>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 xmlns:a16="http://schemas.microsoft.com/office/drawing/2014/main"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5DA2"/>
                </a:solidFill>
                <a:latin typeface="Calibri" panose="020F0502020204030204" pitchFamily="34" charset="0"/>
                <a:cs typeface="Calibri" panose="020F0502020204030204" pitchFamily="34" charset="0"/>
              </a:rPr>
              <a:t>Để phòng tránh bị điện giật, chúng ta nên làm và không nên làm những điều gì?</a:t>
            </a:r>
          </a:p>
        </p:txBody>
      </p:sp>
      <p:graphicFrame>
        <p:nvGraphicFramePr>
          <p:cNvPr id="10" name="Table 9">
            <a:extLst>
              <a:ext uri="{FF2B5EF4-FFF2-40B4-BE49-F238E27FC236}">
                <a16:creationId xmlns="" xmlns:a16="http://schemas.microsoft.com/office/drawing/2014/main" id="{31F28143-F16A-41C8-B180-3DCDBE03D89C}"/>
              </a:ext>
            </a:extLst>
          </p:cNvPr>
          <p:cNvGraphicFramePr>
            <a:graphicFrameLocks noGrp="1"/>
          </p:cNvGraphicFramePr>
          <p:nvPr>
            <p:extLst>
              <p:ext uri="{D42A27DB-BD31-4B8C-83A1-F6EECF244321}">
                <p14:modId xmlns:p14="http://schemas.microsoft.com/office/powerpoint/2010/main" val="1105202182"/>
              </p:ext>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 xmlns:a16="http://schemas.microsoft.com/office/drawing/2014/main" val="20000"/>
                    </a:ext>
                  </a:extLst>
                </a:gridCol>
                <a:gridCol w="4679444">
                  <a:extLst>
                    <a:ext uri="{9D8B030D-6E8A-4147-A177-3AD203B41FA5}">
                      <a16:colId xmlns=""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không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 xmlns:a16="http://schemas.microsoft.com/office/drawing/2014/main"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 xmlns:a16="http://schemas.microsoft.com/office/drawing/2014/main" val="10001"/>
                  </a:ext>
                </a:extLst>
              </a:tr>
            </a:tbl>
          </a:graphicData>
        </a:graphic>
      </p:graphicFrame>
      <p:sp>
        <p:nvSpPr>
          <p:cNvPr id="11" name="TextBox 10">
            <a:extLst>
              <a:ext uri="{FF2B5EF4-FFF2-40B4-BE49-F238E27FC236}">
                <a16:creationId xmlns="" xmlns:a16="http://schemas.microsoft.com/office/drawing/2014/main" id="{737C7203-51EA-45DE-9A81-1F084011D8EB}"/>
              </a:ext>
            </a:extLst>
          </p:cNvPr>
          <p:cNvSpPr txBox="1"/>
          <p:nvPr/>
        </p:nvSpPr>
        <p:spPr>
          <a:xfrm>
            <a:off x="306942" y="2086290"/>
            <a:ext cx="4148667" cy="2446824"/>
          </a:xfrm>
          <a:prstGeom prst="rect">
            <a:avLst/>
          </a:prstGeom>
          <a:noFill/>
        </p:spPr>
        <p:txBody>
          <a:bodyPr wrap="square">
            <a:spAutoFit/>
          </a:bodyPr>
          <a:lstStyle/>
          <a:p>
            <a:pPr>
              <a:spcBef>
                <a:spcPts val="600"/>
              </a:spcBef>
            </a:pPr>
            <a:r>
              <a:rPr lang="en-US" sz="2300" dirty="0">
                <a:latin typeface="Calibri" panose="020F0502020204030204" pitchFamily="34" charset="0"/>
                <a:cs typeface="Calibri" panose="020F0502020204030204" pitchFamily="34" charset="0"/>
              </a:rPr>
              <a:t>- Tránh</a:t>
            </a:r>
            <a:r>
              <a:rPr lang="en-US" sz="2300" baseline="0" dirty="0">
                <a:latin typeface="Calibri" panose="020F0502020204030204" pitchFamily="34" charset="0"/>
                <a:cs typeface="Calibri" panose="020F0502020204030204" pitchFamily="34" charset="0"/>
              </a:rPr>
              <a:t> xa chỗ có dây điện bị đứt.</a:t>
            </a:r>
          </a:p>
          <a:p>
            <a:pPr marL="0" indent="0">
              <a:spcBef>
                <a:spcPts val="600"/>
              </a:spcBef>
              <a:buFontTx/>
              <a:buNone/>
            </a:pPr>
            <a:r>
              <a:rPr lang="en-US" sz="2300" baseline="0" dirty="0">
                <a:latin typeface="Calibri" panose="020F0502020204030204" pitchFamily="34" charset="0"/>
                <a:cs typeface="Calibri" panose="020F0502020204030204" pitchFamily="34" charset="0"/>
              </a:rPr>
              <a:t>- Báo cho người lớn khi có sự cố về điện.</a:t>
            </a:r>
          </a:p>
          <a:p>
            <a:pPr marL="0" indent="0">
              <a:spcBef>
                <a:spcPts val="600"/>
              </a:spcBef>
              <a:buFontTx/>
              <a:buNone/>
            </a:pPr>
            <a:r>
              <a:rPr lang="en-US" sz="2300" baseline="0" dirty="0">
                <a:latin typeface="Calibri" panose="020F0502020204030204" pitchFamily="34" charset="0"/>
                <a:cs typeface="Calibri" panose="020F0502020204030204" pitchFamily="34" charset="0"/>
              </a:rPr>
              <a:t>- Để ổ điện xa tầm tay trẻ em.</a:t>
            </a:r>
          </a:p>
          <a:p>
            <a:pPr marL="0" indent="0">
              <a:spcBef>
                <a:spcPts val="600"/>
              </a:spcBef>
              <a:buFontTx/>
              <a:buNone/>
            </a:pPr>
            <a:r>
              <a:rPr lang="en-US" sz="2300" baseline="0" dirty="0">
                <a:latin typeface="Calibri" panose="020F0502020204030204" pitchFamily="34" charset="0"/>
                <a:cs typeface="Calibri" panose="020F0502020204030204" pitchFamily="34" charset="0"/>
              </a:rPr>
              <a:t>- Không lại gần trạm biến áp, đường dây điện cao thế.</a:t>
            </a:r>
          </a:p>
        </p:txBody>
      </p:sp>
      <p:sp>
        <p:nvSpPr>
          <p:cNvPr id="13" name="TextBox 12">
            <a:extLst>
              <a:ext uri="{FF2B5EF4-FFF2-40B4-BE49-F238E27FC236}">
                <a16:creationId xmlns="" xmlns:a16="http://schemas.microsoft.com/office/drawing/2014/main" id="{DC694C08-7F63-4A41-8C45-1CF80CDF1F77}"/>
              </a:ext>
            </a:extLst>
          </p:cNvPr>
          <p:cNvSpPr txBox="1"/>
          <p:nvPr/>
        </p:nvSpPr>
        <p:spPr>
          <a:xfrm>
            <a:off x="4509797" y="1991281"/>
            <a:ext cx="4751584" cy="2923877"/>
          </a:xfrm>
          <a:prstGeom prst="rect">
            <a:avLst/>
          </a:prstGeom>
          <a:noFill/>
        </p:spPr>
        <p:txBody>
          <a:bodyPr wrap="square">
            <a:spAutoFit/>
          </a:bodyPr>
          <a:lstStyle/>
          <a:p>
            <a:r>
              <a:rPr lang="vi-VN" sz="2300" dirty="0">
                <a:latin typeface="Calibri" panose="020F0502020204030204" pitchFamily="34" charset="0"/>
                <a:cs typeface="Calibri" panose="020F0502020204030204" pitchFamily="34" charset="0"/>
              </a:rPr>
              <a:t>- Thả diều, chơi dưới đường dây điện.</a:t>
            </a:r>
          </a:p>
          <a:p>
            <a:r>
              <a:rPr lang="vi-VN" sz="2300" dirty="0">
                <a:latin typeface="Calibri" panose="020F0502020204030204" pitchFamily="34" charset="0"/>
                <a:cs typeface="Calibri" panose="020F0502020204030204" pitchFamily="34" charset="0"/>
              </a:rPr>
              <a:t>- Dùng tay kéo người bị điện giật ra khỏi nguồn điện.</a:t>
            </a:r>
          </a:p>
          <a:p>
            <a:r>
              <a:rPr lang="vi-VN" sz="2300" dirty="0">
                <a:latin typeface="Calibri" panose="020F0502020204030204" pitchFamily="34" charset="0"/>
                <a:cs typeface="Calibri" panose="020F0502020204030204" pitchFamily="34" charset="0"/>
              </a:rPr>
              <a:t>- Để trẻ em sử dụng các đồ điện.</a:t>
            </a:r>
          </a:p>
          <a:p>
            <a:r>
              <a:rPr lang="vi-VN" sz="2300" dirty="0">
                <a:latin typeface="Calibri" panose="020F0502020204030204" pitchFamily="34" charset="0"/>
                <a:cs typeface="Calibri" panose="020F0502020204030204" pitchFamily="34" charset="0"/>
              </a:rPr>
              <a:t>- Chạm tay vào chỗ hở của đường dây điện.</a:t>
            </a:r>
          </a:p>
          <a:p>
            <a:r>
              <a:rPr lang="vi-VN" sz="2300" dirty="0">
                <a:latin typeface="Calibri" panose="020F0502020204030204" pitchFamily="34" charset="0"/>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 xmlns:a16="http://schemas.microsoft.com/office/drawing/2014/main"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 xmlns:a16="http://schemas.microsoft.com/office/drawing/2014/main"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a:t>
              </a:r>
              <a:r>
                <a:rPr lang="en-US" sz="2400" dirty="0" err="1">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cách</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Calibri" panose="020F0502020204030204" pitchFamily="34" charset="0"/>
                <a:cs typeface="Calibri" panose="020F0502020204030204" pitchFamily="34" charset="0"/>
              </a:rPr>
              <a:t>Hoạt động 2 </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Các biện pháp tránh gây hỏng đồ điện </a:t>
            </a:r>
            <a:endParaRPr lang="en-US" sz="2800" b="1" dirty="0">
              <a:solidFill>
                <a:srgbClr val="753929"/>
              </a:solidFill>
              <a:latin typeface="Calibri" panose="020F0502020204030204" pitchFamily="34" charset="0"/>
              <a:cs typeface="Calibri" panose="020F0502020204030204" pitchFamily="34" charset="0"/>
            </a:endParaRPr>
          </a:p>
          <a:p>
            <a:pPr algn="ctr">
              <a:lnSpc>
                <a:spcPct val="150000"/>
              </a:lnSpc>
            </a:pPr>
            <a:r>
              <a:rPr lang="en-US" sz="2800" b="1" dirty="0">
                <a:solidFill>
                  <a:srgbClr val="753929"/>
                </a:solidFill>
                <a:latin typeface="Calibri" panose="020F0502020204030204" pitchFamily="34" charset="0"/>
                <a:cs typeface="Calibri" panose="020F0502020204030204" pitchFamily="34" charset="0"/>
              </a:rPr>
              <a:t>và</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vai trò của cầu chì, công tơ điện.</a:t>
            </a:r>
            <a:endParaRPr lang="en-US" sz="2800" b="1" dirty="0">
              <a:solidFill>
                <a:srgbClr val="753929"/>
              </a:solidFill>
              <a:latin typeface="Calibri" panose="020F0502020204030204" pitchFamily="34" charset="0"/>
              <a:cs typeface="Calibri" panose="020F0502020204030204" pitchFamily="34" charset="0"/>
            </a:endParaRPr>
          </a:p>
        </p:txBody>
      </p:sp>
      <p:pic>
        <p:nvPicPr>
          <p:cNvPr id="1026" name="Picture 2" descr="Công tơ điện là gì ? Đồng hồ điện - Điện năng kế và các thông tin chi tiết">
            <a:extLst>
              <a:ext uri="{FF2B5EF4-FFF2-40B4-BE49-F238E27FC236}">
                <a16:creationId xmlns=""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29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 xmlns:a16="http://schemas.microsoft.com/office/drawing/2014/main"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 xmlns:a16="http://schemas.microsoft.com/office/drawing/2014/main"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54" y="152739"/>
            <a:ext cx="5008232" cy="1145762"/>
          </a:xfrm>
          <a:prstGeom prst="rect">
            <a:avLst/>
          </a:prstGeom>
        </p:spPr>
      </p:pic>
      <p:grpSp>
        <p:nvGrpSpPr>
          <p:cNvPr id="13" name="Group 12">
            <a:extLst>
              <a:ext uri="{FF2B5EF4-FFF2-40B4-BE49-F238E27FC236}">
                <a16:creationId xmlns=""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 calcmode="lin" valueType="num">
                                      <p:cBhvr additive="base">
                                        <p:cTn id="10" dur="1000" fill="hold"/>
                                        <p:tgtEl>
                                          <p:spTgt spid="1046"/>
                                        </p:tgtEl>
                                        <p:attrNameLst>
                                          <p:attrName>ppt_x</p:attrName>
                                        </p:attrNameLst>
                                      </p:cBhvr>
                                      <p:tavLst>
                                        <p:tav tm="0">
                                          <p:val>
                                            <p:strVal val="1+#ppt_w/2"/>
                                          </p:val>
                                        </p:tav>
                                        <p:tav tm="100000">
                                          <p:val>
                                            <p:strVal val="#ppt_x"/>
                                          </p:val>
                                        </p:tav>
                                      </p:tavLst>
                                    </p:anim>
                                    <p:anim calcmode="lin" valueType="num">
                                      <p:cBhvr additive="base">
                                        <p:cTn id="11" dur="1000" fill="hold"/>
                                        <p:tgtEl>
                                          <p:spTgt spid="1046"/>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400"/>
                                        <p:tgtEl>
                                          <p:spTgt spid="13"/>
                                        </p:tgtEl>
                                      </p:cBhvr>
                                    </p:animEffect>
                                    <p:anim calcmode="lin" valueType="num">
                                      <p:cBhvr>
                                        <p:cTn id="16" dur="1400" fill="hold"/>
                                        <p:tgtEl>
                                          <p:spTgt spid="13"/>
                                        </p:tgtEl>
                                        <p:attrNameLst>
                                          <p:attrName>ppt_x</p:attrName>
                                        </p:attrNameLst>
                                      </p:cBhvr>
                                      <p:tavLst>
                                        <p:tav tm="0">
                                          <p:val>
                                            <p:strVal val="#ppt_x"/>
                                          </p:val>
                                        </p:tav>
                                        <p:tav tm="100000">
                                          <p:val>
                                            <p:strVal val="#ppt_x"/>
                                          </p:val>
                                        </p:tav>
                                      </p:tavLst>
                                    </p:anim>
                                    <p:anim calcmode="lin" valueType="num">
                                      <p:cBhvr>
                                        <p:cTn id="17" dur="14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4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 xmlns:a16="http://schemas.microsoft.com/office/drawing/2014/main"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 xmlns:a16="http://schemas.microsoft.com/office/drawing/2014/main"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 xmlns:a16="http://schemas.microsoft.com/office/drawing/2014/main"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 xmlns:a16="http://schemas.microsoft.com/office/drawing/2014/main"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 xmlns:a16="http://schemas.microsoft.com/office/drawing/2014/main"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 xmlns:a16="http://schemas.microsoft.com/office/drawing/2014/main"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 xmlns:a16="http://schemas.microsoft.com/office/drawing/2014/main"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Vai trò của cầu chì trong </a:t>
            </a:r>
            <a:r>
              <a:rPr lang="en-US" sz="2800" b="1" dirty="0">
                <a:solidFill>
                  <a:srgbClr val="0070C0"/>
                </a:solidFill>
                <a:latin typeface="Calibri" panose="020F0502020204030204" pitchFamily="34" charset="0"/>
                <a:cs typeface="Calibri" panose="020F0502020204030204" pitchFamily="34" charset="0"/>
              </a:rPr>
              <a:t>hệ thống điện</a:t>
            </a:r>
          </a:p>
        </p:txBody>
      </p:sp>
      <p:pic>
        <p:nvPicPr>
          <p:cNvPr id="8194" name="Picture 2" descr="Cầu chì là gì, ứng dụng và cách thay cầu trì an toàn">
            <a:extLst>
              <a:ext uri="{FF2B5EF4-FFF2-40B4-BE49-F238E27FC236}">
                <a16:creationId xmlns="" xmlns:a16="http://schemas.microsoft.com/office/drawing/2014/main"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708" y="1811777"/>
            <a:ext cx="3195851" cy="169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 xmlns:a16="http://schemas.microsoft.com/office/drawing/2014/main"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536" y="1249982"/>
            <a:ext cx="3948514" cy="286655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130617777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 xmlns:a16="http://schemas.microsoft.com/office/drawing/2014/main" id="{3AF2FB6F-3C29-4E35-ACDA-C93515B49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val="17594257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Rectangle 60">
            <a:extLst>
              <a:ext uri="{FF2B5EF4-FFF2-40B4-BE49-F238E27FC236}">
                <a16:creationId xmlns="" xmlns:a16="http://schemas.microsoft.com/office/drawing/2014/main" id="{BBBA51C9-9E32-4C48-BCD1-30042BC1248C}"/>
              </a:ext>
            </a:extLst>
          </p:cNvPr>
          <p:cNvSpPr>
            <a:spLocks noChangeArrowheads="1"/>
          </p:cNvSpPr>
          <p:nvPr/>
        </p:nvSpPr>
        <p:spPr bwMode="auto">
          <a:xfrm>
            <a:off x="1828801" y="2828059"/>
            <a:ext cx="7068802" cy="1055608"/>
          </a:xfrm>
          <a:custGeom>
            <a:avLst/>
            <a:gdLst>
              <a:gd name="connsiteX0" fmla="*/ 0 w 7068802"/>
              <a:gd name="connsiteY0" fmla="*/ 175938 h 1055608"/>
              <a:gd name="connsiteX1" fmla="*/ 175938 w 7068802"/>
              <a:gd name="connsiteY1" fmla="*/ 0 h 1055608"/>
              <a:gd name="connsiteX2" fmla="*/ 6892864 w 7068802"/>
              <a:gd name="connsiteY2" fmla="*/ 0 h 1055608"/>
              <a:gd name="connsiteX3" fmla="*/ 7068802 w 7068802"/>
              <a:gd name="connsiteY3" fmla="*/ 175938 h 1055608"/>
              <a:gd name="connsiteX4" fmla="*/ 7068802 w 7068802"/>
              <a:gd name="connsiteY4" fmla="*/ 879670 h 1055608"/>
              <a:gd name="connsiteX5" fmla="*/ 6892864 w 7068802"/>
              <a:gd name="connsiteY5" fmla="*/ 1055608 h 1055608"/>
              <a:gd name="connsiteX6" fmla="*/ 175938 w 7068802"/>
              <a:gd name="connsiteY6" fmla="*/ 1055608 h 1055608"/>
              <a:gd name="connsiteX7" fmla="*/ 0 w 7068802"/>
              <a:gd name="connsiteY7" fmla="*/ 879670 h 1055608"/>
              <a:gd name="connsiteX8" fmla="*/ 0 w 706880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8802" h="1055608" extrusionOk="0">
                <a:moveTo>
                  <a:pt x="0" y="175938"/>
                </a:moveTo>
                <a:cubicBezTo>
                  <a:pt x="8426" y="76479"/>
                  <a:pt x="77539" y="-6376"/>
                  <a:pt x="175938" y="0"/>
                </a:cubicBezTo>
                <a:cubicBezTo>
                  <a:pt x="3431328" y="-39548"/>
                  <a:pt x="5335070" y="70683"/>
                  <a:pt x="6892864" y="0"/>
                </a:cubicBezTo>
                <a:cubicBezTo>
                  <a:pt x="6988477" y="8194"/>
                  <a:pt x="7063584" y="74393"/>
                  <a:pt x="7068802" y="175938"/>
                </a:cubicBezTo>
                <a:cubicBezTo>
                  <a:pt x="7056742" y="488247"/>
                  <a:pt x="7019683" y="568446"/>
                  <a:pt x="7068802" y="879670"/>
                </a:cubicBezTo>
                <a:cubicBezTo>
                  <a:pt x="7073635" y="977719"/>
                  <a:pt x="6979900" y="1060832"/>
                  <a:pt x="6892864" y="1055608"/>
                </a:cubicBezTo>
                <a:cubicBezTo>
                  <a:pt x="4646494" y="958313"/>
                  <a:pt x="1279764" y="1213035"/>
                  <a:pt x="175938" y="1055608"/>
                </a:cubicBezTo>
                <a:cubicBezTo>
                  <a:pt x="81459" y="1044510"/>
                  <a:pt x="12347" y="970560"/>
                  <a:pt x="0" y="879670"/>
                </a:cubicBezTo>
                <a:cubicBezTo>
                  <a:pt x="-15111" y="757895"/>
                  <a:pt x="44650" y="368380"/>
                  <a:pt x="0" y="175938"/>
                </a:cubicBezTo>
                <a:close/>
              </a:path>
            </a:pathLst>
          </a:custGeom>
          <a:noFill/>
          <a:ln w="9525">
            <a:solidFill>
              <a:srgbClr val="632E17"/>
            </a:solidFill>
            <a:miter lim="800000"/>
            <a:headEnd/>
            <a:tailEnd/>
            <a:extLst>
              <a:ext uri="{C807C97D-BFC1-408E-A445-0C87EB9F89A2}">
                <ask:lineSketchStyleProps xmlns="" xmlns:ask="http://schemas.microsoft.com/office/drawing/2018/sketchyshapes" sd="1611912037">
                  <a:prstGeom prst="roundRect">
                    <a:avLst/>
                  </a:prstGeom>
                  <ask:type>
                    <ask:lineSketchCurved/>
                  </ask:type>
                </ask:lineSketchStyleProps>
              </a:ext>
            </a:extLst>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2800" dirty="0">
                <a:latin typeface="Calibri" panose="020F0502020204030204" pitchFamily="34" charset="0"/>
                <a:cs typeface="Calibri" panose="020F0502020204030204" pitchFamily="34" charset="0"/>
              </a:rPr>
              <a:t>Cầu chì thường dùng để ngắt điện phòng hiện tượng chập điện hay các sự cố khác về điện.</a:t>
            </a:r>
          </a:p>
        </p:txBody>
      </p:sp>
      <p:sp>
        <p:nvSpPr>
          <p:cNvPr id="6" name="Text Box 15">
            <a:extLst>
              <a:ext uri="{FF2B5EF4-FFF2-40B4-BE49-F238E27FC236}">
                <a16:creationId xmlns="" xmlns:a16="http://schemas.microsoft.com/office/drawing/2014/main"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Nếu dòng điện quá mạnh đoạn dây ch</a:t>
            </a:r>
            <a:r>
              <a:rPr lang="en-US" altLang="en-US" sz="2800" dirty="0">
                <a:latin typeface="Calibri" panose="020F0502020204030204" pitchFamily="34" charset="0"/>
                <a:cs typeface="Calibri" panose="020F0502020204030204" pitchFamily="34" charset="0"/>
              </a:rPr>
              <a:t>ì</a:t>
            </a:r>
            <a:r>
              <a:rPr lang="vi-VN" altLang="en-US" sz="2800" dirty="0">
                <a:latin typeface="Calibri" panose="020F0502020204030204" pitchFamily="34" charset="0"/>
                <a:cs typeface="Calibri" panose="020F0502020204030204" pitchFamily="34" charset="0"/>
              </a:rPr>
              <a:t> nóng chảy khiến cho mạch điện bị ngắt, tránh được những sự cố nguy hiểm về điện.</a:t>
            </a:r>
            <a:endParaRPr lang="en-US"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Cầu chì</a:t>
            </a:r>
          </a:p>
        </p:txBody>
      </p:sp>
    </p:spTree>
    <p:extLst>
      <p:ext uri="{BB962C8B-B14F-4D97-AF65-F5344CB8AC3E}">
        <p14:creationId xmlns:p14="http://schemas.microsoft.com/office/powerpoint/2010/main" val="15653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 presetClass="exit" presetSubtype="10" fill="hold" grpId="1" nodeType="with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 xmlns:a16="http://schemas.microsoft.com/office/drawing/2014/main"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dirty="0">
                <a:solidFill>
                  <a:srgbClr val="0070C0"/>
                </a:solidFill>
                <a:latin typeface="#9Slide03 AllRoundGothic" panose="020B0703020202020104" pitchFamily="34" charset="0"/>
              </a:rPr>
              <a:t>Một số vụ cháy do chập điện</a:t>
            </a:r>
          </a:p>
        </p:txBody>
      </p:sp>
      <p:pic>
        <p:nvPicPr>
          <p:cNvPr id="10246" name="Picture 6" descr="Clip: Ra ngoài quên tắt quạt, gia chủ nhận về cái kết đầy kinh hãi">
            <a:extLst>
              <a:ext uri="{FF2B5EF4-FFF2-40B4-BE49-F238E27FC236}">
                <a16:creationId xmlns=""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 xmlns:a16="http://schemas.microsoft.com/office/drawing/2014/main"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2D591D"/>
                </a:solidFill>
                <a:latin typeface="#9Slide03 AllRoundGothic" panose="020B0703020202020104" pitchFamily="34" charset="0"/>
                <a:cs typeface="Calibri" panose="020F0502020204030204" pitchFamily="34" charset="0"/>
              </a:rPr>
              <a:t>Công tơ điện</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5" name="Picture 60" descr="NgheAn-2">
            <a:extLst>
              <a:ext uri="{FF2B5EF4-FFF2-40B4-BE49-F238E27FC236}">
                <a16:creationId xmlns="" xmlns:a16="http://schemas.microsoft.com/office/drawing/2014/main" id="{4DB865F6-C282-4141-AE76-06B0F1FB8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763" y="859557"/>
            <a:ext cx="3263102" cy="3495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 xmlns:a16="http://schemas.microsoft.com/office/drawing/2014/main" id="{AB9FB09B-2E4F-41A2-B28C-7CF45E25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15"/>
          <a:stretch>
            <a:fillRect/>
          </a:stretch>
        </p:blipFill>
        <p:spPr bwMode="auto">
          <a:xfrm>
            <a:off x="1803368" y="855084"/>
            <a:ext cx="2421302" cy="359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Tree>
    <p:extLst>
      <p:ext uri="{BB962C8B-B14F-4D97-AF65-F5344CB8AC3E}">
        <p14:creationId xmlns:p14="http://schemas.microsoft.com/office/powerpoint/2010/main" val="253948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
        <p:nvSpPr>
          <p:cNvPr id="8" name="Text Box 9">
            <a:extLst>
              <a:ext uri="{FF2B5EF4-FFF2-40B4-BE49-F238E27FC236}">
                <a16:creationId xmlns="" xmlns:a16="http://schemas.microsoft.com/office/drawing/2014/main" id="{6361EF1F-EA52-4B8B-A518-1950EEBCCFEE}"/>
              </a:ext>
            </a:extLst>
          </p:cNvPr>
          <p:cNvSpPr txBox="1">
            <a:spLocks noChangeArrowheads="1"/>
          </p:cNvSpPr>
          <p:nvPr/>
        </p:nvSpPr>
        <p:spPr bwMode="auto">
          <a:xfrm>
            <a:off x="1446028" y="1074963"/>
            <a:ext cx="7187609" cy="1464231"/>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 xmlns:ask="http://schemas.microsoft.com/office/drawing/2018/sketchyshape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 xmlns:a16="http://schemas.microsoft.com/office/drawing/2014/main" id="{84204086-8929-4BF4-842C-47691C80B9E5}"/>
              </a:ext>
            </a:extLst>
          </p:cNvPr>
          <p:cNvSpPr txBox="1">
            <a:spLocks noChangeArrowheads="1"/>
          </p:cNvSpPr>
          <p:nvPr/>
        </p:nvSpPr>
        <p:spPr bwMode="auto">
          <a:xfrm>
            <a:off x="1446028" y="2859455"/>
            <a:ext cx="7187609" cy="1464231"/>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 xmlns:ask="http://schemas.microsoft.com/office/drawing/2018/sketchyshape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 xmlns:a16="http://schemas.microsoft.com/office/drawing/2014/main"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sh free icon">
            <a:extLst>
              <a:ext uri="{FF2B5EF4-FFF2-40B4-BE49-F238E27FC236}">
                <a16:creationId xmlns="" xmlns:a16="http://schemas.microsoft.com/office/drawing/2014/main"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Giới thiệu </a:t>
            </a:r>
            <a:r>
              <a:rPr lang="en-US" altLang="en-US" sz="3200" b="1" dirty="0" err="1">
                <a:solidFill>
                  <a:srgbClr val="2D591D"/>
                </a:solidFill>
                <a:latin typeface="Calibri" panose="020F0502020204030204" pitchFamily="34" charset="0"/>
                <a:cs typeface="Calibri" panose="020F0502020204030204" pitchFamily="34" charset="0"/>
              </a:rPr>
              <a:t>Aptomat</a:t>
            </a:r>
            <a:r>
              <a:rPr lang="en-US" altLang="en-US" sz="3200" b="1" dirty="0">
                <a:solidFill>
                  <a:srgbClr val="2D591D"/>
                </a:solidFill>
                <a:latin typeface="Calibri" panose="020F0502020204030204" pitchFamily="34" charset="0"/>
                <a:cs typeface="Calibri" panose="020F0502020204030204" pitchFamily="34" charset="0"/>
              </a:rPr>
              <a:t> (Cầu dao tự động)</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 xmlns:a16="http://schemas.microsoft.com/office/drawing/2014/main"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481D1DC4-725F-4913-A0CD-3C9F2FFAC395}"/>
              </a:ext>
            </a:extLst>
          </p:cNvPr>
          <p:cNvSpPr txBox="1"/>
          <p:nvPr/>
        </p:nvSpPr>
        <p:spPr>
          <a:xfrm>
            <a:off x="1469508" y="2912865"/>
            <a:ext cx="7424628" cy="1569660"/>
          </a:xfrm>
          <a:prstGeom prst="rect">
            <a:avLst/>
          </a:prstGeom>
          <a:solidFill>
            <a:srgbClr val="FDEED9"/>
          </a:solidFill>
        </p:spPr>
        <p:txBody>
          <a:bodyPr wrap="square">
            <a:spAutoFit/>
          </a:bodyPr>
          <a:lstStyle/>
          <a:p>
            <a:pPr algn="just"/>
            <a:r>
              <a:rPr lang="vi-VN" sz="2400" b="0" i="0" dirty="0">
                <a:solidFill>
                  <a:srgbClr val="0070C0"/>
                </a:solidFill>
                <a:effectLst/>
                <a:latin typeface="Calibri" panose="020F0502020204030204" pitchFamily="34" charset="0"/>
                <a:cs typeface="Calibri" panose="020F0502020204030204" pitchFamily="34" charset="0"/>
              </a:rPr>
              <a:t>Aptomat là một loại cầu dao với khả năng đóng cắt tự động.</a:t>
            </a:r>
            <a:r>
              <a:rPr lang="en-US" sz="2400" b="0" i="0" dirty="0">
                <a:solidFill>
                  <a:srgbClr val="0070C0"/>
                </a:solidFill>
                <a:effectLst/>
                <a:latin typeface="Calibri" panose="020F0502020204030204" pitchFamily="34" charset="0"/>
                <a:cs typeface="Calibri" panose="020F0502020204030204" pitchFamily="34" charset="0"/>
              </a:rPr>
              <a:t> </a:t>
            </a:r>
            <a:r>
              <a:rPr lang="en-US" sz="2400" b="0" i="0" dirty="0" err="1">
                <a:solidFill>
                  <a:srgbClr val="0070C0"/>
                </a:solidFill>
                <a:effectLst/>
                <a:latin typeface="Calibri" panose="020F0502020204030204" pitchFamily="34" charset="0"/>
                <a:cs typeface="Calibri" panose="020F0502020204030204" pitchFamily="34" charset="0"/>
              </a:rPr>
              <a:t>Aptomat</a:t>
            </a:r>
            <a:r>
              <a:rPr lang="en-US" sz="2400" b="0" i="0" dirty="0">
                <a:solidFill>
                  <a:srgbClr val="0070C0"/>
                </a:solidFill>
                <a:effectLst/>
                <a:latin typeface="Calibri" panose="020F0502020204030204" pitchFamily="34" charset="0"/>
                <a:cs typeface="Calibri" panose="020F0502020204030204" pitchFamily="34" charset="0"/>
              </a:rPr>
              <a:t> </a:t>
            </a:r>
            <a:r>
              <a:rPr lang="vi-VN" sz="2400" b="0" i="0" dirty="0">
                <a:solidFill>
                  <a:srgbClr val="0070C0"/>
                </a:solidFill>
                <a:effectLst/>
                <a:latin typeface="Calibri" panose="020F0502020204030204" pitchFamily="34" charset="0"/>
                <a:cs typeface="Calibri" panose="020F0502020204030204" pitchFamily="34" charset="0"/>
              </a:rPr>
              <a:t>có chức năng bảo vệ hệ thống tránh hiện tượng quá tải hoặc ngắn mạch. Một số loại còn có thêm nhiều chức năng như chống rò rỉ điện hoặc chống giật.</a:t>
            </a:r>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4557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 xmlns:a16="http://schemas.microsoft.com/office/drawing/2014/main"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đặt cầu chì và công tơ điện ở gia đình mình</a:t>
            </a:r>
          </a:p>
        </p:txBody>
      </p:sp>
    </p:spTree>
    <p:extLst>
      <p:ext uri="{BB962C8B-B14F-4D97-AF65-F5344CB8AC3E}">
        <p14:creationId xmlns:p14="http://schemas.microsoft.com/office/powerpoint/2010/main" val="4231325295"/>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282" y="142248"/>
            <a:ext cx="5008232" cy="1145762"/>
          </a:xfrm>
          <a:prstGeom prst="rect">
            <a:avLst/>
          </a:prstGeom>
        </p:spPr>
      </p:pic>
      <p:grpSp>
        <p:nvGrpSpPr>
          <p:cNvPr id="13" name="Group 12">
            <a:extLst>
              <a:ext uri="{FF2B5EF4-FFF2-40B4-BE49-F238E27FC236}">
                <a16:creationId xmlns=""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free icon">
            <a:extLst>
              <a:ext uri="{FF2B5EF4-FFF2-40B4-BE49-F238E27FC236}">
                <a16:creationId xmlns="" xmlns:a16="http://schemas.microsoft.com/office/drawing/2014/main" id="{DA630ACC-290F-474D-BCCC-5C1A5D4136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0527" y="199390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eck free icon">
            <a:extLst>
              <a:ext uri="{FF2B5EF4-FFF2-40B4-BE49-F238E27FC236}">
                <a16:creationId xmlns="" xmlns:a16="http://schemas.microsoft.com/office/drawing/2014/main" id="{325B5FAE-FDAB-4EC3-8CA3-84BA9372AE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3999" y="3870411"/>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238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46"/>
                                        </p:tgtEl>
                                        <p:attrNameLst>
                                          <p:attrName>style.visibility</p:attrName>
                                        </p:attrNameLst>
                                      </p:cBhvr>
                                      <p:to>
                                        <p:strVal val="visible"/>
                                      </p:to>
                                    </p:set>
                                    <p:anim calcmode="lin" valueType="num">
                                      <p:cBhvr additive="base">
                                        <p:cTn id="11" dur="1000" fill="hold"/>
                                        <p:tgtEl>
                                          <p:spTgt spid="1046"/>
                                        </p:tgtEl>
                                        <p:attrNameLst>
                                          <p:attrName>ppt_x</p:attrName>
                                        </p:attrNameLst>
                                      </p:cBhvr>
                                      <p:tavLst>
                                        <p:tav tm="0">
                                          <p:val>
                                            <p:strVal val="1+#ppt_w/2"/>
                                          </p:val>
                                        </p:tav>
                                        <p:tav tm="100000">
                                          <p:val>
                                            <p:strVal val="#ppt_x"/>
                                          </p:val>
                                        </p:tav>
                                      </p:tavLst>
                                    </p:anim>
                                    <p:anim calcmode="lin" valueType="num">
                                      <p:cBhvr additive="base">
                                        <p:cTn id="12" dur="1000" fill="hold"/>
                                        <p:tgtEl>
                                          <p:spTgt spid="10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1E6"/>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 xmlns:a16="http://schemas.microsoft.com/office/drawing/2014/main"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5" name="TextBox 4">
            <a:extLst>
              <a:ext uri="{FF2B5EF4-FFF2-40B4-BE49-F238E27FC236}">
                <a16:creationId xmlns="" xmlns:a16="http://schemas.microsoft.com/office/drawing/2014/main" id="{CF124740-EDC6-4D57-AD72-A29CC8549743}"/>
              </a:ext>
            </a:extLst>
          </p:cNvPr>
          <p:cNvSpPr txBox="1"/>
          <p:nvPr/>
        </p:nvSpPr>
        <p:spPr>
          <a:xfrm>
            <a:off x="4609451" y="313797"/>
            <a:ext cx="3352800" cy="830997"/>
          </a:xfrm>
          <a:prstGeom prst="rect">
            <a:avLst/>
          </a:prstGeom>
          <a:noFill/>
        </p:spPr>
        <p:txBody>
          <a:bodyPr wrap="square" rtlCol="0">
            <a:spAutoFit/>
          </a:bodyPr>
          <a:lstStyle/>
          <a:p>
            <a:r>
              <a:rPr lang="en-US" sz="4800" b="1" dirty="0">
                <a:solidFill>
                  <a:srgbClr val="D7454F"/>
                </a:solidFill>
                <a:latin typeface="#9Slide07 SVNNexa Rust Slab Bla" panose="020B0606040200020203" pitchFamily="34" charset="0"/>
              </a:rPr>
              <a:t>D</a:t>
            </a:r>
            <a:r>
              <a:rPr lang="en-US" sz="4800" dirty="0">
                <a:solidFill>
                  <a:srgbClr val="D7454F"/>
                </a:solidFill>
                <a:latin typeface="#9Slide07 SVNNexa Rust Slab Bla" panose="020B0606040200020203" pitchFamily="34" charset="0"/>
              </a:rPr>
              <a:t>ặn dò</a:t>
            </a:r>
          </a:p>
        </p:txBody>
      </p:sp>
      <p:sp>
        <p:nvSpPr>
          <p:cNvPr id="8" name="TextBox 7">
            <a:extLst>
              <a:ext uri="{FF2B5EF4-FFF2-40B4-BE49-F238E27FC236}">
                <a16:creationId xmlns="" xmlns:a16="http://schemas.microsoft.com/office/drawing/2014/main" id="{6E13E595-74A6-4B4D-B80A-F8352FD34F42}"/>
              </a:ext>
            </a:extLst>
          </p:cNvPr>
          <p:cNvSpPr txBox="1"/>
          <p:nvPr/>
        </p:nvSpPr>
        <p:spPr>
          <a:xfrm>
            <a:off x="1835888" y="2105247"/>
            <a:ext cx="5940056" cy="1384995"/>
          </a:xfrm>
          <a:prstGeom prst="rect">
            <a:avLst/>
          </a:prstGeom>
          <a:noFill/>
        </p:spPr>
        <p:txBody>
          <a:bodyPr wrap="square" rtlCol="0">
            <a:spAutoFit/>
          </a:bodyPr>
          <a:lstStyle/>
          <a:p>
            <a:pPr algn="just"/>
            <a:r>
              <a:rPr lang="en-US" sz="2800" dirty="0">
                <a:solidFill>
                  <a:srgbClr val="2D591D"/>
                </a:solidFill>
                <a:latin typeface="#9Slide03 AllRoundGothic" panose="020B0703020202020104" pitchFamily="34" charset="0"/>
              </a:rPr>
              <a:t>Chuẩn bị bài sau: </a:t>
            </a:r>
            <a:r>
              <a:rPr lang="en-US" sz="2800" i="1" dirty="0">
                <a:solidFill>
                  <a:srgbClr val="2D591D"/>
                </a:solidFill>
                <a:latin typeface="#9Slide03 AllRoundGothic" panose="020B0703020202020104" pitchFamily="34" charset="0"/>
              </a:rPr>
              <a:t>An toàn và tránh lãng phí khi sử dụng điện (tiết 2)</a:t>
            </a:r>
          </a:p>
        </p:txBody>
      </p:sp>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22104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 xmlns:a16="http://schemas.microsoft.com/office/drawing/2014/main"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 xmlns:a16="http://schemas.microsoft.com/office/drawing/2014/main"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 xmlns:a16="http://schemas.microsoft.com/office/drawing/2014/main"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 xmlns:a16="http://schemas.microsoft.com/office/drawing/2014/main"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 xmlns:a16="http://schemas.microsoft.com/office/drawing/2014/main"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 xmlns:a16="http://schemas.microsoft.com/office/drawing/2014/main"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 xmlns:a16="http://schemas.microsoft.com/office/drawing/2014/main"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 xmlns:a16="http://schemas.microsoft.com/office/drawing/2014/main"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 xmlns:a16="http://schemas.microsoft.com/office/drawing/2014/main"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 xmlns:a16="http://schemas.microsoft.com/office/drawing/2014/main"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 xmlns:a16="http://schemas.microsoft.com/office/drawing/2014/main" id="{6230D8B0-B23F-4EA2-933C-4C5E2DE3BEE2}"/>
                </a:ext>
              </a:extLst>
            </p:cNvPr>
            <p:cNvSpPr txBox="1"/>
            <p:nvPr/>
          </p:nvSpPr>
          <p:spPr>
            <a:xfrm>
              <a:off x="2371453" y="3142040"/>
              <a:ext cx="559066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672823" y="590920"/>
            <a:ext cx="779899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673913" y="590920"/>
            <a:ext cx="7796814" cy="584775"/>
          </a:xfrm>
          <a:prstGeom prst="rect">
            <a:avLst/>
          </a:prstGeom>
          <a:noFill/>
        </p:spPr>
        <p:txBody>
          <a:bodyPr wrap="non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50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panose="020F0302020204030204"/>
        <a:ea typeface="方正准圆简体"/>
        <a:cs typeface=""/>
      </a:majorFont>
      <a:minorFont>
        <a:latin typeface="Arial" panose="020F0502020204030204"/>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2806</TotalTime>
  <Words>1017</Words>
  <Application>Microsoft Office PowerPoint</Application>
  <PresentationFormat>On-screen Show (16:9)</PresentationFormat>
  <Paragraphs>148</Paragraphs>
  <Slides>34</Slides>
  <Notes>34</Notes>
  <HiddenSlides>0</HiddenSlides>
  <MMClips>23</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https://www.freeppt7.com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M0</cp:lastModifiedBy>
  <cp:revision>53</cp:revision>
  <dcterms:created xsi:type="dcterms:W3CDTF">2017-03-04T06:55:50Z</dcterms:created>
  <dcterms:modified xsi:type="dcterms:W3CDTF">2023-02-17T09:17:29Z</dcterms:modified>
</cp:coreProperties>
</file>