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5"/>
  </p:notesMasterIdLst>
  <p:sldIdLst>
    <p:sldId id="256" r:id="rId2"/>
    <p:sldId id="259" r:id="rId3"/>
    <p:sldId id="258" r:id="rId4"/>
    <p:sldId id="257" r:id="rId5"/>
    <p:sldId id="267" r:id="rId6"/>
    <p:sldId id="262" r:id="rId7"/>
    <p:sldId id="289" r:id="rId8"/>
    <p:sldId id="282" r:id="rId9"/>
    <p:sldId id="295" r:id="rId10"/>
    <p:sldId id="261" r:id="rId11"/>
    <p:sldId id="296" r:id="rId12"/>
    <p:sldId id="297" r:id="rId13"/>
    <p:sldId id="298" r:id="rId14"/>
    <p:sldId id="299" r:id="rId15"/>
    <p:sldId id="300" r:id="rId16"/>
    <p:sldId id="301" r:id="rId17"/>
    <p:sldId id="315" r:id="rId18"/>
    <p:sldId id="316" r:id="rId19"/>
    <p:sldId id="317" r:id="rId20"/>
    <p:sldId id="318" r:id="rId21"/>
    <p:sldId id="319" r:id="rId22"/>
    <p:sldId id="302" r:id="rId23"/>
    <p:sldId id="270" r:id="rId24"/>
    <p:sldId id="283" r:id="rId25"/>
    <p:sldId id="303" r:id="rId26"/>
    <p:sldId id="304" r:id="rId27"/>
    <p:sldId id="305" r:id="rId28"/>
    <p:sldId id="306" r:id="rId29"/>
    <p:sldId id="307" r:id="rId30"/>
    <p:sldId id="294" r:id="rId31"/>
    <p:sldId id="309" r:id="rId32"/>
    <p:sldId id="313" r:id="rId33"/>
    <p:sldId id="314"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Anaheim" panose="020B0604020202020204" charset="0"/>
      <p:regular r:id="rId40"/>
    </p:embeddedFont>
    <p:embeddedFont>
      <p:font typeface="Pattaya" panose="020B0604020202020204" charset="-34"/>
      <p:regular r:id="rId41"/>
    </p:embeddedFont>
    <p:embeddedFont>
      <p:font typeface="Great Vibes" panose="020B0604020202020204" charset="0"/>
      <p:regular r:id="rId42"/>
    </p:embeddedFont>
    <p:embeddedFont>
      <p:font typeface="Londrina Solid"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660"/>
  </p:normalViewPr>
  <p:slideViewPr>
    <p:cSldViewPr snapToGrid="0">
      <p:cViewPr varScale="1">
        <p:scale>
          <a:sx n="93" d="100"/>
          <a:sy n="93"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2006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41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48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9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88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1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307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40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93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2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73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18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0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67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751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471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4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438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60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37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08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76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8" r:id="rId10"/>
    <p:sldLayoutId id="2147483671" r:id="rId11"/>
    <p:sldLayoutId id="2147483675" r:id="rId12"/>
    <p:sldLayoutId id="2147483678" r:id="rId13"/>
    <p:sldLayoutId id="2147483679"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958982" y="1261615"/>
            <a:ext cx="3226036"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2">
                    <a:lumMod val="50000"/>
                  </a:schemeClr>
                </a:solidFill>
                <a:latin typeface="Pattaya" panose="00000500000000000000" pitchFamily="2" charset="-34"/>
                <a:cs typeface="Pattaya" panose="00000500000000000000" pitchFamily="2" charset="-34"/>
              </a:rPr>
              <a:t>Kể chuyện</a:t>
            </a:r>
            <a:endParaRPr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258179"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100220" y="2497375"/>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909697" y="1881513"/>
            <a:ext cx="5324606" cy="1569660"/>
          </a:xfrm>
          <a:prstGeom prst="rect">
            <a:avLst/>
          </a:prstGeom>
          <a:noFill/>
        </p:spPr>
        <p:txBody>
          <a:bodyPr wrap="square" rtlCol="0">
            <a:spAutoFit/>
          </a:bodyPr>
          <a:lstStyle/>
          <a:p>
            <a:r>
              <a:rPr lang="vi-VN" sz="9600" b="1" dirty="0" smtClean="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Vì muôn dân</a:t>
            </a:r>
            <a:endParaRPr lang="en-US"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2374840" y="3301378"/>
            <a:ext cx="4540164" cy="439210"/>
            <a:chOff x="1850363" y="3528563"/>
            <a:chExt cx="4540164" cy="439210"/>
          </a:xfrm>
        </p:grpSpPr>
        <p:sp>
          <p:nvSpPr>
            <p:cNvPr id="233" name="Google Shape;1613;p40"/>
            <p:cNvSpPr/>
            <p:nvPr/>
          </p:nvSpPr>
          <p:spPr>
            <a:xfrm>
              <a:off x="1850363" y="3528563"/>
              <a:ext cx="4540164"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167462" y="3536886"/>
              <a:ext cx="3961208" cy="430887"/>
            </a:xfrm>
            <a:prstGeom prst="rect">
              <a:avLst/>
            </a:prstGeom>
            <a:noFill/>
          </p:spPr>
          <p:txBody>
            <a:bodyPr wrap="square" rtlCol="0">
              <a:spAutoFit/>
            </a:bodyPr>
            <a:lstStyle/>
            <a:p>
              <a:r>
                <a:rPr lang="en-US" sz="2200" dirty="0" smtClean="0">
                  <a:solidFill>
                    <a:schemeClr val="accent3">
                      <a:lumMod val="10000"/>
                    </a:schemeClr>
                  </a:solidFill>
                  <a:latin typeface="Pattaya" panose="00000500000000000000" pitchFamily="2" charset="-34"/>
                  <a:cs typeface="Pattaya" panose="00000500000000000000" pitchFamily="2" charset="-34"/>
                </a:rPr>
                <a:t>Theo ĐẠI VIỆT SỬ KÍ TOÀN THƯ</a:t>
              </a:r>
              <a:endParaRPr lang="en-US" sz="2200" dirty="0">
                <a:solidFill>
                  <a:schemeClr val="accent3">
                    <a:lumMod val="10000"/>
                  </a:schemeClr>
                </a:solidFill>
                <a:latin typeface="Pattaya" panose="00000500000000000000" pitchFamily="2" charset="-34"/>
                <a:cs typeface="Pattaya" panose="00000500000000000000" pitchFamily="2" charset="-34"/>
              </a:endParaRPr>
            </a:p>
          </p:txBody>
        </p:sp>
      </p:grpSp>
      <p:sp>
        <p:nvSpPr>
          <p:cNvPr id="5" name="Rectangle 4"/>
          <p:cNvSpPr/>
          <p:nvPr/>
        </p:nvSpPr>
        <p:spPr>
          <a:xfrm>
            <a:off x="875379" y="272199"/>
            <a:ext cx="7229864" cy="707886"/>
          </a:xfrm>
          <a:prstGeom prst="rect">
            <a:avLst/>
          </a:prstGeom>
          <a:noFill/>
        </p:spPr>
        <p:txBody>
          <a:bodyPr wrap="none" lIns="91440" tIns="45720" rIns="91440" bIns="45720">
            <a:spAutoFit/>
          </a:bodyPr>
          <a:lstStyle/>
          <a:p>
            <a:pPr algn="ctr"/>
            <a:r>
              <a:rPr lang="en-U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TRƯỜNG TIỂU HỌC ÁI MỘ A</a:t>
            </a:r>
            <a:endPar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4858391" y="3925384"/>
            <a:ext cx="2759597" cy="338554"/>
          </a:xfrm>
          <a:prstGeom prst="rect">
            <a:avLst/>
          </a:prstGeom>
          <a:noFill/>
        </p:spPr>
        <p:txBody>
          <a:bodyPr wrap="square" rtlCol="0">
            <a:spAutoFit/>
          </a:bodyPr>
          <a:lstStyle/>
          <a:p>
            <a:r>
              <a:rPr lang="en-US" sz="1600" b="1" dirty="0" err="1" smtClean="0">
                <a:solidFill>
                  <a:srgbClr val="FF0000"/>
                </a:solidFill>
                <a:latin typeface="Times New Roman" panose="02020603050405020304" pitchFamily="18" charset="0"/>
                <a:cs typeface="Times New Roman" panose="02020603050405020304" pitchFamily="18" charset="0"/>
              </a:rPr>
              <a:t>Giáo</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b="1" dirty="0" err="1" smtClean="0">
                <a:solidFill>
                  <a:srgbClr val="FF0000"/>
                </a:solidFill>
                <a:latin typeface="Times New Roman" panose="02020603050405020304" pitchFamily="18" charset="0"/>
                <a:cs typeface="Times New Roman" panose="02020603050405020304" pitchFamily="18" charset="0"/>
              </a:rPr>
              <a:t>viên</a:t>
            </a:r>
            <a:r>
              <a:rPr lang="en-US" sz="1600" b="1" dirty="0" smtClean="0">
                <a:solidFill>
                  <a:srgbClr val="FF0000"/>
                </a:solidFill>
                <a:latin typeface="Times New Roman" panose="02020603050405020304" pitchFamily="18" charset="0"/>
                <a:cs typeface="Times New Roman" panose="02020603050405020304" pitchFamily="18" charset="0"/>
              </a:rPr>
              <a:t> : </a:t>
            </a:r>
            <a:r>
              <a:rPr lang="en-US" sz="1600" b="1" dirty="0" err="1" smtClean="0">
                <a:solidFill>
                  <a:srgbClr val="FF0000"/>
                </a:solidFill>
                <a:latin typeface="Times New Roman" panose="02020603050405020304" pitchFamily="18" charset="0"/>
                <a:cs typeface="Times New Roman" panose="02020603050405020304" pitchFamily="18" charset="0"/>
              </a:rPr>
              <a:t>Phạm</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b="1" dirty="0" err="1" smtClean="0">
                <a:solidFill>
                  <a:srgbClr val="FF0000"/>
                </a:solidFill>
                <a:latin typeface="Times New Roman" panose="02020603050405020304" pitchFamily="18" charset="0"/>
                <a:cs typeface="Times New Roman" panose="02020603050405020304" pitchFamily="18" charset="0"/>
              </a:rPr>
              <a:t>Thúy</a:t>
            </a:r>
            <a:r>
              <a:rPr lang="en-US" sz="1600" b="1" dirty="0" smtClean="0">
                <a:solidFill>
                  <a:srgbClr val="FF0000"/>
                </a:solidFill>
                <a:latin typeface="Times New Roman" panose="02020603050405020304" pitchFamily="18" charset="0"/>
                <a:cs typeface="Times New Roman" panose="02020603050405020304" pitchFamily="18" charset="0"/>
              </a:rPr>
              <a:t> </a:t>
            </a:r>
            <a:r>
              <a:rPr lang="en-US" sz="1600" b="1" dirty="0" err="1" smtClean="0">
                <a:solidFill>
                  <a:srgbClr val="FF0000"/>
                </a:solidFill>
                <a:latin typeface="Times New Roman" panose="02020603050405020304" pitchFamily="18" charset="0"/>
                <a:cs typeface="Times New Roman" panose="02020603050405020304" pitchFamily="18" charset="0"/>
              </a:rPr>
              <a:t>Hồng</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2" presetClass="emph" presetSubtype="0" fill="hold" grpId="1" nodeType="after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48" name="Group 147"/>
          <p:cNvGrpSpPr/>
          <p:nvPr/>
        </p:nvGrpSpPr>
        <p:grpSpPr>
          <a:xfrm>
            <a:off x="664535" y="2142737"/>
            <a:ext cx="3320869" cy="2710742"/>
            <a:chOff x="854316" y="774971"/>
            <a:chExt cx="2554097" cy="1840638"/>
          </a:xfrm>
        </p:grpSpPr>
        <p:pic>
          <p:nvPicPr>
            <p:cNvPr id="149" name="Picture 148"/>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0"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51" name="TextBox 150"/>
          <p:cNvSpPr txBox="1"/>
          <p:nvPr/>
        </p:nvSpPr>
        <p:spPr>
          <a:xfrm>
            <a:off x="777551" y="320497"/>
            <a:ext cx="8162047" cy="1865126"/>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“Năm 1235, khi Trần Quốc Tuấn mới 5, 6 tuổi, cha ông là Trần Liễu có chuyện tị hiềm với vua Trần Thái Tông. Năm 1251, Trần Liễu lâm bệnh nặng, trước khi mất có trăn trối dặn Trần Quốc Tuấn phải vì cha mà giành lại ngôi vua.</a:t>
            </a:r>
            <a:endParaRPr lang="en-US" sz="2400" dirty="0">
              <a:latin typeface="Arial" panose="020B0604020202020204" pitchFamily="34" charset="0"/>
              <a:cs typeface="Arial" panose="020B0604020202020204" pitchFamily="34" charset="0"/>
            </a:endParaRPr>
          </a:p>
        </p:txBody>
      </p:sp>
      <p:sp>
        <p:nvSpPr>
          <p:cNvPr id="152" name="TextBox 151"/>
          <p:cNvSpPr txBox="1"/>
          <p:nvPr/>
        </p:nvSpPr>
        <p:spPr>
          <a:xfrm>
            <a:off x="3983790" y="2142737"/>
            <a:ext cx="4842792" cy="2710742"/>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Biết cha không quên hận cũ, thương cha, Quốc Tuấn đành gật đầu để cha yên lòng, nhưng ông không cho đó là điều phải và luôn tìm cách hòa giải mối hiềm khích trong gia tộc..</a:t>
            </a:r>
            <a:endParaRPr lang="en-US" sz="2400" dirty="0">
              <a:latin typeface="Arial" panose="020B0604020202020204" pitchFamily="34" charset="0"/>
              <a:cs typeface="Arial" panose="020B0604020202020204" pitchFamily="34" charset="0"/>
            </a:endParaRPr>
          </a:p>
        </p:txBody>
      </p:sp>
      <p:grpSp>
        <p:nvGrpSpPr>
          <p:cNvPr id="153" name="Google Shape;2029;p44"/>
          <p:cNvGrpSpPr/>
          <p:nvPr/>
        </p:nvGrpSpPr>
        <p:grpSpPr>
          <a:xfrm>
            <a:off x="8500342" y="4442265"/>
            <a:ext cx="643658" cy="701235"/>
            <a:chOff x="7532513" y="3451183"/>
            <a:chExt cx="1047475" cy="1141175"/>
          </a:xfrm>
        </p:grpSpPr>
        <p:sp>
          <p:nvSpPr>
            <p:cNvPr id="154"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randombar(horizontal)">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1000"/>
                                        <p:tgtEl>
                                          <p:spTgt spid="152"/>
                                        </p:tgtEl>
                                      </p:cBhvr>
                                    </p:animEffect>
                                    <p:anim calcmode="lin" valueType="num">
                                      <p:cBhvr>
                                        <p:cTn id="19" dur="1000" fill="hold"/>
                                        <p:tgtEl>
                                          <p:spTgt spid="152"/>
                                        </p:tgtEl>
                                        <p:attrNameLst>
                                          <p:attrName>ppt_x</p:attrName>
                                        </p:attrNameLst>
                                      </p:cBhvr>
                                      <p:tavLst>
                                        <p:tav tm="0">
                                          <p:val>
                                            <p:strVal val="#ppt_x"/>
                                          </p:val>
                                        </p:tav>
                                        <p:tav tm="100000">
                                          <p:val>
                                            <p:strVal val="#ppt_x"/>
                                          </p:val>
                                        </p:tav>
                                      </p:tavLst>
                                    </p:anim>
                                    <p:anim calcmode="lin" valueType="num">
                                      <p:cBhvr>
                                        <p:cTn id="2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77551" y="320497"/>
            <a:ext cx="8162047" cy="978729"/>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Cuối năm 1284, nhà Nguyên lại kéo hàng chục vạn quân sang xâm chiếm nước ta. Thế giặc mạnh như chẻ tre.</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1759789" y="1235761"/>
            <a:ext cx="5624422" cy="3639299"/>
            <a:chOff x="3580698" y="774971"/>
            <a:chExt cx="2562602" cy="1840638"/>
          </a:xfrm>
        </p:grpSpPr>
        <p:pic>
          <p:nvPicPr>
            <p:cNvPr id="31" name="Picture 30"/>
            <p:cNvPicPr>
              <a:picLocks noChangeAspect="1"/>
            </p:cNvPicPr>
            <p:nvPr/>
          </p:nvPicPr>
          <p:blipFill rotWithShape="1">
            <a:blip r:embed="rId3"/>
            <a:srcRect l="13516" t="1154" r="13885" b="1835"/>
            <a:stretch/>
          </p:blipFill>
          <p:spPr>
            <a:xfrm>
              <a:off x="3580698" y="774971"/>
              <a:ext cx="2562602" cy="1840638"/>
            </a:xfrm>
            <a:prstGeom prst="rect">
              <a:avLst/>
            </a:prstGeom>
            <a:ln>
              <a:noFill/>
            </a:ln>
            <a:effectLst>
              <a:softEdge rad="112500"/>
            </a:effectLst>
          </p:spPr>
        </p:pic>
        <p:sp>
          <p:nvSpPr>
            <p:cNvPr id="32" name="Google Shape;3572;p54"/>
            <p:cNvSpPr/>
            <p:nvPr/>
          </p:nvSpPr>
          <p:spPr>
            <a:xfrm>
              <a:off x="5802374" y="807069"/>
              <a:ext cx="304988" cy="308970"/>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33" name="Google Shape;4736;p67"/>
          <p:cNvGrpSpPr/>
          <p:nvPr/>
        </p:nvGrpSpPr>
        <p:grpSpPr>
          <a:xfrm>
            <a:off x="8366449" y="4325520"/>
            <a:ext cx="762228" cy="771719"/>
            <a:chOff x="7643001" y="983751"/>
            <a:chExt cx="966630" cy="978666"/>
          </a:xfrm>
        </p:grpSpPr>
        <p:sp>
          <p:nvSpPr>
            <p:cNvPr id="34"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67"/>
            <p:cNvSpPr/>
            <p:nvPr/>
          </p:nvSpPr>
          <p:spPr>
            <a:xfrm>
              <a:off x="7693209" y="1019949"/>
              <a:ext cx="866212"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25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29311" y="309593"/>
            <a:ext cx="3932472" cy="4524315"/>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Vua Trần Nhân Tông (cháu Trần Thái Tông) cho mời Hưng Đạo về kinh. Vừa từ Vạn Kiếp về tới Thăng Long, đậu thuyền ở bến Đông, ông sai mời Thượng tướng Thái sư Trần Quang Khải (con vua Trần Thái Tông) đến cùng bàn kế đánh giặc.</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4780579" y="820588"/>
            <a:ext cx="4012970" cy="3502325"/>
            <a:chOff x="6315585" y="774971"/>
            <a:chExt cx="2562602" cy="1840638"/>
          </a:xfrm>
        </p:grpSpPr>
        <p:pic>
          <p:nvPicPr>
            <p:cNvPr id="31" name="Picture 30"/>
            <p:cNvPicPr>
              <a:picLocks noChangeAspect="1"/>
            </p:cNvPicPr>
            <p:nvPr/>
          </p:nvPicPr>
          <p:blipFill rotWithShape="1">
            <a:blip r:embed="rId3"/>
            <a:srcRect l="12988" t="1620" r="13340" b="2103"/>
            <a:stretch/>
          </p:blipFill>
          <p:spPr>
            <a:xfrm>
              <a:off x="6315585" y="774971"/>
              <a:ext cx="2562602" cy="1840638"/>
            </a:xfrm>
            <a:prstGeom prst="rect">
              <a:avLst/>
            </a:prstGeom>
            <a:ln>
              <a:noFill/>
            </a:ln>
            <a:effectLst>
              <a:softEdge rad="112500"/>
            </a:effectLst>
          </p:spPr>
        </p:pic>
        <p:sp>
          <p:nvSpPr>
            <p:cNvPr id="32" name="Google Shape;3572;p54"/>
            <p:cNvSpPr/>
            <p:nvPr/>
          </p:nvSpPr>
          <p:spPr>
            <a:xfrm>
              <a:off x="8487466" y="819137"/>
              <a:ext cx="336673" cy="2901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3" name="Google Shape;3792;p56"/>
          <p:cNvGrpSpPr/>
          <p:nvPr/>
        </p:nvGrpSpPr>
        <p:grpSpPr>
          <a:xfrm>
            <a:off x="8548594" y="4310847"/>
            <a:ext cx="489909" cy="832653"/>
            <a:chOff x="7146001" y="706783"/>
            <a:chExt cx="761512" cy="1294272"/>
          </a:xfrm>
        </p:grpSpPr>
        <p:sp>
          <p:nvSpPr>
            <p:cNvPr id="34"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379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03059" y="216926"/>
            <a:ext cx="8162047" cy="1421928"/>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Biết Quang Khải ngại tắm, ông sai nấu sẵn nước thơm và xin được tắm giùm. Ông tự tay cởi áo cho Quang Khải, dội nước thơm cho Quang Khải và thân mật đùa:</a:t>
            </a:r>
          </a:p>
        </p:txBody>
      </p:sp>
      <p:grpSp>
        <p:nvGrpSpPr>
          <p:cNvPr id="30" name="Group 29"/>
          <p:cNvGrpSpPr/>
          <p:nvPr/>
        </p:nvGrpSpPr>
        <p:grpSpPr>
          <a:xfrm>
            <a:off x="2607788" y="1460578"/>
            <a:ext cx="3872959" cy="2850729"/>
            <a:chOff x="854316" y="2752627"/>
            <a:chExt cx="2554097" cy="1840638"/>
          </a:xfrm>
        </p:grpSpPr>
        <p:pic>
          <p:nvPicPr>
            <p:cNvPr id="31" name="Picture 30"/>
            <p:cNvPicPr>
              <a:picLocks noChangeAspect="1"/>
            </p:cNvPicPr>
            <p:nvPr/>
          </p:nvPicPr>
          <p:blipFill rotWithShape="1">
            <a:blip r:embed="rId3"/>
            <a:srcRect l="13532" t="1907" r="13329" b="1914"/>
            <a:stretch/>
          </p:blipFill>
          <p:spPr>
            <a:xfrm>
              <a:off x="854316" y="2752627"/>
              <a:ext cx="2554097" cy="1840638"/>
            </a:xfrm>
            <a:prstGeom prst="rect">
              <a:avLst/>
            </a:prstGeom>
            <a:ln>
              <a:noFill/>
            </a:ln>
            <a:effectLst>
              <a:softEdge rad="112500"/>
            </a:effectLst>
          </p:spPr>
        </p:pic>
        <p:sp>
          <p:nvSpPr>
            <p:cNvPr id="32" name="Google Shape;3572;p54"/>
            <p:cNvSpPr/>
            <p:nvPr/>
          </p:nvSpPr>
          <p:spPr>
            <a:xfrm>
              <a:off x="909354" y="2793814"/>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
        <p:nvSpPr>
          <p:cNvPr id="4" name="Rounded Rectangular Callout 3"/>
          <p:cNvSpPr/>
          <p:nvPr/>
        </p:nvSpPr>
        <p:spPr>
          <a:xfrm>
            <a:off x="6491022" y="1745118"/>
            <a:ext cx="2339413" cy="987965"/>
          </a:xfrm>
          <a:prstGeom prst="wedgeRoundRectCallout">
            <a:avLst>
              <a:gd name="adj1" fmla="val -82087"/>
              <a:gd name="adj2" fmla="val -3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p:cNvSpPr txBox="1"/>
          <p:nvPr/>
        </p:nvSpPr>
        <p:spPr>
          <a:xfrm>
            <a:off x="6498868" y="1717421"/>
            <a:ext cx="2341842" cy="1015663"/>
          </a:xfrm>
          <a:prstGeom prst="rect">
            <a:avLst/>
          </a:prstGeom>
          <a:noFill/>
        </p:spPr>
        <p:txBody>
          <a:bodyPr wrap="square" rtlCol="0">
            <a:spAutoFit/>
          </a:bodyPr>
          <a:lstStyle/>
          <a:p>
            <a:pPr algn="just"/>
            <a:r>
              <a:rPr lang="vi-VN" sz="2000" dirty="0" smtClean="0">
                <a:solidFill>
                  <a:srgbClr val="002060"/>
                </a:solidFill>
              </a:rPr>
              <a:t>- Hôm </a:t>
            </a:r>
            <a:r>
              <a:rPr lang="vi-VN" sz="2000" dirty="0">
                <a:solidFill>
                  <a:srgbClr val="002060"/>
                </a:solidFill>
              </a:rPr>
              <a:t>nay, thật may mắn, tôi được tắm hầu Thái sư</a:t>
            </a:r>
            <a:r>
              <a:rPr lang="vi-VN" sz="2000" dirty="0" smtClean="0">
                <a:solidFill>
                  <a:srgbClr val="002060"/>
                </a:solidFill>
              </a:rPr>
              <a:t>.</a:t>
            </a:r>
            <a:endParaRPr lang="en-US" sz="2000" dirty="0">
              <a:solidFill>
                <a:srgbClr val="002060"/>
              </a:solidFill>
            </a:endParaRPr>
          </a:p>
        </p:txBody>
      </p:sp>
      <p:sp>
        <p:nvSpPr>
          <p:cNvPr id="36" name="Rounded Rectangular Callout 35"/>
          <p:cNvSpPr/>
          <p:nvPr/>
        </p:nvSpPr>
        <p:spPr>
          <a:xfrm>
            <a:off x="1193481" y="2080302"/>
            <a:ext cx="2828615" cy="987965"/>
          </a:xfrm>
          <a:prstGeom prst="wedgeRoundRectCallout">
            <a:avLst>
              <a:gd name="adj1" fmla="val 71625"/>
              <a:gd name="adj2" fmla="val 450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203755" y="2080302"/>
            <a:ext cx="2808066" cy="1015663"/>
          </a:xfrm>
          <a:prstGeom prst="rect">
            <a:avLst/>
          </a:prstGeom>
          <a:noFill/>
        </p:spPr>
        <p:txBody>
          <a:bodyPr wrap="square" rtlCol="0">
            <a:spAutoFit/>
          </a:bodyPr>
          <a:lstStyle/>
          <a:p>
            <a:pPr algn="just"/>
            <a:r>
              <a:rPr lang="vi-VN" sz="2000" dirty="0" smtClean="0">
                <a:solidFill>
                  <a:srgbClr val="002060"/>
                </a:solidFill>
              </a:rPr>
              <a:t>- Tôi mới thật có may mắn vì được Quốc công Tiết chế tắm cho.</a:t>
            </a:r>
            <a:endParaRPr lang="en-US" sz="2000" dirty="0">
              <a:solidFill>
                <a:srgbClr val="002060"/>
              </a:solidFill>
            </a:endParaRPr>
          </a:p>
        </p:txBody>
      </p:sp>
      <p:sp>
        <p:nvSpPr>
          <p:cNvPr id="38" name="TextBox 37"/>
          <p:cNvSpPr txBox="1"/>
          <p:nvPr/>
        </p:nvSpPr>
        <p:spPr>
          <a:xfrm>
            <a:off x="803059" y="4120646"/>
            <a:ext cx="8162047" cy="830997"/>
          </a:xfrm>
          <a:prstGeom prst="rect">
            <a:avLst/>
          </a:prstGeom>
          <a:noFill/>
        </p:spPr>
        <p:txBody>
          <a:bodyPr wrap="square" rtlCol="0">
            <a:spAutoFit/>
          </a:bodyPr>
          <a:lstStyle/>
          <a:p>
            <a:pPr algn="just"/>
            <a:r>
              <a:rPr lang="vi-VN" sz="2400" dirty="0" smtClean="0">
                <a:latin typeface="Arial" panose="020B0604020202020204" pitchFamily="34" charset="0"/>
                <a:cs typeface="Arial" panose="020B0604020202020204" pitchFamily="34" charset="0"/>
              </a:rPr>
              <a:t>Trước tấm lòng chân tình của cả hai người, mối hiềm khích của cả hai bên được cởi bỏ.</a:t>
            </a:r>
          </a:p>
        </p:txBody>
      </p:sp>
      <p:grpSp>
        <p:nvGrpSpPr>
          <p:cNvPr id="39" name="Google Shape;4783;p68"/>
          <p:cNvGrpSpPr/>
          <p:nvPr/>
        </p:nvGrpSpPr>
        <p:grpSpPr>
          <a:xfrm>
            <a:off x="8594199" y="4568674"/>
            <a:ext cx="472471" cy="543503"/>
            <a:chOff x="4984801" y="3486302"/>
            <a:chExt cx="781352" cy="898822"/>
          </a:xfrm>
        </p:grpSpPr>
        <p:sp>
          <p:nvSpPr>
            <p:cNvPr id="40" name="Google Shape;4784;p68"/>
            <p:cNvSpPr/>
            <p:nvPr/>
          </p:nvSpPr>
          <p:spPr>
            <a:xfrm>
              <a:off x="4984801" y="3486302"/>
              <a:ext cx="781352" cy="898822"/>
            </a:xfrm>
            <a:custGeom>
              <a:avLst/>
              <a:gdLst/>
              <a:ahLst/>
              <a:cxnLst/>
              <a:rect l="l" t="t" r="r" b="b"/>
              <a:pathLst>
                <a:path w="16083" h="18500" extrusionOk="0">
                  <a:moveTo>
                    <a:pt x="8190" y="1"/>
                  </a:moveTo>
                  <a:cubicBezTo>
                    <a:pt x="7588" y="1"/>
                    <a:pt x="7043" y="326"/>
                    <a:pt x="6766" y="861"/>
                  </a:cubicBezTo>
                  <a:lnTo>
                    <a:pt x="2351" y="9355"/>
                  </a:lnTo>
                  <a:cubicBezTo>
                    <a:pt x="2199" y="9116"/>
                    <a:pt x="2160" y="8667"/>
                    <a:pt x="2246" y="8084"/>
                  </a:cubicBezTo>
                  <a:cubicBezTo>
                    <a:pt x="2285" y="7807"/>
                    <a:pt x="2218" y="7530"/>
                    <a:pt x="2055" y="7310"/>
                  </a:cubicBezTo>
                  <a:cubicBezTo>
                    <a:pt x="1893" y="7091"/>
                    <a:pt x="1654" y="6947"/>
                    <a:pt x="1386" y="6900"/>
                  </a:cubicBezTo>
                  <a:cubicBezTo>
                    <a:pt x="1329" y="6900"/>
                    <a:pt x="1272" y="6890"/>
                    <a:pt x="1214" y="6890"/>
                  </a:cubicBezTo>
                  <a:cubicBezTo>
                    <a:pt x="708" y="6890"/>
                    <a:pt x="268" y="7272"/>
                    <a:pt x="201" y="7769"/>
                  </a:cubicBezTo>
                  <a:cubicBezTo>
                    <a:pt x="1" y="9069"/>
                    <a:pt x="221" y="10091"/>
                    <a:pt x="851" y="10798"/>
                  </a:cubicBezTo>
                  <a:cubicBezTo>
                    <a:pt x="1004" y="10970"/>
                    <a:pt x="1167" y="11113"/>
                    <a:pt x="1339" y="11218"/>
                  </a:cubicBezTo>
                  <a:cubicBezTo>
                    <a:pt x="851" y="11706"/>
                    <a:pt x="565" y="12365"/>
                    <a:pt x="565" y="13053"/>
                  </a:cubicBezTo>
                  <a:cubicBezTo>
                    <a:pt x="565" y="14477"/>
                    <a:pt x="1721" y="15633"/>
                    <a:pt x="3145" y="15633"/>
                  </a:cubicBezTo>
                  <a:lnTo>
                    <a:pt x="5084" y="15633"/>
                  </a:lnTo>
                  <a:cubicBezTo>
                    <a:pt x="5084" y="16340"/>
                    <a:pt x="5132" y="17229"/>
                    <a:pt x="5352" y="17821"/>
                  </a:cubicBezTo>
                  <a:cubicBezTo>
                    <a:pt x="5505" y="18222"/>
                    <a:pt x="5896" y="18500"/>
                    <a:pt x="6326" y="18500"/>
                  </a:cubicBezTo>
                  <a:cubicBezTo>
                    <a:pt x="6451" y="18500"/>
                    <a:pt x="6575" y="18471"/>
                    <a:pt x="6690" y="18433"/>
                  </a:cubicBezTo>
                  <a:cubicBezTo>
                    <a:pt x="7225" y="18232"/>
                    <a:pt x="7492" y="17630"/>
                    <a:pt x="7301" y="17095"/>
                  </a:cubicBezTo>
                  <a:cubicBezTo>
                    <a:pt x="7196" y="16837"/>
                    <a:pt x="7158" y="16235"/>
                    <a:pt x="7158" y="15633"/>
                  </a:cubicBezTo>
                  <a:lnTo>
                    <a:pt x="8104" y="15633"/>
                  </a:lnTo>
                  <a:cubicBezTo>
                    <a:pt x="8104" y="16235"/>
                    <a:pt x="8056" y="16837"/>
                    <a:pt x="7960" y="17095"/>
                  </a:cubicBezTo>
                  <a:cubicBezTo>
                    <a:pt x="7760" y="17630"/>
                    <a:pt x="8037" y="18232"/>
                    <a:pt x="8572" y="18433"/>
                  </a:cubicBezTo>
                  <a:cubicBezTo>
                    <a:pt x="8687" y="18471"/>
                    <a:pt x="8811" y="18490"/>
                    <a:pt x="8925" y="18490"/>
                  </a:cubicBezTo>
                  <a:cubicBezTo>
                    <a:pt x="9355" y="18490"/>
                    <a:pt x="9747" y="18222"/>
                    <a:pt x="9900" y="17821"/>
                  </a:cubicBezTo>
                  <a:cubicBezTo>
                    <a:pt x="10120" y="17229"/>
                    <a:pt x="10177" y="16340"/>
                    <a:pt x="10177" y="15633"/>
                  </a:cubicBezTo>
                  <a:lnTo>
                    <a:pt x="12900" y="15633"/>
                  </a:lnTo>
                  <a:cubicBezTo>
                    <a:pt x="14324" y="15633"/>
                    <a:pt x="15480" y="14477"/>
                    <a:pt x="15480" y="13053"/>
                  </a:cubicBezTo>
                  <a:cubicBezTo>
                    <a:pt x="15480" y="12356"/>
                    <a:pt x="15203" y="11715"/>
                    <a:pt x="14725" y="11238"/>
                  </a:cubicBezTo>
                  <a:cubicBezTo>
                    <a:pt x="14917" y="11113"/>
                    <a:pt x="15079" y="10970"/>
                    <a:pt x="15232" y="10798"/>
                  </a:cubicBezTo>
                  <a:cubicBezTo>
                    <a:pt x="15863" y="10091"/>
                    <a:pt x="16082" y="9069"/>
                    <a:pt x="15891" y="7769"/>
                  </a:cubicBezTo>
                  <a:cubicBezTo>
                    <a:pt x="15815" y="7272"/>
                    <a:pt x="15375" y="6890"/>
                    <a:pt x="14869" y="6890"/>
                  </a:cubicBezTo>
                  <a:cubicBezTo>
                    <a:pt x="14811" y="6890"/>
                    <a:pt x="14754" y="6900"/>
                    <a:pt x="14706" y="6900"/>
                  </a:cubicBezTo>
                  <a:cubicBezTo>
                    <a:pt x="14439" y="6947"/>
                    <a:pt x="14200" y="7091"/>
                    <a:pt x="14028" y="7310"/>
                  </a:cubicBezTo>
                  <a:cubicBezTo>
                    <a:pt x="13866" y="7530"/>
                    <a:pt x="13799" y="7807"/>
                    <a:pt x="13846" y="8084"/>
                  </a:cubicBezTo>
                  <a:cubicBezTo>
                    <a:pt x="13932" y="8686"/>
                    <a:pt x="13885" y="9145"/>
                    <a:pt x="13713" y="9384"/>
                  </a:cubicBezTo>
                  <a:lnTo>
                    <a:pt x="9642" y="908"/>
                  </a:lnTo>
                  <a:cubicBezTo>
                    <a:pt x="9375" y="354"/>
                    <a:pt x="8830" y="10"/>
                    <a:pt x="821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785;p68"/>
            <p:cNvSpPr/>
            <p:nvPr/>
          </p:nvSpPr>
          <p:spPr>
            <a:xfrm>
              <a:off x="5062339" y="3536635"/>
              <a:ext cx="618844" cy="606146"/>
            </a:xfrm>
            <a:custGeom>
              <a:avLst/>
              <a:gdLst/>
              <a:ahLst/>
              <a:cxnLst/>
              <a:rect l="l" t="t" r="r" b="b"/>
              <a:pathLst>
                <a:path w="12738" h="12476" extrusionOk="0">
                  <a:moveTo>
                    <a:pt x="6595" y="0"/>
                  </a:moveTo>
                  <a:cubicBezTo>
                    <a:pt x="6396" y="0"/>
                    <a:pt x="6195" y="101"/>
                    <a:pt x="6087" y="302"/>
                  </a:cubicBezTo>
                  <a:lnTo>
                    <a:pt x="201" y="11644"/>
                  </a:lnTo>
                  <a:cubicBezTo>
                    <a:pt x="1" y="12027"/>
                    <a:pt x="278" y="12476"/>
                    <a:pt x="708" y="12476"/>
                  </a:cubicBezTo>
                  <a:lnTo>
                    <a:pt x="12050" y="12476"/>
                  </a:lnTo>
                  <a:cubicBezTo>
                    <a:pt x="12470" y="12476"/>
                    <a:pt x="12738" y="12036"/>
                    <a:pt x="12556" y="11664"/>
                  </a:cubicBezTo>
                  <a:lnTo>
                    <a:pt x="7110" y="322"/>
                  </a:lnTo>
                  <a:cubicBezTo>
                    <a:pt x="7008" y="108"/>
                    <a:pt x="6802" y="0"/>
                    <a:pt x="6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6;p68"/>
            <p:cNvSpPr/>
            <p:nvPr/>
          </p:nvSpPr>
          <p:spPr>
            <a:xfrm>
              <a:off x="5057238" y="3526675"/>
              <a:ext cx="629532" cy="625872"/>
            </a:xfrm>
            <a:custGeom>
              <a:avLst/>
              <a:gdLst/>
              <a:ahLst/>
              <a:cxnLst/>
              <a:rect l="l" t="t" r="r" b="b"/>
              <a:pathLst>
                <a:path w="12958" h="12882" extrusionOk="0">
                  <a:moveTo>
                    <a:pt x="6708" y="402"/>
                  </a:moveTo>
                  <a:cubicBezTo>
                    <a:pt x="6852" y="402"/>
                    <a:pt x="6966" y="479"/>
                    <a:pt x="7033" y="613"/>
                  </a:cubicBezTo>
                  <a:lnTo>
                    <a:pt x="12489" y="11955"/>
                  </a:lnTo>
                  <a:cubicBezTo>
                    <a:pt x="12547" y="12069"/>
                    <a:pt x="12537" y="12203"/>
                    <a:pt x="12461" y="12308"/>
                  </a:cubicBezTo>
                  <a:cubicBezTo>
                    <a:pt x="12394" y="12423"/>
                    <a:pt x="12279" y="12480"/>
                    <a:pt x="12155" y="12480"/>
                  </a:cubicBezTo>
                  <a:lnTo>
                    <a:pt x="813" y="12480"/>
                  </a:lnTo>
                  <a:cubicBezTo>
                    <a:pt x="679" y="12480"/>
                    <a:pt x="564" y="12413"/>
                    <a:pt x="497" y="12308"/>
                  </a:cubicBezTo>
                  <a:cubicBezTo>
                    <a:pt x="430" y="12193"/>
                    <a:pt x="421" y="12060"/>
                    <a:pt x="488" y="11945"/>
                  </a:cubicBezTo>
                  <a:lnTo>
                    <a:pt x="6374" y="603"/>
                  </a:lnTo>
                  <a:cubicBezTo>
                    <a:pt x="6441" y="479"/>
                    <a:pt x="6555" y="402"/>
                    <a:pt x="6699" y="402"/>
                  </a:cubicBezTo>
                  <a:close/>
                  <a:moveTo>
                    <a:pt x="6699" y="1"/>
                  </a:moveTo>
                  <a:cubicBezTo>
                    <a:pt x="6412" y="1"/>
                    <a:pt x="6154" y="163"/>
                    <a:pt x="6020" y="421"/>
                  </a:cubicBezTo>
                  <a:lnTo>
                    <a:pt x="134" y="11754"/>
                  </a:lnTo>
                  <a:cubicBezTo>
                    <a:pt x="0" y="12002"/>
                    <a:pt x="10" y="12279"/>
                    <a:pt x="153" y="12509"/>
                  </a:cubicBezTo>
                  <a:cubicBezTo>
                    <a:pt x="297" y="12748"/>
                    <a:pt x="536" y="12881"/>
                    <a:pt x="813" y="12881"/>
                  </a:cubicBezTo>
                  <a:lnTo>
                    <a:pt x="12155" y="12881"/>
                  </a:lnTo>
                  <a:cubicBezTo>
                    <a:pt x="12422" y="12881"/>
                    <a:pt x="12661" y="12748"/>
                    <a:pt x="12804" y="12518"/>
                  </a:cubicBezTo>
                  <a:cubicBezTo>
                    <a:pt x="12948" y="12299"/>
                    <a:pt x="12957" y="12021"/>
                    <a:pt x="12843" y="11783"/>
                  </a:cubicBezTo>
                  <a:lnTo>
                    <a:pt x="7396" y="441"/>
                  </a:lnTo>
                  <a:cubicBezTo>
                    <a:pt x="7262" y="173"/>
                    <a:pt x="7004" y="1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87;p68"/>
            <p:cNvSpPr/>
            <p:nvPr/>
          </p:nvSpPr>
          <p:spPr>
            <a:xfrm>
              <a:off x="5422091" y="3665042"/>
              <a:ext cx="96631" cy="125398"/>
            </a:xfrm>
            <a:custGeom>
              <a:avLst/>
              <a:gdLst/>
              <a:ahLst/>
              <a:cxnLst/>
              <a:rect l="l" t="t" r="r" b="b"/>
              <a:pathLst>
                <a:path w="1989" h="2581" extrusionOk="0">
                  <a:moveTo>
                    <a:pt x="813" y="0"/>
                  </a:moveTo>
                  <a:cubicBezTo>
                    <a:pt x="335" y="201"/>
                    <a:pt x="1" y="679"/>
                    <a:pt x="1" y="1233"/>
                  </a:cubicBezTo>
                  <a:cubicBezTo>
                    <a:pt x="1" y="1978"/>
                    <a:pt x="603" y="2580"/>
                    <a:pt x="1339" y="2580"/>
                  </a:cubicBezTo>
                  <a:cubicBezTo>
                    <a:pt x="1577" y="2580"/>
                    <a:pt x="1797" y="2523"/>
                    <a:pt x="1988" y="2418"/>
                  </a:cubicBez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88;p68"/>
            <p:cNvSpPr/>
            <p:nvPr/>
          </p:nvSpPr>
          <p:spPr>
            <a:xfrm>
              <a:off x="5412375" y="3652507"/>
              <a:ext cx="118881" cy="147650"/>
            </a:xfrm>
            <a:custGeom>
              <a:avLst/>
              <a:gdLst/>
              <a:ahLst/>
              <a:cxnLst/>
              <a:rect l="l" t="t" r="r" b="b"/>
              <a:pathLst>
                <a:path w="2447" h="3039" extrusionOk="0">
                  <a:moveTo>
                    <a:pt x="927" y="526"/>
                  </a:moveTo>
                  <a:lnTo>
                    <a:pt x="1911" y="2580"/>
                  </a:lnTo>
                  <a:cubicBezTo>
                    <a:pt x="1797" y="2619"/>
                    <a:pt x="1672" y="2647"/>
                    <a:pt x="1539" y="2647"/>
                  </a:cubicBezTo>
                  <a:cubicBezTo>
                    <a:pt x="908" y="2647"/>
                    <a:pt x="392" y="2131"/>
                    <a:pt x="392" y="1491"/>
                  </a:cubicBezTo>
                  <a:cubicBezTo>
                    <a:pt x="392" y="1099"/>
                    <a:pt x="602" y="736"/>
                    <a:pt x="927" y="526"/>
                  </a:cubicBezTo>
                  <a:close/>
                  <a:moveTo>
                    <a:pt x="1118" y="0"/>
                  </a:moveTo>
                  <a:lnTo>
                    <a:pt x="937" y="67"/>
                  </a:lnTo>
                  <a:cubicBezTo>
                    <a:pt x="363" y="316"/>
                    <a:pt x="0" y="870"/>
                    <a:pt x="0" y="1491"/>
                  </a:cubicBezTo>
                  <a:cubicBezTo>
                    <a:pt x="0" y="2351"/>
                    <a:pt x="688" y="3039"/>
                    <a:pt x="1539" y="3039"/>
                  </a:cubicBezTo>
                  <a:cubicBezTo>
                    <a:pt x="1797" y="3039"/>
                    <a:pt x="2055" y="2982"/>
                    <a:pt x="2274" y="2857"/>
                  </a:cubicBezTo>
                  <a:lnTo>
                    <a:pt x="2446" y="276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89;p68"/>
            <p:cNvSpPr/>
            <p:nvPr/>
          </p:nvSpPr>
          <p:spPr>
            <a:xfrm>
              <a:off x="5244765" y="3639972"/>
              <a:ext cx="127238" cy="149545"/>
            </a:xfrm>
            <a:custGeom>
              <a:avLst/>
              <a:gdLst/>
              <a:ahLst/>
              <a:cxnLst/>
              <a:rect l="l" t="t" r="r" b="b"/>
              <a:pathLst>
                <a:path w="2619" h="3078" extrusionOk="0">
                  <a:moveTo>
                    <a:pt x="1386" y="0"/>
                  </a:moveTo>
                  <a:lnTo>
                    <a:pt x="1" y="2666"/>
                  </a:lnTo>
                  <a:cubicBezTo>
                    <a:pt x="278" y="2924"/>
                    <a:pt x="651" y="3077"/>
                    <a:pt x="1061" y="3077"/>
                  </a:cubicBezTo>
                  <a:cubicBezTo>
                    <a:pt x="1921" y="3077"/>
                    <a:pt x="2619" y="2380"/>
                    <a:pt x="2619" y="1520"/>
                  </a:cubicBezTo>
                  <a:cubicBezTo>
                    <a:pt x="2619" y="774"/>
                    <a:pt x="2093" y="153"/>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0;p68"/>
            <p:cNvSpPr/>
            <p:nvPr/>
          </p:nvSpPr>
          <p:spPr>
            <a:xfrm>
              <a:off x="5232717" y="3628847"/>
              <a:ext cx="149051" cy="170388"/>
            </a:xfrm>
            <a:custGeom>
              <a:avLst/>
              <a:gdLst/>
              <a:ahLst/>
              <a:cxnLst/>
              <a:rect l="l" t="t" r="r" b="b"/>
              <a:pathLst>
                <a:path w="3068" h="3507" extrusionOk="0">
                  <a:moveTo>
                    <a:pt x="1739" y="459"/>
                  </a:moveTo>
                  <a:cubicBezTo>
                    <a:pt x="2284" y="650"/>
                    <a:pt x="2666" y="1166"/>
                    <a:pt x="2666" y="1749"/>
                  </a:cubicBezTo>
                  <a:cubicBezTo>
                    <a:pt x="2666" y="2494"/>
                    <a:pt x="2055" y="3106"/>
                    <a:pt x="1309" y="3106"/>
                  </a:cubicBezTo>
                  <a:cubicBezTo>
                    <a:pt x="1013" y="3106"/>
                    <a:pt x="736" y="3010"/>
                    <a:pt x="507" y="2838"/>
                  </a:cubicBezTo>
                  <a:lnTo>
                    <a:pt x="1739" y="459"/>
                  </a:lnTo>
                  <a:close/>
                  <a:moveTo>
                    <a:pt x="1529" y="0"/>
                  </a:moveTo>
                  <a:lnTo>
                    <a:pt x="0" y="2934"/>
                  </a:lnTo>
                  <a:lnTo>
                    <a:pt x="115" y="3039"/>
                  </a:lnTo>
                  <a:cubicBezTo>
                    <a:pt x="440" y="3344"/>
                    <a:pt x="870" y="3507"/>
                    <a:pt x="1309" y="3507"/>
                  </a:cubicBezTo>
                  <a:cubicBezTo>
                    <a:pt x="2274" y="3507"/>
                    <a:pt x="3068" y="2714"/>
                    <a:pt x="3068" y="1749"/>
                  </a:cubicBezTo>
                  <a:cubicBezTo>
                    <a:pt x="3068" y="927"/>
                    <a:pt x="2485" y="201"/>
                    <a:pt x="1682" y="29"/>
                  </a:cubicBez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91;p68"/>
            <p:cNvSpPr/>
            <p:nvPr/>
          </p:nvSpPr>
          <p:spPr>
            <a:xfrm>
              <a:off x="5073464" y="3969128"/>
              <a:ext cx="108242" cy="138856"/>
            </a:xfrm>
            <a:custGeom>
              <a:avLst/>
              <a:gdLst/>
              <a:ahLst/>
              <a:cxnLst/>
              <a:rect l="l" t="t" r="r" b="b"/>
              <a:pathLst>
                <a:path w="2228" h="2858" extrusionOk="0">
                  <a:moveTo>
                    <a:pt x="1396" y="0"/>
                  </a:moveTo>
                  <a:lnTo>
                    <a:pt x="1" y="2685"/>
                  </a:lnTo>
                  <a:cubicBezTo>
                    <a:pt x="221" y="2800"/>
                    <a:pt x="460" y="2857"/>
                    <a:pt x="718" y="2857"/>
                  </a:cubicBezTo>
                  <a:cubicBezTo>
                    <a:pt x="1549" y="2857"/>
                    <a:pt x="2227" y="2188"/>
                    <a:pt x="2227" y="1347"/>
                  </a:cubicBezTo>
                  <a:cubicBezTo>
                    <a:pt x="2227" y="755"/>
                    <a:pt x="1893" y="249"/>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92;p68"/>
            <p:cNvSpPr/>
            <p:nvPr/>
          </p:nvSpPr>
          <p:spPr>
            <a:xfrm>
              <a:off x="5060493" y="3956107"/>
              <a:ext cx="130930" cy="161594"/>
            </a:xfrm>
            <a:custGeom>
              <a:avLst/>
              <a:gdLst/>
              <a:ahLst/>
              <a:cxnLst/>
              <a:rect l="l" t="t" r="r" b="b"/>
              <a:pathLst>
                <a:path w="2695" h="3326" extrusionOk="0">
                  <a:moveTo>
                    <a:pt x="1739" y="545"/>
                  </a:moveTo>
                  <a:cubicBezTo>
                    <a:pt x="2093" y="794"/>
                    <a:pt x="2294" y="1185"/>
                    <a:pt x="2294" y="1615"/>
                  </a:cubicBezTo>
                  <a:cubicBezTo>
                    <a:pt x="2294" y="2342"/>
                    <a:pt x="1711" y="2924"/>
                    <a:pt x="985" y="2924"/>
                  </a:cubicBezTo>
                  <a:cubicBezTo>
                    <a:pt x="832" y="2924"/>
                    <a:pt x="688" y="2905"/>
                    <a:pt x="545" y="2858"/>
                  </a:cubicBezTo>
                  <a:lnTo>
                    <a:pt x="1739" y="545"/>
                  </a:lnTo>
                  <a:close/>
                  <a:moveTo>
                    <a:pt x="1577" y="1"/>
                  </a:moveTo>
                  <a:lnTo>
                    <a:pt x="0" y="3030"/>
                  </a:lnTo>
                  <a:lnTo>
                    <a:pt x="182" y="3125"/>
                  </a:lnTo>
                  <a:cubicBezTo>
                    <a:pt x="421" y="3259"/>
                    <a:pt x="707" y="3326"/>
                    <a:pt x="985" y="3326"/>
                  </a:cubicBezTo>
                  <a:cubicBezTo>
                    <a:pt x="1930" y="3326"/>
                    <a:pt x="2695" y="2561"/>
                    <a:pt x="2695" y="1615"/>
                  </a:cubicBezTo>
                  <a:cubicBezTo>
                    <a:pt x="2695" y="966"/>
                    <a:pt x="2332" y="383"/>
                    <a:pt x="1749" y="87"/>
                  </a:cubicBezTo>
                  <a:lnTo>
                    <a:pt x="1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3;p68"/>
            <p:cNvSpPr/>
            <p:nvPr/>
          </p:nvSpPr>
          <p:spPr>
            <a:xfrm>
              <a:off x="5534462" y="3937548"/>
              <a:ext cx="121651" cy="151391"/>
            </a:xfrm>
            <a:custGeom>
              <a:avLst/>
              <a:gdLst/>
              <a:ahLst/>
              <a:cxnLst/>
              <a:rect l="l" t="t" r="r" b="b"/>
              <a:pathLst>
                <a:path w="2504" h="3116" extrusionOk="0">
                  <a:moveTo>
                    <a:pt x="1137" y="0"/>
                  </a:moveTo>
                  <a:cubicBezTo>
                    <a:pt x="478" y="191"/>
                    <a:pt x="0" y="803"/>
                    <a:pt x="0" y="1520"/>
                  </a:cubicBezTo>
                  <a:cubicBezTo>
                    <a:pt x="0" y="2399"/>
                    <a:pt x="707" y="3115"/>
                    <a:pt x="1586" y="3115"/>
                  </a:cubicBezTo>
                  <a:cubicBezTo>
                    <a:pt x="1930" y="3115"/>
                    <a:pt x="2246" y="3001"/>
                    <a:pt x="2504" y="2819"/>
                  </a:cubicBez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94;p68"/>
            <p:cNvSpPr/>
            <p:nvPr/>
          </p:nvSpPr>
          <p:spPr>
            <a:xfrm>
              <a:off x="5524697" y="3925937"/>
              <a:ext cx="143513" cy="172720"/>
            </a:xfrm>
            <a:custGeom>
              <a:avLst/>
              <a:gdLst/>
              <a:ahLst/>
              <a:cxnLst/>
              <a:rect l="l" t="t" r="r" b="b"/>
              <a:pathLst>
                <a:path w="2954" h="3555" extrusionOk="0">
                  <a:moveTo>
                    <a:pt x="1243" y="488"/>
                  </a:moveTo>
                  <a:lnTo>
                    <a:pt x="2447" y="2991"/>
                  </a:lnTo>
                  <a:cubicBezTo>
                    <a:pt x="2246" y="3096"/>
                    <a:pt x="2017" y="3154"/>
                    <a:pt x="1787" y="3154"/>
                  </a:cubicBezTo>
                  <a:cubicBezTo>
                    <a:pt x="1023" y="3154"/>
                    <a:pt x="402" y="2533"/>
                    <a:pt x="402" y="1759"/>
                  </a:cubicBezTo>
                  <a:cubicBezTo>
                    <a:pt x="402" y="1204"/>
                    <a:pt x="736" y="698"/>
                    <a:pt x="1243" y="488"/>
                  </a:cubicBezTo>
                  <a:close/>
                  <a:moveTo>
                    <a:pt x="1453" y="0"/>
                  </a:moveTo>
                  <a:lnTo>
                    <a:pt x="1291" y="48"/>
                  </a:lnTo>
                  <a:cubicBezTo>
                    <a:pt x="526" y="268"/>
                    <a:pt x="1" y="975"/>
                    <a:pt x="1" y="1759"/>
                  </a:cubicBezTo>
                  <a:cubicBezTo>
                    <a:pt x="1" y="2752"/>
                    <a:pt x="803" y="3555"/>
                    <a:pt x="1787" y="3555"/>
                  </a:cubicBezTo>
                  <a:cubicBezTo>
                    <a:pt x="2160" y="3555"/>
                    <a:pt x="2514" y="3440"/>
                    <a:pt x="2819" y="3230"/>
                  </a:cubicBezTo>
                  <a:lnTo>
                    <a:pt x="2953" y="3125"/>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95;p68"/>
            <p:cNvSpPr/>
            <p:nvPr/>
          </p:nvSpPr>
          <p:spPr>
            <a:xfrm>
              <a:off x="5368262" y="3801076"/>
              <a:ext cx="77100" cy="77104"/>
            </a:xfrm>
            <a:custGeom>
              <a:avLst/>
              <a:gdLst/>
              <a:ahLst/>
              <a:cxnLst/>
              <a:rect l="l" t="t" r="r" b="b"/>
              <a:pathLst>
                <a:path w="1587" h="1587" extrusionOk="0">
                  <a:moveTo>
                    <a:pt x="794" y="0"/>
                  </a:moveTo>
                  <a:cubicBezTo>
                    <a:pt x="354" y="0"/>
                    <a:pt x="0" y="354"/>
                    <a:pt x="0" y="793"/>
                  </a:cubicBezTo>
                  <a:cubicBezTo>
                    <a:pt x="0" y="1233"/>
                    <a:pt x="354" y="1586"/>
                    <a:pt x="794" y="1586"/>
                  </a:cubicBezTo>
                  <a:cubicBezTo>
                    <a:pt x="1233" y="1586"/>
                    <a:pt x="1587" y="1233"/>
                    <a:pt x="1587" y="793"/>
                  </a:cubicBezTo>
                  <a:cubicBezTo>
                    <a:pt x="1587" y="354"/>
                    <a:pt x="1233"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96;p68"/>
            <p:cNvSpPr/>
            <p:nvPr/>
          </p:nvSpPr>
          <p:spPr>
            <a:xfrm>
              <a:off x="5358497" y="3791311"/>
              <a:ext cx="96631" cy="96587"/>
            </a:xfrm>
            <a:custGeom>
              <a:avLst/>
              <a:gdLst/>
              <a:ahLst/>
              <a:cxnLst/>
              <a:rect l="l" t="t" r="r" b="b"/>
              <a:pathLst>
                <a:path w="1989" h="1988" extrusionOk="0">
                  <a:moveTo>
                    <a:pt x="995" y="402"/>
                  </a:moveTo>
                  <a:cubicBezTo>
                    <a:pt x="1319" y="402"/>
                    <a:pt x="1587" y="669"/>
                    <a:pt x="1587" y="994"/>
                  </a:cubicBezTo>
                  <a:cubicBezTo>
                    <a:pt x="1587" y="1329"/>
                    <a:pt x="1319" y="1596"/>
                    <a:pt x="995" y="1596"/>
                  </a:cubicBezTo>
                  <a:cubicBezTo>
                    <a:pt x="670" y="1596"/>
                    <a:pt x="402" y="1329"/>
                    <a:pt x="402" y="994"/>
                  </a:cubicBezTo>
                  <a:cubicBezTo>
                    <a:pt x="402" y="669"/>
                    <a:pt x="670" y="402"/>
                    <a:pt x="995" y="402"/>
                  </a:cubicBezTo>
                  <a:close/>
                  <a:moveTo>
                    <a:pt x="995" y="0"/>
                  </a:moveTo>
                  <a:cubicBezTo>
                    <a:pt x="450" y="0"/>
                    <a:pt x="1" y="450"/>
                    <a:pt x="1" y="994"/>
                  </a:cubicBezTo>
                  <a:cubicBezTo>
                    <a:pt x="1" y="1548"/>
                    <a:pt x="450" y="1988"/>
                    <a:pt x="995" y="1988"/>
                  </a:cubicBezTo>
                  <a:cubicBezTo>
                    <a:pt x="1539" y="1988"/>
                    <a:pt x="1988" y="1548"/>
                    <a:pt x="1988" y="994"/>
                  </a:cubicBezTo>
                  <a:cubicBezTo>
                    <a:pt x="1988" y="450"/>
                    <a:pt x="1539"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97;p68"/>
            <p:cNvSpPr/>
            <p:nvPr/>
          </p:nvSpPr>
          <p:spPr>
            <a:xfrm>
              <a:off x="5062824" y="4045258"/>
              <a:ext cx="623945" cy="149982"/>
            </a:xfrm>
            <a:custGeom>
              <a:avLst/>
              <a:gdLst/>
              <a:ahLst/>
              <a:cxnLst/>
              <a:rect l="l" t="t" r="r" b="b"/>
              <a:pathLst>
                <a:path w="12843" h="3087" extrusionOk="0">
                  <a:moveTo>
                    <a:pt x="1539" y="0"/>
                  </a:moveTo>
                  <a:cubicBezTo>
                    <a:pt x="688" y="0"/>
                    <a:pt x="0" y="698"/>
                    <a:pt x="0" y="1548"/>
                  </a:cubicBezTo>
                  <a:cubicBezTo>
                    <a:pt x="0" y="2398"/>
                    <a:pt x="688" y="3086"/>
                    <a:pt x="1539" y="3086"/>
                  </a:cubicBezTo>
                  <a:lnTo>
                    <a:pt x="11294" y="3086"/>
                  </a:lnTo>
                  <a:cubicBezTo>
                    <a:pt x="12145" y="3086"/>
                    <a:pt x="12842" y="2398"/>
                    <a:pt x="12842" y="1548"/>
                  </a:cubicBezTo>
                  <a:cubicBezTo>
                    <a:pt x="12842" y="698"/>
                    <a:pt x="12145" y="0"/>
                    <a:pt x="1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98;p68"/>
            <p:cNvSpPr/>
            <p:nvPr/>
          </p:nvSpPr>
          <p:spPr>
            <a:xfrm>
              <a:off x="5053059" y="4035493"/>
              <a:ext cx="643475" cy="169513"/>
            </a:xfrm>
            <a:custGeom>
              <a:avLst/>
              <a:gdLst/>
              <a:ahLst/>
              <a:cxnLst/>
              <a:rect l="l" t="t" r="r" b="b"/>
              <a:pathLst>
                <a:path w="13245" h="3489" extrusionOk="0">
                  <a:moveTo>
                    <a:pt x="11495" y="402"/>
                  </a:moveTo>
                  <a:cubicBezTo>
                    <a:pt x="12241" y="402"/>
                    <a:pt x="12843" y="1004"/>
                    <a:pt x="12843" y="1749"/>
                  </a:cubicBezTo>
                  <a:cubicBezTo>
                    <a:pt x="12843" y="2485"/>
                    <a:pt x="12241" y="3087"/>
                    <a:pt x="11495" y="3087"/>
                  </a:cubicBezTo>
                  <a:lnTo>
                    <a:pt x="1740" y="3087"/>
                  </a:lnTo>
                  <a:cubicBezTo>
                    <a:pt x="1004" y="3087"/>
                    <a:pt x="402" y="2485"/>
                    <a:pt x="402" y="1749"/>
                  </a:cubicBezTo>
                  <a:cubicBezTo>
                    <a:pt x="402" y="1004"/>
                    <a:pt x="1004" y="402"/>
                    <a:pt x="1740" y="402"/>
                  </a:cubicBezTo>
                  <a:close/>
                  <a:moveTo>
                    <a:pt x="1740" y="0"/>
                  </a:moveTo>
                  <a:cubicBezTo>
                    <a:pt x="784" y="0"/>
                    <a:pt x="0" y="784"/>
                    <a:pt x="0" y="1749"/>
                  </a:cubicBezTo>
                  <a:cubicBezTo>
                    <a:pt x="0" y="2705"/>
                    <a:pt x="784" y="3488"/>
                    <a:pt x="1740" y="3488"/>
                  </a:cubicBezTo>
                  <a:lnTo>
                    <a:pt x="11495" y="3488"/>
                  </a:lnTo>
                  <a:cubicBezTo>
                    <a:pt x="12461" y="3488"/>
                    <a:pt x="13244" y="2705"/>
                    <a:pt x="13244" y="1749"/>
                  </a:cubicBezTo>
                  <a:cubicBezTo>
                    <a:pt x="13244" y="784"/>
                    <a:pt x="12461" y="0"/>
                    <a:pt x="1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99;p68"/>
            <p:cNvSpPr/>
            <p:nvPr/>
          </p:nvSpPr>
          <p:spPr>
            <a:xfrm>
              <a:off x="5062824" y="4100498"/>
              <a:ext cx="623945" cy="94741"/>
            </a:xfrm>
            <a:custGeom>
              <a:avLst/>
              <a:gdLst/>
              <a:ahLst/>
              <a:cxnLst/>
              <a:rect l="l" t="t" r="r" b="b"/>
              <a:pathLst>
                <a:path w="12843" h="1950" extrusionOk="0">
                  <a:moveTo>
                    <a:pt x="57" y="0"/>
                  </a:moveTo>
                  <a:cubicBezTo>
                    <a:pt x="19" y="134"/>
                    <a:pt x="0" y="268"/>
                    <a:pt x="0" y="411"/>
                  </a:cubicBezTo>
                  <a:cubicBezTo>
                    <a:pt x="0" y="1261"/>
                    <a:pt x="688" y="1949"/>
                    <a:pt x="1539" y="1949"/>
                  </a:cubicBezTo>
                  <a:lnTo>
                    <a:pt x="11294" y="1949"/>
                  </a:lnTo>
                  <a:cubicBezTo>
                    <a:pt x="12145" y="1949"/>
                    <a:pt x="12842" y="1261"/>
                    <a:pt x="12842" y="411"/>
                  </a:cubicBezTo>
                  <a:cubicBezTo>
                    <a:pt x="12842" y="268"/>
                    <a:pt x="12814" y="134"/>
                    <a:pt x="12785" y="0"/>
                  </a:cubicBezTo>
                  <a:cubicBezTo>
                    <a:pt x="12603" y="660"/>
                    <a:pt x="12002" y="1137"/>
                    <a:pt x="11294" y="1137"/>
                  </a:cubicBezTo>
                  <a:lnTo>
                    <a:pt x="1539" y="1137"/>
                  </a:lnTo>
                  <a:cubicBezTo>
                    <a:pt x="831" y="1137"/>
                    <a:pt x="229" y="660"/>
                    <a:pt x="5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0;p68"/>
            <p:cNvSpPr/>
            <p:nvPr/>
          </p:nvSpPr>
          <p:spPr>
            <a:xfrm>
              <a:off x="5137544" y="4077761"/>
              <a:ext cx="29781" cy="29248"/>
            </a:xfrm>
            <a:custGeom>
              <a:avLst/>
              <a:gdLst/>
              <a:ahLst/>
              <a:cxnLst/>
              <a:rect l="l" t="t" r="r" b="b"/>
              <a:pathLst>
                <a:path w="613" h="602" extrusionOk="0">
                  <a:moveTo>
                    <a:pt x="306" y="0"/>
                  </a:moveTo>
                  <a:cubicBezTo>
                    <a:pt x="144" y="0"/>
                    <a:pt x="1" y="134"/>
                    <a:pt x="1" y="306"/>
                  </a:cubicBezTo>
                  <a:cubicBezTo>
                    <a:pt x="1" y="468"/>
                    <a:pt x="144" y="602"/>
                    <a:pt x="306" y="602"/>
                  </a:cubicBezTo>
                  <a:cubicBezTo>
                    <a:pt x="478" y="602"/>
                    <a:pt x="612" y="468"/>
                    <a:pt x="612" y="306"/>
                  </a:cubicBezTo>
                  <a:cubicBezTo>
                    <a:pt x="612" y="134"/>
                    <a:pt x="478" y="0"/>
                    <a:pt x="30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01;p68"/>
            <p:cNvSpPr/>
            <p:nvPr/>
          </p:nvSpPr>
          <p:spPr>
            <a:xfrm>
              <a:off x="5272652" y="4104676"/>
              <a:ext cx="28809" cy="28374"/>
            </a:xfrm>
            <a:custGeom>
              <a:avLst/>
              <a:gdLst/>
              <a:ahLst/>
              <a:cxnLst/>
              <a:rect l="l" t="t" r="r" b="b"/>
              <a:pathLst>
                <a:path w="593" h="584" extrusionOk="0">
                  <a:moveTo>
                    <a:pt x="296" y="0"/>
                  </a:moveTo>
                  <a:cubicBezTo>
                    <a:pt x="134" y="0"/>
                    <a:pt x="0" y="124"/>
                    <a:pt x="0" y="287"/>
                  </a:cubicBezTo>
                  <a:cubicBezTo>
                    <a:pt x="0" y="449"/>
                    <a:pt x="134" y="583"/>
                    <a:pt x="296" y="583"/>
                  </a:cubicBezTo>
                  <a:cubicBezTo>
                    <a:pt x="459" y="583"/>
                    <a:pt x="593" y="449"/>
                    <a:pt x="593" y="287"/>
                  </a:cubicBezTo>
                  <a:cubicBezTo>
                    <a:pt x="593" y="124"/>
                    <a:pt x="459" y="0"/>
                    <a:pt x="2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2;p68"/>
            <p:cNvSpPr/>
            <p:nvPr/>
          </p:nvSpPr>
          <p:spPr>
            <a:xfrm>
              <a:off x="5406788" y="4077761"/>
              <a:ext cx="16761" cy="16713"/>
            </a:xfrm>
            <a:custGeom>
              <a:avLst/>
              <a:gdLst/>
              <a:ahLst/>
              <a:cxnLst/>
              <a:rect l="l" t="t" r="r" b="b"/>
              <a:pathLst>
                <a:path w="345" h="344" extrusionOk="0">
                  <a:moveTo>
                    <a:pt x="173" y="0"/>
                  </a:moveTo>
                  <a:cubicBezTo>
                    <a:pt x="77" y="0"/>
                    <a:pt x="1" y="76"/>
                    <a:pt x="1" y="172"/>
                  </a:cubicBezTo>
                  <a:cubicBezTo>
                    <a:pt x="1" y="268"/>
                    <a:pt x="77" y="344"/>
                    <a:pt x="173" y="344"/>
                  </a:cubicBezTo>
                  <a:cubicBezTo>
                    <a:pt x="268" y="344"/>
                    <a:pt x="345" y="268"/>
                    <a:pt x="345" y="172"/>
                  </a:cubicBezTo>
                  <a:cubicBezTo>
                    <a:pt x="345" y="76"/>
                    <a:pt x="268" y="0"/>
                    <a:pt x="17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3;p68"/>
            <p:cNvSpPr/>
            <p:nvPr/>
          </p:nvSpPr>
          <p:spPr>
            <a:xfrm>
              <a:off x="5602234" y="4102782"/>
              <a:ext cx="32988" cy="33038"/>
            </a:xfrm>
            <a:custGeom>
              <a:avLst/>
              <a:gdLst/>
              <a:ahLst/>
              <a:cxnLst/>
              <a:rect l="l" t="t" r="r" b="b"/>
              <a:pathLst>
                <a:path w="679" h="680" extrusionOk="0">
                  <a:moveTo>
                    <a:pt x="344" y="1"/>
                  </a:moveTo>
                  <a:cubicBezTo>
                    <a:pt x="153" y="1"/>
                    <a:pt x="0" y="144"/>
                    <a:pt x="0" y="335"/>
                  </a:cubicBezTo>
                  <a:cubicBezTo>
                    <a:pt x="0" y="527"/>
                    <a:pt x="153" y="679"/>
                    <a:pt x="344" y="679"/>
                  </a:cubicBezTo>
                  <a:cubicBezTo>
                    <a:pt x="535" y="679"/>
                    <a:pt x="679" y="527"/>
                    <a:pt x="679" y="335"/>
                  </a:cubicBezTo>
                  <a:cubicBezTo>
                    <a:pt x="679" y="144"/>
                    <a:pt x="535" y="1"/>
                    <a:pt x="3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4;p68"/>
            <p:cNvSpPr/>
            <p:nvPr/>
          </p:nvSpPr>
          <p:spPr>
            <a:xfrm>
              <a:off x="5503369" y="4092579"/>
              <a:ext cx="28324" cy="28374"/>
            </a:xfrm>
            <a:custGeom>
              <a:avLst/>
              <a:gdLst/>
              <a:ahLst/>
              <a:cxnLst/>
              <a:rect l="l" t="t" r="r" b="b"/>
              <a:pathLst>
                <a:path w="583" h="584" extrusionOk="0">
                  <a:moveTo>
                    <a:pt x="287" y="1"/>
                  </a:moveTo>
                  <a:cubicBezTo>
                    <a:pt x="124" y="1"/>
                    <a:pt x="0" y="135"/>
                    <a:pt x="0" y="287"/>
                  </a:cubicBezTo>
                  <a:cubicBezTo>
                    <a:pt x="0" y="450"/>
                    <a:pt x="124" y="584"/>
                    <a:pt x="287" y="584"/>
                  </a:cubicBezTo>
                  <a:cubicBezTo>
                    <a:pt x="449" y="584"/>
                    <a:pt x="583" y="450"/>
                    <a:pt x="583" y="287"/>
                  </a:cubicBezTo>
                  <a:cubicBezTo>
                    <a:pt x="583" y="135"/>
                    <a:pt x="449" y="1"/>
                    <a:pt x="28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05;p68"/>
            <p:cNvSpPr/>
            <p:nvPr/>
          </p:nvSpPr>
          <p:spPr>
            <a:xfrm>
              <a:off x="5027068" y="3861709"/>
              <a:ext cx="105424" cy="151537"/>
            </a:xfrm>
            <a:custGeom>
              <a:avLst/>
              <a:gdLst/>
              <a:ahLst/>
              <a:cxnLst/>
              <a:rect l="l" t="t" r="r" b="b"/>
              <a:pathLst>
                <a:path w="2170" h="3119" extrusionOk="0">
                  <a:moveTo>
                    <a:pt x="348" y="1"/>
                  </a:moveTo>
                  <a:cubicBezTo>
                    <a:pt x="249" y="1"/>
                    <a:pt x="170" y="72"/>
                    <a:pt x="153" y="166"/>
                  </a:cubicBezTo>
                  <a:cubicBezTo>
                    <a:pt x="0" y="1208"/>
                    <a:pt x="153" y="2001"/>
                    <a:pt x="612" y="2517"/>
                  </a:cubicBezTo>
                  <a:cubicBezTo>
                    <a:pt x="1118" y="3090"/>
                    <a:pt x="1816" y="3119"/>
                    <a:pt x="1950" y="3119"/>
                  </a:cubicBezTo>
                  <a:lnTo>
                    <a:pt x="1978" y="3119"/>
                  </a:lnTo>
                  <a:cubicBezTo>
                    <a:pt x="2083" y="3109"/>
                    <a:pt x="2169" y="3023"/>
                    <a:pt x="2169" y="2909"/>
                  </a:cubicBezTo>
                  <a:cubicBezTo>
                    <a:pt x="2160" y="2804"/>
                    <a:pt x="2074" y="2718"/>
                    <a:pt x="1959" y="2718"/>
                  </a:cubicBezTo>
                  <a:cubicBezTo>
                    <a:pt x="1958" y="2718"/>
                    <a:pt x="1955" y="2718"/>
                    <a:pt x="1948" y="2718"/>
                  </a:cubicBezTo>
                  <a:cubicBezTo>
                    <a:pt x="1862" y="2718"/>
                    <a:pt x="1307" y="2701"/>
                    <a:pt x="908" y="2249"/>
                  </a:cubicBezTo>
                  <a:cubicBezTo>
                    <a:pt x="526" y="1829"/>
                    <a:pt x="411" y="1150"/>
                    <a:pt x="545" y="233"/>
                  </a:cubicBezTo>
                  <a:cubicBezTo>
                    <a:pt x="564" y="118"/>
                    <a:pt x="488" y="23"/>
                    <a:pt x="383" y="4"/>
                  </a:cubicBezTo>
                  <a:cubicBezTo>
                    <a:pt x="371" y="2"/>
                    <a:pt x="35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06;p68"/>
            <p:cNvSpPr/>
            <p:nvPr/>
          </p:nvSpPr>
          <p:spPr>
            <a:xfrm>
              <a:off x="5618461" y="3861709"/>
              <a:ext cx="105910" cy="151537"/>
            </a:xfrm>
            <a:custGeom>
              <a:avLst/>
              <a:gdLst/>
              <a:ahLst/>
              <a:cxnLst/>
              <a:rect l="l" t="t" r="r" b="b"/>
              <a:pathLst>
                <a:path w="2180" h="3119" extrusionOk="0">
                  <a:moveTo>
                    <a:pt x="1830" y="1"/>
                  </a:moveTo>
                  <a:cubicBezTo>
                    <a:pt x="1819" y="1"/>
                    <a:pt x="1808" y="2"/>
                    <a:pt x="1797" y="4"/>
                  </a:cubicBezTo>
                  <a:cubicBezTo>
                    <a:pt x="1682" y="23"/>
                    <a:pt x="1606" y="118"/>
                    <a:pt x="1625" y="233"/>
                  </a:cubicBezTo>
                  <a:cubicBezTo>
                    <a:pt x="1768" y="1141"/>
                    <a:pt x="1644" y="1819"/>
                    <a:pt x="1272" y="2249"/>
                  </a:cubicBezTo>
                  <a:cubicBezTo>
                    <a:pt x="870" y="2708"/>
                    <a:pt x="278" y="2718"/>
                    <a:pt x="221" y="2718"/>
                  </a:cubicBezTo>
                  <a:lnTo>
                    <a:pt x="211" y="2718"/>
                  </a:lnTo>
                  <a:cubicBezTo>
                    <a:pt x="96" y="2718"/>
                    <a:pt x="10" y="2804"/>
                    <a:pt x="10" y="2909"/>
                  </a:cubicBezTo>
                  <a:cubicBezTo>
                    <a:pt x="1" y="3023"/>
                    <a:pt x="87" y="3109"/>
                    <a:pt x="201" y="3119"/>
                  </a:cubicBezTo>
                  <a:lnTo>
                    <a:pt x="221" y="3119"/>
                  </a:lnTo>
                  <a:cubicBezTo>
                    <a:pt x="354" y="3119"/>
                    <a:pt x="1052" y="3090"/>
                    <a:pt x="1568" y="2517"/>
                  </a:cubicBezTo>
                  <a:cubicBezTo>
                    <a:pt x="2026" y="2001"/>
                    <a:pt x="2179" y="1208"/>
                    <a:pt x="2017" y="166"/>
                  </a:cubicBezTo>
                  <a:cubicBezTo>
                    <a:pt x="2008" y="72"/>
                    <a:pt x="192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07;p68"/>
            <p:cNvSpPr/>
            <p:nvPr/>
          </p:nvSpPr>
          <p:spPr>
            <a:xfrm>
              <a:off x="5267502" y="4193779"/>
              <a:ext cx="35805" cy="150468"/>
            </a:xfrm>
            <a:custGeom>
              <a:avLst/>
              <a:gdLst/>
              <a:ahLst/>
              <a:cxnLst/>
              <a:rect l="l" t="t" r="r" b="b"/>
              <a:pathLst>
                <a:path w="737" h="3097" extrusionOk="0">
                  <a:moveTo>
                    <a:pt x="318" y="0"/>
                  </a:moveTo>
                  <a:cubicBezTo>
                    <a:pt x="211" y="0"/>
                    <a:pt x="125" y="83"/>
                    <a:pt x="125" y="192"/>
                  </a:cubicBezTo>
                  <a:cubicBezTo>
                    <a:pt x="116" y="268"/>
                    <a:pt x="1" y="2122"/>
                    <a:pt x="316" y="2963"/>
                  </a:cubicBezTo>
                  <a:cubicBezTo>
                    <a:pt x="355" y="3049"/>
                    <a:pt x="431" y="3097"/>
                    <a:pt x="507" y="3097"/>
                  </a:cubicBezTo>
                  <a:cubicBezTo>
                    <a:pt x="527" y="3097"/>
                    <a:pt x="555" y="3097"/>
                    <a:pt x="574" y="3087"/>
                  </a:cubicBezTo>
                  <a:cubicBezTo>
                    <a:pt x="679" y="3049"/>
                    <a:pt x="737" y="2934"/>
                    <a:pt x="699" y="2829"/>
                  </a:cubicBezTo>
                  <a:cubicBezTo>
                    <a:pt x="412" y="2055"/>
                    <a:pt x="517" y="230"/>
                    <a:pt x="517" y="221"/>
                  </a:cubicBezTo>
                  <a:cubicBezTo>
                    <a:pt x="527" y="106"/>
                    <a:pt x="441" y="10"/>
                    <a:pt x="335" y="1"/>
                  </a:cubicBezTo>
                  <a:cubicBezTo>
                    <a:pt x="330" y="0"/>
                    <a:pt x="324"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08;p68"/>
            <p:cNvSpPr/>
            <p:nvPr/>
          </p:nvSpPr>
          <p:spPr>
            <a:xfrm>
              <a:off x="5407711" y="4193779"/>
              <a:ext cx="35319" cy="150468"/>
            </a:xfrm>
            <a:custGeom>
              <a:avLst/>
              <a:gdLst/>
              <a:ahLst/>
              <a:cxnLst/>
              <a:rect l="l" t="t" r="r" b="b"/>
              <a:pathLst>
                <a:path w="727" h="3097" extrusionOk="0">
                  <a:moveTo>
                    <a:pt x="418" y="0"/>
                  </a:moveTo>
                  <a:cubicBezTo>
                    <a:pt x="413" y="0"/>
                    <a:pt x="407" y="0"/>
                    <a:pt x="402" y="1"/>
                  </a:cubicBezTo>
                  <a:cubicBezTo>
                    <a:pt x="287" y="10"/>
                    <a:pt x="201" y="106"/>
                    <a:pt x="211" y="211"/>
                  </a:cubicBezTo>
                  <a:cubicBezTo>
                    <a:pt x="211" y="230"/>
                    <a:pt x="326" y="2055"/>
                    <a:pt x="39" y="2829"/>
                  </a:cubicBezTo>
                  <a:cubicBezTo>
                    <a:pt x="1" y="2934"/>
                    <a:pt x="48" y="3049"/>
                    <a:pt x="154" y="3087"/>
                  </a:cubicBezTo>
                  <a:cubicBezTo>
                    <a:pt x="173" y="3097"/>
                    <a:pt x="201" y="3097"/>
                    <a:pt x="220" y="3097"/>
                  </a:cubicBezTo>
                  <a:cubicBezTo>
                    <a:pt x="306" y="3097"/>
                    <a:pt x="383" y="3049"/>
                    <a:pt x="412" y="2963"/>
                  </a:cubicBezTo>
                  <a:cubicBezTo>
                    <a:pt x="727" y="2113"/>
                    <a:pt x="612" y="268"/>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09;p68"/>
            <p:cNvSpPr/>
            <p:nvPr/>
          </p:nvSpPr>
          <p:spPr>
            <a:xfrm>
              <a:off x="5176556" y="3941241"/>
              <a:ext cx="105424" cy="83615"/>
            </a:xfrm>
            <a:custGeom>
              <a:avLst/>
              <a:gdLst/>
              <a:ahLst/>
              <a:cxnLst/>
              <a:rect l="l" t="t" r="r" b="b"/>
              <a:pathLst>
                <a:path w="2170" h="1721" extrusionOk="0">
                  <a:moveTo>
                    <a:pt x="1068" y="1"/>
                  </a:moveTo>
                  <a:cubicBezTo>
                    <a:pt x="476" y="1"/>
                    <a:pt x="0" y="389"/>
                    <a:pt x="0" y="861"/>
                  </a:cubicBezTo>
                  <a:cubicBezTo>
                    <a:pt x="0" y="1329"/>
                    <a:pt x="487" y="1721"/>
                    <a:pt x="1080" y="1721"/>
                  </a:cubicBezTo>
                  <a:cubicBezTo>
                    <a:pt x="1682" y="1721"/>
                    <a:pt x="2169" y="1339"/>
                    <a:pt x="2169" y="861"/>
                  </a:cubicBezTo>
                  <a:cubicBezTo>
                    <a:pt x="2169" y="383"/>
                    <a:pt x="1682"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10;p68"/>
            <p:cNvSpPr/>
            <p:nvPr/>
          </p:nvSpPr>
          <p:spPr>
            <a:xfrm>
              <a:off x="5461588" y="3942164"/>
              <a:ext cx="105424" cy="83615"/>
            </a:xfrm>
            <a:custGeom>
              <a:avLst/>
              <a:gdLst/>
              <a:ahLst/>
              <a:cxnLst/>
              <a:rect l="l" t="t" r="r" b="b"/>
              <a:pathLst>
                <a:path w="2170" h="1721" extrusionOk="0">
                  <a:moveTo>
                    <a:pt x="1068" y="1"/>
                  </a:moveTo>
                  <a:cubicBezTo>
                    <a:pt x="485" y="1"/>
                    <a:pt x="10" y="389"/>
                    <a:pt x="10" y="861"/>
                  </a:cubicBezTo>
                  <a:cubicBezTo>
                    <a:pt x="0" y="1329"/>
                    <a:pt x="487" y="1721"/>
                    <a:pt x="1089" y="1721"/>
                  </a:cubicBezTo>
                  <a:cubicBezTo>
                    <a:pt x="1682" y="1721"/>
                    <a:pt x="2169" y="1339"/>
                    <a:pt x="2169" y="861"/>
                  </a:cubicBezTo>
                  <a:cubicBezTo>
                    <a:pt x="2169" y="383"/>
                    <a:pt x="1691"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11;p68"/>
            <p:cNvSpPr/>
            <p:nvPr/>
          </p:nvSpPr>
          <p:spPr>
            <a:xfrm>
              <a:off x="5329250" y="3922681"/>
              <a:ext cx="85019" cy="76181"/>
            </a:xfrm>
            <a:custGeom>
              <a:avLst/>
              <a:gdLst/>
              <a:ahLst/>
              <a:cxnLst/>
              <a:rect l="l" t="t" r="r" b="b"/>
              <a:pathLst>
                <a:path w="1750" h="1568" extrusionOk="0">
                  <a:moveTo>
                    <a:pt x="880" y="1"/>
                  </a:moveTo>
                  <a:cubicBezTo>
                    <a:pt x="402" y="1"/>
                    <a:pt x="10" y="48"/>
                    <a:pt x="1" y="583"/>
                  </a:cubicBezTo>
                  <a:cubicBezTo>
                    <a:pt x="1" y="1128"/>
                    <a:pt x="393" y="1568"/>
                    <a:pt x="880" y="1568"/>
                  </a:cubicBezTo>
                  <a:cubicBezTo>
                    <a:pt x="1358" y="1568"/>
                    <a:pt x="1749" y="1128"/>
                    <a:pt x="1749" y="593"/>
                  </a:cubicBezTo>
                  <a:cubicBezTo>
                    <a:pt x="1749" y="48"/>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12;p68"/>
            <p:cNvSpPr/>
            <p:nvPr/>
          </p:nvSpPr>
          <p:spPr>
            <a:xfrm>
              <a:off x="5319534" y="3912916"/>
              <a:ext cx="104501" cy="95712"/>
            </a:xfrm>
            <a:custGeom>
              <a:avLst/>
              <a:gdLst/>
              <a:ahLst/>
              <a:cxnLst/>
              <a:rect l="l" t="t" r="r" b="b"/>
              <a:pathLst>
                <a:path w="2151" h="1970" extrusionOk="0">
                  <a:moveTo>
                    <a:pt x="1080" y="402"/>
                  </a:moveTo>
                  <a:cubicBezTo>
                    <a:pt x="1653" y="402"/>
                    <a:pt x="1749" y="498"/>
                    <a:pt x="1749" y="794"/>
                  </a:cubicBezTo>
                  <a:cubicBezTo>
                    <a:pt x="1749" y="1224"/>
                    <a:pt x="1453" y="1568"/>
                    <a:pt x="1080" y="1568"/>
                  </a:cubicBezTo>
                  <a:cubicBezTo>
                    <a:pt x="898" y="1568"/>
                    <a:pt x="736" y="1492"/>
                    <a:pt x="612" y="1348"/>
                  </a:cubicBezTo>
                  <a:cubicBezTo>
                    <a:pt x="478" y="1195"/>
                    <a:pt x="401" y="995"/>
                    <a:pt x="401" y="784"/>
                  </a:cubicBezTo>
                  <a:cubicBezTo>
                    <a:pt x="401" y="574"/>
                    <a:pt x="478" y="507"/>
                    <a:pt x="554" y="469"/>
                  </a:cubicBezTo>
                  <a:cubicBezTo>
                    <a:pt x="669" y="412"/>
                    <a:pt x="870" y="402"/>
                    <a:pt x="1061" y="402"/>
                  </a:cubicBezTo>
                  <a:close/>
                  <a:moveTo>
                    <a:pt x="1080" y="1"/>
                  </a:moveTo>
                  <a:cubicBezTo>
                    <a:pt x="793" y="1"/>
                    <a:pt x="564" y="20"/>
                    <a:pt x="373" y="116"/>
                  </a:cubicBezTo>
                  <a:cubicBezTo>
                    <a:pt x="134" y="230"/>
                    <a:pt x="10" y="460"/>
                    <a:pt x="10" y="784"/>
                  </a:cubicBezTo>
                  <a:cubicBezTo>
                    <a:pt x="0" y="1100"/>
                    <a:pt x="115" y="1386"/>
                    <a:pt x="306" y="1616"/>
                  </a:cubicBezTo>
                  <a:cubicBezTo>
                    <a:pt x="516" y="1836"/>
                    <a:pt x="784" y="1969"/>
                    <a:pt x="1070" y="1969"/>
                  </a:cubicBezTo>
                  <a:lnTo>
                    <a:pt x="1080" y="1969"/>
                  </a:lnTo>
                  <a:cubicBezTo>
                    <a:pt x="1672" y="1969"/>
                    <a:pt x="2150" y="1444"/>
                    <a:pt x="2150" y="794"/>
                  </a:cubicBezTo>
                  <a:cubicBezTo>
                    <a:pt x="2150" y="1"/>
                    <a:pt x="1453"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3;p68"/>
            <p:cNvSpPr/>
            <p:nvPr/>
          </p:nvSpPr>
          <p:spPr>
            <a:xfrm>
              <a:off x="5225284" y="3902714"/>
              <a:ext cx="69667" cy="44601"/>
            </a:xfrm>
            <a:custGeom>
              <a:avLst/>
              <a:gdLst/>
              <a:ahLst/>
              <a:cxnLst/>
              <a:rect l="l" t="t" r="r" b="b"/>
              <a:pathLst>
                <a:path w="1434" h="918" extrusionOk="0">
                  <a:moveTo>
                    <a:pt x="717" y="1"/>
                  </a:moveTo>
                  <a:cubicBezTo>
                    <a:pt x="325" y="1"/>
                    <a:pt x="0" y="316"/>
                    <a:pt x="0" y="717"/>
                  </a:cubicBezTo>
                  <a:cubicBezTo>
                    <a:pt x="0" y="822"/>
                    <a:pt x="86" y="918"/>
                    <a:pt x="201" y="918"/>
                  </a:cubicBezTo>
                  <a:cubicBezTo>
                    <a:pt x="306" y="918"/>
                    <a:pt x="402" y="822"/>
                    <a:pt x="402" y="717"/>
                  </a:cubicBezTo>
                  <a:cubicBezTo>
                    <a:pt x="402" y="631"/>
                    <a:pt x="430" y="555"/>
                    <a:pt x="488" y="488"/>
                  </a:cubicBezTo>
                  <a:cubicBezTo>
                    <a:pt x="555" y="431"/>
                    <a:pt x="631" y="402"/>
                    <a:pt x="717" y="402"/>
                  </a:cubicBezTo>
                  <a:cubicBezTo>
                    <a:pt x="803" y="402"/>
                    <a:pt x="880" y="431"/>
                    <a:pt x="937" y="498"/>
                  </a:cubicBezTo>
                  <a:cubicBezTo>
                    <a:pt x="994" y="555"/>
                    <a:pt x="1032" y="631"/>
                    <a:pt x="1032" y="717"/>
                  </a:cubicBezTo>
                  <a:cubicBezTo>
                    <a:pt x="1032" y="832"/>
                    <a:pt x="1118" y="918"/>
                    <a:pt x="1233" y="918"/>
                  </a:cubicBezTo>
                  <a:cubicBezTo>
                    <a:pt x="1338" y="918"/>
                    <a:pt x="1434" y="832"/>
                    <a:pt x="1434" y="717"/>
                  </a:cubicBezTo>
                  <a:cubicBezTo>
                    <a:pt x="1434" y="526"/>
                    <a:pt x="1357" y="345"/>
                    <a:pt x="1224" y="211"/>
                  </a:cubicBezTo>
                  <a:cubicBezTo>
                    <a:pt x="1090" y="77"/>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14;p68"/>
            <p:cNvSpPr/>
            <p:nvPr/>
          </p:nvSpPr>
          <p:spPr>
            <a:xfrm>
              <a:off x="5449054" y="3903637"/>
              <a:ext cx="69667" cy="44164"/>
            </a:xfrm>
            <a:custGeom>
              <a:avLst/>
              <a:gdLst/>
              <a:ahLst/>
              <a:cxnLst/>
              <a:rect l="l" t="t" r="r" b="b"/>
              <a:pathLst>
                <a:path w="1434" h="909" extrusionOk="0">
                  <a:moveTo>
                    <a:pt x="717" y="1"/>
                  </a:moveTo>
                  <a:cubicBezTo>
                    <a:pt x="526" y="1"/>
                    <a:pt x="344" y="68"/>
                    <a:pt x="210" y="201"/>
                  </a:cubicBezTo>
                  <a:cubicBezTo>
                    <a:pt x="77" y="335"/>
                    <a:pt x="0" y="517"/>
                    <a:pt x="0" y="708"/>
                  </a:cubicBezTo>
                  <a:cubicBezTo>
                    <a:pt x="0" y="823"/>
                    <a:pt x="96" y="909"/>
                    <a:pt x="201" y="909"/>
                  </a:cubicBezTo>
                  <a:cubicBezTo>
                    <a:pt x="315" y="909"/>
                    <a:pt x="401" y="823"/>
                    <a:pt x="401" y="708"/>
                  </a:cubicBezTo>
                  <a:cubicBezTo>
                    <a:pt x="401" y="622"/>
                    <a:pt x="440" y="545"/>
                    <a:pt x="497" y="488"/>
                  </a:cubicBezTo>
                  <a:cubicBezTo>
                    <a:pt x="554" y="431"/>
                    <a:pt x="631" y="393"/>
                    <a:pt x="717" y="393"/>
                  </a:cubicBezTo>
                  <a:cubicBezTo>
                    <a:pt x="803" y="393"/>
                    <a:pt x="879" y="431"/>
                    <a:pt x="946" y="488"/>
                  </a:cubicBezTo>
                  <a:cubicBezTo>
                    <a:pt x="1003" y="545"/>
                    <a:pt x="1032" y="631"/>
                    <a:pt x="1032" y="717"/>
                  </a:cubicBezTo>
                  <a:cubicBezTo>
                    <a:pt x="1032" y="823"/>
                    <a:pt x="1118" y="909"/>
                    <a:pt x="1233" y="909"/>
                  </a:cubicBezTo>
                  <a:cubicBezTo>
                    <a:pt x="1347" y="909"/>
                    <a:pt x="1433" y="823"/>
                    <a:pt x="1433" y="717"/>
                  </a:cubicBezTo>
                  <a:cubicBezTo>
                    <a:pt x="1433" y="526"/>
                    <a:pt x="1357" y="345"/>
                    <a:pt x="1223" y="211"/>
                  </a:cubicBezTo>
                  <a:cubicBezTo>
                    <a:pt x="1089" y="68"/>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65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 grpId="0" animBg="1"/>
      <p:bldP spid="3" grpId="0"/>
      <p:bldP spid="36" grpId="0" animBg="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69418" y="309593"/>
            <a:ext cx="8162047" cy="4524315"/>
          </a:xfrm>
          <a:prstGeom prst="rect">
            <a:avLst/>
          </a:prstGeom>
          <a:noFill/>
        </p:spPr>
        <p:txBody>
          <a:bodyPr wrap="square" rtlCol="0">
            <a:spAutoFit/>
          </a:bodyPr>
          <a:lstStyle/>
          <a:p>
            <a:pPr algn="just"/>
            <a:r>
              <a:rPr lang="vi-VN" sz="2400" dirty="0" smtClean="0">
                <a:latin typeface="Arial" panose="020B0604020202020204" pitchFamily="34" charset="0"/>
                <a:cs typeface="Arial" panose="020B0604020202020204" pitchFamily="34" charset="0"/>
              </a:rPr>
              <a:t>Hôm sau, hai người vào cung. Vua đã chờ sẵn để bàn việc nước. Nhà vua băn khoăn:</a:t>
            </a:r>
          </a:p>
          <a:p>
            <a:pPr algn="just"/>
            <a:r>
              <a:rPr lang="vi-VN" sz="2400" dirty="0" smtClean="0">
                <a:latin typeface="Arial" panose="020B0604020202020204" pitchFamily="34" charset="0"/>
                <a:cs typeface="Arial" panose="020B0604020202020204" pitchFamily="34" charset="0"/>
              </a:rPr>
              <a:t>- Lần trước, giặc Nguyên đã bị ta đánh bại. Nhưng lần này chúng đông và mạnh hơn trước bội phần. Các khanh xem có kế gì để giữ yên xã tắc?</a:t>
            </a:r>
          </a:p>
          <a:p>
            <a:pPr algn="just"/>
            <a:r>
              <a:rPr lang="vi-VN" sz="2400" dirty="0" smtClean="0">
                <a:latin typeface="Arial" panose="020B0604020202020204" pitchFamily="34" charset="0"/>
                <a:cs typeface="Arial" panose="020B0604020202020204" pitchFamily="34" charset="0"/>
              </a:rPr>
              <a:t>Hưng Đạo trình bày kĩ mọi việc, từ trấn giữ biên thùy, cắt cử các tướng..., đoạn ông nhấn mạnh:</a:t>
            </a:r>
          </a:p>
          <a:p>
            <a:pPr algn="just"/>
            <a:r>
              <a:rPr lang="vi-VN" sz="2400" dirty="0" smtClean="0">
                <a:latin typeface="Arial" panose="020B0604020202020204" pitchFamily="34" charset="0"/>
                <a:cs typeface="Arial" panose="020B0604020202020204" pitchFamily="34" charset="0"/>
              </a:rPr>
              <a:t>- Nên triệu gấp bô lão cả nước về kinh để cùng bàn luận. Có sức mạnh nào mạnh bằng sức mạnh trăm họ! Anh em hòa thuận, trên dưới một lòng thì giặc kia dẫu mạnh mấy cũng phải tan!</a:t>
            </a:r>
          </a:p>
          <a:p>
            <a:pPr algn="just"/>
            <a:r>
              <a:rPr lang="vi-VN" sz="2400" dirty="0" smtClean="0">
                <a:latin typeface="Arial" panose="020B0604020202020204" pitchFamily="34" charset="0"/>
                <a:cs typeface="Arial" panose="020B0604020202020204" pitchFamily="34" charset="0"/>
              </a:rPr>
              <a:t>Vua y lời.</a:t>
            </a:r>
            <a:endParaRPr lang="en-US" sz="2400" dirty="0">
              <a:latin typeface="Arial" panose="020B0604020202020204" pitchFamily="34" charset="0"/>
              <a:cs typeface="Arial" panose="020B0604020202020204" pitchFamily="34" charset="0"/>
            </a:endParaRPr>
          </a:p>
        </p:txBody>
      </p:sp>
      <p:grpSp>
        <p:nvGrpSpPr>
          <p:cNvPr id="30" name="Google Shape;3049;p51"/>
          <p:cNvGrpSpPr/>
          <p:nvPr/>
        </p:nvGrpSpPr>
        <p:grpSpPr>
          <a:xfrm>
            <a:off x="8628502" y="4267439"/>
            <a:ext cx="515498" cy="876061"/>
            <a:chOff x="2967815" y="3542249"/>
            <a:chExt cx="748061" cy="1271290"/>
          </a:xfrm>
        </p:grpSpPr>
        <p:sp>
          <p:nvSpPr>
            <p:cNvPr id="31"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4;p51"/>
            <p:cNvSpPr/>
            <p:nvPr/>
          </p:nvSpPr>
          <p:spPr>
            <a:xfrm>
              <a:off x="3076865" y="4195113"/>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05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35" name="Group 34"/>
          <p:cNvGrpSpPr/>
          <p:nvPr/>
        </p:nvGrpSpPr>
        <p:grpSpPr>
          <a:xfrm>
            <a:off x="3079301" y="2496905"/>
            <a:ext cx="2985397" cy="1945360"/>
            <a:chOff x="3658801" y="2752627"/>
            <a:chExt cx="2554097" cy="1840638"/>
          </a:xfrm>
        </p:grpSpPr>
        <p:pic>
          <p:nvPicPr>
            <p:cNvPr id="36" name="Picture 35"/>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7"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151" name="TextBox 150"/>
          <p:cNvSpPr txBox="1"/>
          <p:nvPr/>
        </p:nvSpPr>
        <p:spPr>
          <a:xfrm>
            <a:off x="784240" y="285991"/>
            <a:ext cx="8077018" cy="2092111"/>
          </a:xfrm>
          <a:prstGeom prst="rect">
            <a:avLst/>
          </a:prstGeom>
          <a:noFill/>
        </p:spPr>
        <p:txBody>
          <a:bodyPr wrap="square" rtlCol="0">
            <a:spAutoFit/>
          </a:bodyPr>
          <a:lstStyle/>
          <a:p>
            <a:pPr algn="just">
              <a:lnSpc>
                <a:spcPct val="110000"/>
              </a:lnSpc>
            </a:pPr>
            <a:r>
              <a:rPr lang="vi-VN" sz="2400" dirty="0" smtClean="0">
                <a:latin typeface="Arial" panose="020B0604020202020204" pitchFamily="34" charset="0"/>
                <a:cs typeface="Arial" panose="020B0604020202020204" pitchFamily="34" charset="0"/>
              </a:rPr>
              <a:t>Một sáng đầu xuân năm 1258, bô lão từ mọi miền đất nước tụ hội về điện Diên Hồng. Vua  quan nhà Trần tề tựu đông đủ. Vua ướm hỏi:</a:t>
            </a:r>
          </a:p>
          <a:p>
            <a:pPr algn="just">
              <a:lnSpc>
                <a:spcPct val="110000"/>
              </a:lnSpc>
            </a:pPr>
            <a:r>
              <a:rPr lang="vi-VN" sz="2400" dirty="0" smtClean="0">
                <a:latin typeface="Arial" panose="020B0604020202020204" pitchFamily="34" charset="0"/>
                <a:cs typeface="Arial" panose="020B0604020202020204" pitchFamily="34" charset="0"/>
              </a:rPr>
              <a:t>- Nhà Nguyên sai sứ giả mang thư sang, xin mượn đường để đánh Chăm-pa. Ý các khanh thế nào?</a:t>
            </a:r>
          </a:p>
        </p:txBody>
      </p:sp>
      <p:grpSp>
        <p:nvGrpSpPr>
          <p:cNvPr id="30" name="Group 29"/>
          <p:cNvGrpSpPr/>
          <p:nvPr/>
        </p:nvGrpSpPr>
        <p:grpSpPr>
          <a:xfrm>
            <a:off x="2686295" y="2222380"/>
            <a:ext cx="3771411" cy="2715204"/>
            <a:chOff x="3658801" y="2752627"/>
            <a:chExt cx="2554097" cy="1840638"/>
          </a:xfrm>
        </p:grpSpPr>
        <p:pic>
          <p:nvPicPr>
            <p:cNvPr id="31" name="Picture 30"/>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2" name="Google Shape;3572;p54"/>
            <p:cNvSpPr/>
            <p:nvPr/>
          </p:nvSpPr>
          <p:spPr>
            <a:xfrm>
              <a:off x="5803061" y="2818758"/>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34" name="TextBox 33"/>
          <p:cNvSpPr txBox="1"/>
          <p:nvPr/>
        </p:nvSpPr>
        <p:spPr>
          <a:xfrm>
            <a:off x="3545726" y="309593"/>
            <a:ext cx="5403059" cy="4524315"/>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Hưng Đạo tâu:</a:t>
            </a:r>
          </a:p>
          <a:p>
            <a:pPr algn="just">
              <a:lnSpc>
                <a:spcPct val="120000"/>
              </a:lnSpc>
            </a:pPr>
            <a:r>
              <a:rPr lang="vi-VN" sz="2400" dirty="0" smtClean="0">
                <a:latin typeface="Arial" panose="020B0604020202020204" pitchFamily="34" charset="0"/>
                <a:cs typeface="Arial" panose="020B0604020202020204" pitchFamily="34" charset="0"/>
              </a:rPr>
              <a:t>- Cho giặc mượn đường là mất nước!</a:t>
            </a:r>
          </a:p>
          <a:p>
            <a:pPr algn="just">
              <a:lnSpc>
                <a:spcPct val="120000"/>
              </a:lnSpc>
            </a:pPr>
            <a:r>
              <a:rPr lang="vi-VN" sz="2400" dirty="0" smtClean="0">
                <a:latin typeface="Arial" panose="020B0604020202020204" pitchFamily="34" charset="0"/>
                <a:cs typeface="Arial" panose="020B0604020202020204" pitchFamily="34" charset="0"/>
              </a:rPr>
              <a:t>Cả điện đồng thanh:</a:t>
            </a:r>
          </a:p>
          <a:p>
            <a:pPr algn="just">
              <a:lnSpc>
                <a:spcPct val="120000"/>
              </a:lnSpc>
            </a:pPr>
            <a:r>
              <a:rPr lang="vi-VN" sz="2400" dirty="0" smtClean="0">
                <a:latin typeface="Arial" panose="020B0604020202020204" pitchFamily="34" charset="0"/>
                <a:cs typeface="Arial" panose="020B0604020202020204" pitchFamily="34" charset="0"/>
              </a:rPr>
              <a:t>- Không cho giặc mượn đường!</a:t>
            </a:r>
          </a:p>
          <a:p>
            <a:pPr algn="just">
              <a:lnSpc>
                <a:spcPct val="120000"/>
              </a:lnSpc>
            </a:pPr>
            <a:r>
              <a:rPr lang="vi-VN" sz="2400" dirty="0" smtClean="0">
                <a:latin typeface="Arial" panose="020B0604020202020204" pitchFamily="34" charset="0"/>
                <a:cs typeface="Arial" panose="020B0604020202020204" pitchFamily="34" charset="0"/>
              </a:rPr>
              <a:t>Vua hỏi tiếp:</a:t>
            </a:r>
          </a:p>
          <a:p>
            <a:pPr algn="just">
              <a:lnSpc>
                <a:spcPct val="120000"/>
              </a:lnSpc>
            </a:pPr>
            <a:r>
              <a:rPr lang="vi-VN" sz="2400" dirty="0" smtClean="0">
                <a:latin typeface="Arial" panose="020B0604020202020204" pitchFamily="34" charset="0"/>
                <a:cs typeface="Arial" panose="020B0604020202020204" pitchFamily="34" charset="0"/>
              </a:rPr>
              <a:t>- Ta nên hòa hay nên đánh?</a:t>
            </a:r>
          </a:p>
          <a:p>
            <a:pPr algn="just">
              <a:lnSpc>
                <a:spcPct val="120000"/>
              </a:lnSpc>
            </a:pPr>
            <a:r>
              <a:rPr lang="vi-VN" sz="2400" dirty="0" smtClean="0">
                <a:latin typeface="Arial" panose="020B0604020202020204" pitchFamily="34" charset="0"/>
                <a:cs typeface="Arial" panose="020B0604020202020204" pitchFamily="34" charset="0"/>
              </a:rPr>
              <a:t>Điện Diên Hồng như rung lên bởi những tiếng hô của muôn người:</a:t>
            </a:r>
          </a:p>
          <a:p>
            <a:pPr algn="just">
              <a:lnSpc>
                <a:spcPct val="120000"/>
              </a:lnSpc>
            </a:pPr>
            <a:r>
              <a:rPr lang="vi-VN" sz="2400" dirty="0" smtClean="0">
                <a:latin typeface="Arial" panose="020B0604020202020204" pitchFamily="34" charset="0"/>
                <a:cs typeface="Arial" panose="020B0604020202020204" pitchFamily="34" charset="0"/>
              </a:rPr>
              <a:t>- Nên đánh!</a:t>
            </a:r>
          </a:p>
          <a:p>
            <a:pPr algn="just">
              <a:lnSpc>
                <a:spcPct val="120000"/>
              </a:lnSpc>
            </a:pPr>
            <a:r>
              <a:rPr lang="vi-VN" sz="2400" dirty="0" smtClean="0">
                <a:latin typeface="Arial" panose="020B0604020202020204" pitchFamily="34" charset="0"/>
                <a:cs typeface="Arial" panose="020B0604020202020204" pitchFamily="34" charset="0"/>
              </a:rPr>
              <a:t>- Sát Thát!</a:t>
            </a:r>
          </a:p>
        </p:txBody>
      </p:sp>
      <p:grpSp>
        <p:nvGrpSpPr>
          <p:cNvPr id="38" name="Google Shape;3562;p54"/>
          <p:cNvGrpSpPr/>
          <p:nvPr/>
        </p:nvGrpSpPr>
        <p:grpSpPr>
          <a:xfrm>
            <a:off x="8207358" y="4180440"/>
            <a:ext cx="854443" cy="891141"/>
            <a:chOff x="806833" y="902689"/>
            <a:chExt cx="961836" cy="1003147"/>
          </a:xfrm>
        </p:grpSpPr>
        <p:sp>
          <p:nvSpPr>
            <p:cNvPr id="39" name="Google Shape;3563;p54"/>
            <p:cNvSpPr/>
            <p:nvPr/>
          </p:nvSpPr>
          <p:spPr>
            <a:xfrm>
              <a:off x="806833" y="902689"/>
              <a:ext cx="961836" cy="1003147"/>
            </a:xfrm>
            <a:custGeom>
              <a:avLst/>
              <a:gdLst/>
              <a:ahLst/>
              <a:cxnLst/>
              <a:rect l="l" t="t" r="r" b="b"/>
              <a:pathLst>
                <a:path w="11098" h="11575" extrusionOk="0">
                  <a:moveTo>
                    <a:pt x="6859" y="1"/>
                  </a:moveTo>
                  <a:cubicBezTo>
                    <a:pt x="6454" y="1"/>
                    <a:pt x="6049" y="168"/>
                    <a:pt x="5787" y="477"/>
                  </a:cubicBezTo>
                  <a:lnTo>
                    <a:pt x="5549" y="477"/>
                  </a:lnTo>
                  <a:cubicBezTo>
                    <a:pt x="5335" y="477"/>
                    <a:pt x="5121" y="477"/>
                    <a:pt x="4906" y="501"/>
                  </a:cubicBezTo>
                  <a:cubicBezTo>
                    <a:pt x="4644" y="263"/>
                    <a:pt x="4287" y="144"/>
                    <a:pt x="3930" y="144"/>
                  </a:cubicBezTo>
                  <a:cubicBezTo>
                    <a:pt x="3168" y="144"/>
                    <a:pt x="2525" y="692"/>
                    <a:pt x="2429" y="1430"/>
                  </a:cubicBezTo>
                  <a:cubicBezTo>
                    <a:pt x="2096" y="1668"/>
                    <a:pt x="1763" y="1930"/>
                    <a:pt x="1477" y="2239"/>
                  </a:cubicBezTo>
                  <a:cubicBezTo>
                    <a:pt x="1167" y="2287"/>
                    <a:pt x="882" y="2430"/>
                    <a:pt x="643" y="2668"/>
                  </a:cubicBezTo>
                  <a:cubicBezTo>
                    <a:pt x="381" y="2954"/>
                    <a:pt x="239" y="3335"/>
                    <a:pt x="239" y="3716"/>
                  </a:cubicBezTo>
                  <a:cubicBezTo>
                    <a:pt x="239" y="3883"/>
                    <a:pt x="262" y="4026"/>
                    <a:pt x="310" y="4192"/>
                  </a:cubicBezTo>
                  <a:cubicBezTo>
                    <a:pt x="96" y="4764"/>
                    <a:pt x="0" y="5383"/>
                    <a:pt x="0" y="6026"/>
                  </a:cubicBezTo>
                  <a:cubicBezTo>
                    <a:pt x="0" y="7502"/>
                    <a:pt x="572" y="8907"/>
                    <a:pt x="1620" y="9955"/>
                  </a:cubicBezTo>
                  <a:cubicBezTo>
                    <a:pt x="2668" y="11003"/>
                    <a:pt x="4073" y="11575"/>
                    <a:pt x="5549" y="11575"/>
                  </a:cubicBezTo>
                  <a:cubicBezTo>
                    <a:pt x="7026" y="11575"/>
                    <a:pt x="8431" y="11003"/>
                    <a:pt x="9479" y="9955"/>
                  </a:cubicBezTo>
                  <a:cubicBezTo>
                    <a:pt x="10526" y="8907"/>
                    <a:pt x="11098" y="7502"/>
                    <a:pt x="11098" y="6026"/>
                  </a:cubicBezTo>
                  <a:cubicBezTo>
                    <a:pt x="11098" y="5169"/>
                    <a:pt x="10907" y="4311"/>
                    <a:pt x="10526" y="3549"/>
                  </a:cubicBezTo>
                  <a:cubicBezTo>
                    <a:pt x="10550" y="3406"/>
                    <a:pt x="10574" y="3287"/>
                    <a:pt x="10574" y="3144"/>
                  </a:cubicBezTo>
                  <a:cubicBezTo>
                    <a:pt x="10574" y="2311"/>
                    <a:pt x="9907" y="1644"/>
                    <a:pt x="9074" y="1644"/>
                  </a:cubicBezTo>
                  <a:lnTo>
                    <a:pt x="8978" y="1644"/>
                  </a:lnTo>
                  <a:cubicBezTo>
                    <a:pt x="8764" y="1477"/>
                    <a:pt x="8574" y="1358"/>
                    <a:pt x="8335" y="1215"/>
                  </a:cubicBezTo>
                  <a:cubicBezTo>
                    <a:pt x="8288" y="930"/>
                    <a:pt x="8145" y="644"/>
                    <a:pt x="7931" y="430"/>
                  </a:cubicBezTo>
                  <a:cubicBezTo>
                    <a:pt x="7645" y="144"/>
                    <a:pt x="7264" y="1"/>
                    <a:pt x="685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3564;p54"/>
            <p:cNvSpPr/>
            <p:nvPr/>
          </p:nvSpPr>
          <p:spPr>
            <a:xfrm>
              <a:off x="856321" y="993514"/>
              <a:ext cx="862860" cy="862832"/>
            </a:xfrm>
            <a:custGeom>
              <a:avLst/>
              <a:gdLst/>
              <a:ahLst/>
              <a:cxnLst/>
              <a:rect l="l" t="t" r="r" b="b"/>
              <a:pathLst>
                <a:path w="9956" h="9956" extrusionOk="0">
                  <a:moveTo>
                    <a:pt x="4978" y="1"/>
                  </a:moveTo>
                  <a:cubicBezTo>
                    <a:pt x="2240" y="1"/>
                    <a:pt x="1" y="2215"/>
                    <a:pt x="1" y="4978"/>
                  </a:cubicBezTo>
                  <a:cubicBezTo>
                    <a:pt x="1" y="7717"/>
                    <a:pt x="2240" y="9955"/>
                    <a:pt x="4978" y="9955"/>
                  </a:cubicBezTo>
                  <a:cubicBezTo>
                    <a:pt x="7717" y="9955"/>
                    <a:pt x="9955" y="7717"/>
                    <a:pt x="9955" y="4978"/>
                  </a:cubicBezTo>
                  <a:cubicBezTo>
                    <a:pt x="9955" y="2215"/>
                    <a:pt x="771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65;p54"/>
            <p:cNvSpPr/>
            <p:nvPr/>
          </p:nvSpPr>
          <p:spPr>
            <a:xfrm>
              <a:off x="856321" y="1107045"/>
              <a:ext cx="749326" cy="749301"/>
            </a:xfrm>
            <a:custGeom>
              <a:avLst/>
              <a:gdLst/>
              <a:ahLst/>
              <a:cxnLst/>
              <a:rect l="l" t="t" r="r" b="b"/>
              <a:pathLst>
                <a:path w="8646" h="8646" extrusionOk="0">
                  <a:moveTo>
                    <a:pt x="1620" y="1"/>
                  </a:moveTo>
                  <a:lnTo>
                    <a:pt x="1620" y="1"/>
                  </a:lnTo>
                  <a:cubicBezTo>
                    <a:pt x="620" y="905"/>
                    <a:pt x="1" y="2215"/>
                    <a:pt x="1" y="3668"/>
                  </a:cubicBezTo>
                  <a:cubicBezTo>
                    <a:pt x="1" y="6407"/>
                    <a:pt x="2240" y="8645"/>
                    <a:pt x="4978" y="8645"/>
                  </a:cubicBezTo>
                  <a:cubicBezTo>
                    <a:pt x="6431" y="8645"/>
                    <a:pt x="7741" y="8026"/>
                    <a:pt x="8646" y="7026"/>
                  </a:cubicBezTo>
                  <a:lnTo>
                    <a:pt x="8646" y="7026"/>
                  </a:lnTo>
                  <a:cubicBezTo>
                    <a:pt x="7764" y="7835"/>
                    <a:pt x="6574" y="8336"/>
                    <a:pt x="5264" y="8336"/>
                  </a:cubicBezTo>
                  <a:cubicBezTo>
                    <a:pt x="2525" y="8336"/>
                    <a:pt x="287" y="6121"/>
                    <a:pt x="287" y="3358"/>
                  </a:cubicBezTo>
                  <a:cubicBezTo>
                    <a:pt x="287" y="3001"/>
                    <a:pt x="334" y="2644"/>
                    <a:pt x="406" y="2287"/>
                  </a:cubicBezTo>
                  <a:cubicBezTo>
                    <a:pt x="573" y="2430"/>
                    <a:pt x="787" y="2525"/>
                    <a:pt x="1025" y="2525"/>
                  </a:cubicBezTo>
                  <a:cubicBezTo>
                    <a:pt x="1549" y="2525"/>
                    <a:pt x="1954" y="2096"/>
                    <a:pt x="1954" y="1596"/>
                  </a:cubicBezTo>
                  <a:cubicBezTo>
                    <a:pt x="1954" y="1096"/>
                    <a:pt x="1573" y="691"/>
                    <a:pt x="1096" y="667"/>
                  </a:cubicBezTo>
                  <a:cubicBezTo>
                    <a:pt x="1239" y="429"/>
                    <a:pt x="1430" y="215"/>
                    <a:pt x="16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66;p54"/>
            <p:cNvSpPr/>
            <p:nvPr/>
          </p:nvSpPr>
          <p:spPr>
            <a:xfrm>
              <a:off x="1054530" y="1003827"/>
              <a:ext cx="161028" cy="142476"/>
            </a:xfrm>
            <a:custGeom>
              <a:avLst/>
              <a:gdLst/>
              <a:ahLst/>
              <a:cxnLst/>
              <a:rect l="l" t="t" r="r" b="b"/>
              <a:pathLst>
                <a:path w="1858" h="1644" extrusionOk="0">
                  <a:moveTo>
                    <a:pt x="1548" y="1"/>
                  </a:moveTo>
                  <a:cubicBezTo>
                    <a:pt x="1000" y="144"/>
                    <a:pt x="476" y="358"/>
                    <a:pt x="0" y="668"/>
                  </a:cubicBezTo>
                  <a:cubicBezTo>
                    <a:pt x="0" y="668"/>
                    <a:pt x="0" y="691"/>
                    <a:pt x="0" y="715"/>
                  </a:cubicBezTo>
                  <a:cubicBezTo>
                    <a:pt x="0" y="1215"/>
                    <a:pt x="429" y="1644"/>
                    <a:pt x="929" y="1644"/>
                  </a:cubicBezTo>
                  <a:cubicBezTo>
                    <a:pt x="1453" y="1644"/>
                    <a:pt x="1858" y="1215"/>
                    <a:pt x="1858" y="715"/>
                  </a:cubicBezTo>
                  <a:cubicBezTo>
                    <a:pt x="1858" y="429"/>
                    <a:pt x="1739" y="168"/>
                    <a:pt x="154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67;p54"/>
            <p:cNvSpPr/>
            <p:nvPr/>
          </p:nvSpPr>
          <p:spPr>
            <a:xfrm>
              <a:off x="1093704" y="1220576"/>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68;p54"/>
            <p:cNvSpPr/>
            <p:nvPr/>
          </p:nvSpPr>
          <p:spPr>
            <a:xfrm>
              <a:off x="1310461" y="972887"/>
              <a:ext cx="161028" cy="161109"/>
            </a:xfrm>
            <a:custGeom>
              <a:avLst/>
              <a:gdLst/>
              <a:ahLst/>
              <a:cxnLst/>
              <a:rect l="l" t="t" r="r" b="b"/>
              <a:pathLst>
                <a:path w="1858" h="1859" extrusionOk="0">
                  <a:moveTo>
                    <a:pt x="929" y="1"/>
                  </a:moveTo>
                  <a:cubicBezTo>
                    <a:pt x="429" y="1"/>
                    <a:pt x="0" y="405"/>
                    <a:pt x="0" y="929"/>
                  </a:cubicBezTo>
                  <a:cubicBezTo>
                    <a:pt x="0" y="1453"/>
                    <a:pt x="429" y="1858"/>
                    <a:pt x="929" y="1858"/>
                  </a:cubicBezTo>
                  <a:cubicBezTo>
                    <a:pt x="1453" y="1858"/>
                    <a:pt x="1858" y="1453"/>
                    <a:pt x="1858" y="929"/>
                  </a:cubicBezTo>
                  <a:cubicBezTo>
                    <a:pt x="1858" y="405"/>
                    <a:pt x="1453" y="1"/>
                    <a:pt x="9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69;p54"/>
            <p:cNvSpPr/>
            <p:nvPr/>
          </p:nvSpPr>
          <p:spPr>
            <a:xfrm>
              <a:off x="1337241" y="1272141"/>
              <a:ext cx="161115" cy="159029"/>
            </a:xfrm>
            <a:custGeom>
              <a:avLst/>
              <a:gdLst/>
              <a:ahLst/>
              <a:cxnLst/>
              <a:rect l="l" t="t" r="r" b="b"/>
              <a:pathLst>
                <a:path w="1859" h="1835" extrusionOk="0">
                  <a:moveTo>
                    <a:pt x="930" y="1"/>
                  </a:moveTo>
                  <a:cubicBezTo>
                    <a:pt x="406" y="1"/>
                    <a:pt x="1" y="406"/>
                    <a:pt x="1" y="906"/>
                  </a:cubicBezTo>
                  <a:cubicBezTo>
                    <a:pt x="1" y="1430"/>
                    <a:pt x="406" y="1834"/>
                    <a:pt x="930" y="1834"/>
                  </a:cubicBezTo>
                  <a:cubicBezTo>
                    <a:pt x="1430" y="1834"/>
                    <a:pt x="1858" y="1430"/>
                    <a:pt x="1858" y="906"/>
                  </a:cubicBezTo>
                  <a:cubicBezTo>
                    <a:pt x="1858" y="406"/>
                    <a:pt x="1430" y="1"/>
                    <a:pt x="9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70;p54"/>
            <p:cNvSpPr/>
            <p:nvPr/>
          </p:nvSpPr>
          <p:spPr>
            <a:xfrm>
              <a:off x="1502343" y="1115278"/>
              <a:ext cx="159035" cy="161109"/>
            </a:xfrm>
            <a:custGeom>
              <a:avLst/>
              <a:gdLst/>
              <a:ahLst/>
              <a:cxnLst/>
              <a:rect l="l" t="t" r="r" b="b"/>
              <a:pathLst>
                <a:path w="1835" h="1859" extrusionOk="0">
                  <a:moveTo>
                    <a:pt x="906" y="1"/>
                  </a:moveTo>
                  <a:cubicBezTo>
                    <a:pt x="406" y="1"/>
                    <a:pt x="1" y="406"/>
                    <a:pt x="1" y="930"/>
                  </a:cubicBezTo>
                  <a:cubicBezTo>
                    <a:pt x="1" y="1430"/>
                    <a:pt x="406" y="1858"/>
                    <a:pt x="906" y="1858"/>
                  </a:cubicBezTo>
                  <a:cubicBezTo>
                    <a:pt x="1430" y="1858"/>
                    <a:pt x="1835" y="1430"/>
                    <a:pt x="1835" y="930"/>
                  </a:cubicBezTo>
                  <a:cubicBezTo>
                    <a:pt x="1835" y="406"/>
                    <a:pt x="1430" y="1"/>
                    <a:pt x="90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71;p54"/>
            <p:cNvSpPr/>
            <p:nvPr/>
          </p:nvSpPr>
          <p:spPr>
            <a:xfrm>
              <a:off x="877034" y="1144224"/>
              <a:ext cx="161028" cy="161023"/>
            </a:xfrm>
            <a:custGeom>
              <a:avLst/>
              <a:gdLst/>
              <a:ahLst/>
              <a:cxnLst/>
              <a:rect l="l" t="t" r="r" b="b"/>
              <a:pathLst>
                <a:path w="1858" h="1858" extrusionOk="0">
                  <a:moveTo>
                    <a:pt x="929" y="0"/>
                  </a:moveTo>
                  <a:cubicBezTo>
                    <a:pt x="405" y="0"/>
                    <a:pt x="0" y="429"/>
                    <a:pt x="0" y="929"/>
                  </a:cubicBezTo>
                  <a:cubicBezTo>
                    <a:pt x="0" y="1453"/>
                    <a:pt x="405" y="1858"/>
                    <a:pt x="929" y="1858"/>
                  </a:cubicBezTo>
                  <a:cubicBezTo>
                    <a:pt x="1429" y="1858"/>
                    <a:pt x="1858" y="1453"/>
                    <a:pt x="1858" y="929"/>
                  </a:cubicBezTo>
                  <a:cubicBezTo>
                    <a:pt x="1858" y="429"/>
                    <a:pt x="14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72;p54"/>
            <p:cNvSpPr/>
            <p:nvPr/>
          </p:nvSpPr>
          <p:spPr>
            <a:xfrm>
              <a:off x="1066924" y="964654"/>
              <a:ext cx="158948" cy="16102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73;p54"/>
            <p:cNvSpPr/>
            <p:nvPr/>
          </p:nvSpPr>
          <p:spPr>
            <a:xfrm>
              <a:off x="1104018" y="1199950"/>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74;p54"/>
            <p:cNvSpPr/>
            <p:nvPr/>
          </p:nvSpPr>
          <p:spPr>
            <a:xfrm>
              <a:off x="1322854" y="952261"/>
              <a:ext cx="158948" cy="161023"/>
            </a:xfrm>
            <a:custGeom>
              <a:avLst/>
              <a:gdLst/>
              <a:ahLst/>
              <a:cxnLst/>
              <a:rect l="l" t="t" r="r" b="b"/>
              <a:pathLst>
                <a:path w="1834" h="1858" extrusionOk="0">
                  <a:moveTo>
                    <a:pt x="905" y="0"/>
                  </a:moveTo>
                  <a:cubicBezTo>
                    <a:pt x="405" y="0"/>
                    <a:pt x="0" y="429"/>
                    <a:pt x="0" y="929"/>
                  </a:cubicBezTo>
                  <a:cubicBezTo>
                    <a:pt x="0" y="1453"/>
                    <a:pt x="405" y="1858"/>
                    <a:pt x="905" y="1858"/>
                  </a:cubicBezTo>
                  <a:cubicBezTo>
                    <a:pt x="1429" y="1858"/>
                    <a:pt x="1834" y="1453"/>
                    <a:pt x="1834" y="929"/>
                  </a:cubicBezTo>
                  <a:cubicBezTo>
                    <a:pt x="1834" y="429"/>
                    <a:pt x="1429"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75;p54"/>
            <p:cNvSpPr/>
            <p:nvPr/>
          </p:nvSpPr>
          <p:spPr>
            <a:xfrm>
              <a:off x="1347554" y="1251515"/>
              <a:ext cx="161115" cy="161109"/>
            </a:xfrm>
            <a:custGeom>
              <a:avLst/>
              <a:gdLst/>
              <a:ahLst/>
              <a:cxnLst/>
              <a:rect l="l" t="t" r="r" b="b"/>
              <a:pathLst>
                <a:path w="1859" h="1859" extrusionOk="0">
                  <a:moveTo>
                    <a:pt x="930" y="1"/>
                  </a:moveTo>
                  <a:cubicBezTo>
                    <a:pt x="429" y="1"/>
                    <a:pt x="1" y="405"/>
                    <a:pt x="1" y="929"/>
                  </a:cubicBezTo>
                  <a:cubicBezTo>
                    <a:pt x="1" y="1429"/>
                    <a:pt x="429" y="1858"/>
                    <a:pt x="930" y="1858"/>
                  </a:cubicBezTo>
                  <a:cubicBezTo>
                    <a:pt x="1453" y="1858"/>
                    <a:pt x="1858" y="1429"/>
                    <a:pt x="1858" y="929"/>
                  </a:cubicBezTo>
                  <a:cubicBezTo>
                    <a:pt x="1858" y="405"/>
                    <a:pt x="1453"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76;p54"/>
            <p:cNvSpPr/>
            <p:nvPr/>
          </p:nvSpPr>
          <p:spPr>
            <a:xfrm>
              <a:off x="1512657" y="1094652"/>
              <a:ext cx="161115" cy="161109"/>
            </a:xfrm>
            <a:custGeom>
              <a:avLst/>
              <a:gdLst/>
              <a:ahLst/>
              <a:cxnLst/>
              <a:rect l="l" t="t" r="r" b="b"/>
              <a:pathLst>
                <a:path w="1859" h="1859" extrusionOk="0">
                  <a:moveTo>
                    <a:pt x="930" y="1"/>
                  </a:moveTo>
                  <a:cubicBezTo>
                    <a:pt x="406" y="1"/>
                    <a:pt x="1" y="405"/>
                    <a:pt x="1" y="929"/>
                  </a:cubicBezTo>
                  <a:cubicBezTo>
                    <a:pt x="1" y="1430"/>
                    <a:pt x="406" y="1858"/>
                    <a:pt x="930" y="1858"/>
                  </a:cubicBezTo>
                  <a:cubicBezTo>
                    <a:pt x="1430" y="1858"/>
                    <a:pt x="1859" y="1430"/>
                    <a:pt x="1859" y="929"/>
                  </a:cubicBezTo>
                  <a:cubicBezTo>
                    <a:pt x="1859" y="405"/>
                    <a:pt x="1430"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77;p54"/>
            <p:cNvSpPr/>
            <p:nvPr/>
          </p:nvSpPr>
          <p:spPr>
            <a:xfrm>
              <a:off x="1234106" y="1538376"/>
              <a:ext cx="107381" cy="121850"/>
            </a:xfrm>
            <a:custGeom>
              <a:avLst/>
              <a:gdLst/>
              <a:ahLst/>
              <a:cxnLst/>
              <a:rect l="l" t="t" r="r" b="b"/>
              <a:pathLst>
                <a:path w="1239" h="1406" extrusionOk="0">
                  <a:moveTo>
                    <a:pt x="619" y="1"/>
                  </a:moveTo>
                  <a:cubicBezTo>
                    <a:pt x="619" y="191"/>
                    <a:pt x="452" y="358"/>
                    <a:pt x="262" y="358"/>
                  </a:cubicBezTo>
                  <a:cubicBezTo>
                    <a:pt x="143" y="358"/>
                    <a:pt x="48" y="310"/>
                    <a:pt x="0" y="239"/>
                  </a:cubicBezTo>
                  <a:lnTo>
                    <a:pt x="0" y="763"/>
                  </a:lnTo>
                  <a:cubicBezTo>
                    <a:pt x="0" y="1120"/>
                    <a:pt x="262" y="1406"/>
                    <a:pt x="619" y="1406"/>
                  </a:cubicBezTo>
                  <a:cubicBezTo>
                    <a:pt x="976" y="1406"/>
                    <a:pt x="1238" y="1120"/>
                    <a:pt x="1238" y="763"/>
                  </a:cubicBezTo>
                  <a:lnTo>
                    <a:pt x="1238" y="239"/>
                  </a:lnTo>
                  <a:cubicBezTo>
                    <a:pt x="1191" y="310"/>
                    <a:pt x="1095" y="358"/>
                    <a:pt x="976" y="358"/>
                  </a:cubicBezTo>
                  <a:cubicBezTo>
                    <a:pt x="786" y="358"/>
                    <a:pt x="619" y="19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78;p54"/>
            <p:cNvSpPr/>
            <p:nvPr/>
          </p:nvSpPr>
          <p:spPr>
            <a:xfrm>
              <a:off x="1238180" y="1610655"/>
              <a:ext cx="99147" cy="49572"/>
            </a:xfrm>
            <a:custGeom>
              <a:avLst/>
              <a:gdLst/>
              <a:ahLst/>
              <a:cxnLst/>
              <a:rect l="l" t="t" r="r" b="b"/>
              <a:pathLst>
                <a:path w="1144" h="572" extrusionOk="0">
                  <a:moveTo>
                    <a:pt x="572" y="0"/>
                  </a:moveTo>
                  <a:cubicBezTo>
                    <a:pt x="358" y="0"/>
                    <a:pt x="144" y="72"/>
                    <a:pt x="1" y="167"/>
                  </a:cubicBezTo>
                  <a:cubicBezTo>
                    <a:pt x="96" y="405"/>
                    <a:pt x="310" y="572"/>
                    <a:pt x="572" y="572"/>
                  </a:cubicBezTo>
                  <a:cubicBezTo>
                    <a:pt x="834" y="572"/>
                    <a:pt x="1048" y="405"/>
                    <a:pt x="1144" y="167"/>
                  </a:cubicBezTo>
                  <a:cubicBezTo>
                    <a:pt x="1001" y="72"/>
                    <a:pt x="787"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79;p54"/>
            <p:cNvSpPr/>
            <p:nvPr/>
          </p:nvSpPr>
          <p:spPr>
            <a:xfrm>
              <a:off x="1054530" y="1585868"/>
              <a:ext cx="80514" cy="26953"/>
            </a:xfrm>
            <a:custGeom>
              <a:avLst/>
              <a:gdLst/>
              <a:ahLst/>
              <a:cxnLst/>
              <a:rect l="l" t="t" r="r" b="b"/>
              <a:pathLst>
                <a:path w="929" h="311" extrusionOk="0">
                  <a:moveTo>
                    <a:pt x="167" y="0"/>
                  </a:moveTo>
                  <a:cubicBezTo>
                    <a:pt x="72" y="0"/>
                    <a:pt x="0" y="72"/>
                    <a:pt x="0" y="167"/>
                  </a:cubicBezTo>
                  <a:cubicBezTo>
                    <a:pt x="0" y="239"/>
                    <a:pt x="72" y="310"/>
                    <a:pt x="167" y="310"/>
                  </a:cubicBezTo>
                  <a:lnTo>
                    <a:pt x="762" y="310"/>
                  </a:lnTo>
                  <a:cubicBezTo>
                    <a:pt x="857" y="310"/>
                    <a:pt x="929" y="239"/>
                    <a:pt x="929" y="167"/>
                  </a:cubicBezTo>
                  <a:cubicBezTo>
                    <a:pt x="929" y="72"/>
                    <a:pt x="85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80;p54"/>
            <p:cNvSpPr/>
            <p:nvPr/>
          </p:nvSpPr>
          <p:spPr>
            <a:xfrm>
              <a:off x="1440462" y="1585868"/>
              <a:ext cx="80601" cy="26953"/>
            </a:xfrm>
            <a:custGeom>
              <a:avLst/>
              <a:gdLst/>
              <a:ahLst/>
              <a:cxnLst/>
              <a:rect l="l" t="t" r="r" b="b"/>
              <a:pathLst>
                <a:path w="930" h="311" extrusionOk="0">
                  <a:moveTo>
                    <a:pt x="167" y="0"/>
                  </a:moveTo>
                  <a:cubicBezTo>
                    <a:pt x="72" y="0"/>
                    <a:pt x="0" y="72"/>
                    <a:pt x="0" y="167"/>
                  </a:cubicBezTo>
                  <a:cubicBezTo>
                    <a:pt x="0" y="239"/>
                    <a:pt x="72" y="310"/>
                    <a:pt x="167" y="310"/>
                  </a:cubicBezTo>
                  <a:lnTo>
                    <a:pt x="763" y="310"/>
                  </a:lnTo>
                  <a:cubicBezTo>
                    <a:pt x="858" y="310"/>
                    <a:pt x="929" y="239"/>
                    <a:pt x="929" y="167"/>
                  </a:cubicBezTo>
                  <a:cubicBezTo>
                    <a:pt x="929" y="72"/>
                    <a:pt x="858"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1;p54"/>
            <p:cNvSpPr/>
            <p:nvPr/>
          </p:nvSpPr>
          <p:spPr>
            <a:xfrm>
              <a:off x="841934" y="939868"/>
              <a:ext cx="891720" cy="928870"/>
            </a:xfrm>
            <a:custGeom>
              <a:avLst/>
              <a:gdLst/>
              <a:ahLst/>
              <a:cxnLst/>
              <a:rect l="l" t="t" r="r" b="b"/>
              <a:pathLst>
                <a:path w="10289" h="10718" extrusionOk="0">
                  <a:moveTo>
                    <a:pt x="6454" y="310"/>
                  </a:moveTo>
                  <a:cubicBezTo>
                    <a:pt x="6883" y="310"/>
                    <a:pt x="7240" y="644"/>
                    <a:pt x="7240" y="1072"/>
                  </a:cubicBezTo>
                  <a:cubicBezTo>
                    <a:pt x="7240" y="1501"/>
                    <a:pt x="6883" y="1834"/>
                    <a:pt x="6454" y="1834"/>
                  </a:cubicBezTo>
                  <a:cubicBezTo>
                    <a:pt x="6049" y="1834"/>
                    <a:pt x="5692" y="1501"/>
                    <a:pt x="5692" y="1072"/>
                  </a:cubicBezTo>
                  <a:cubicBezTo>
                    <a:pt x="5692" y="644"/>
                    <a:pt x="6049" y="310"/>
                    <a:pt x="6454" y="310"/>
                  </a:cubicBezTo>
                  <a:close/>
                  <a:moveTo>
                    <a:pt x="3525" y="429"/>
                  </a:moveTo>
                  <a:cubicBezTo>
                    <a:pt x="3930" y="429"/>
                    <a:pt x="4287" y="786"/>
                    <a:pt x="4287" y="1215"/>
                  </a:cubicBezTo>
                  <a:cubicBezTo>
                    <a:pt x="4287" y="1644"/>
                    <a:pt x="3930" y="1977"/>
                    <a:pt x="3525" y="1977"/>
                  </a:cubicBezTo>
                  <a:cubicBezTo>
                    <a:pt x="3096" y="1977"/>
                    <a:pt x="2739" y="1644"/>
                    <a:pt x="2739" y="1215"/>
                  </a:cubicBezTo>
                  <a:cubicBezTo>
                    <a:pt x="2739" y="786"/>
                    <a:pt x="3096" y="429"/>
                    <a:pt x="3525" y="429"/>
                  </a:cubicBezTo>
                  <a:close/>
                  <a:moveTo>
                    <a:pt x="8669" y="1953"/>
                  </a:moveTo>
                  <a:cubicBezTo>
                    <a:pt x="9097" y="1953"/>
                    <a:pt x="9431" y="2287"/>
                    <a:pt x="9431" y="2715"/>
                  </a:cubicBezTo>
                  <a:cubicBezTo>
                    <a:pt x="9431" y="3144"/>
                    <a:pt x="9097" y="3477"/>
                    <a:pt x="8669" y="3477"/>
                  </a:cubicBezTo>
                  <a:cubicBezTo>
                    <a:pt x="8240" y="3477"/>
                    <a:pt x="7907" y="3144"/>
                    <a:pt x="7907" y="2715"/>
                  </a:cubicBezTo>
                  <a:cubicBezTo>
                    <a:pt x="7907" y="2287"/>
                    <a:pt x="8240" y="1953"/>
                    <a:pt x="8669" y="1953"/>
                  </a:cubicBezTo>
                  <a:close/>
                  <a:moveTo>
                    <a:pt x="1334" y="2525"/>
                  </a:moveTo>
                  <a:cubicBezTo>
                    <a:pt x="1763" y="2525"/>
                    <a:pt x="2096" y="2858"/>
                    <a:pt x="2096" y="3287"/>
                  </a:cubicBezTo>
                  <a:cubicBezTo>
                    <a:pt x="2096" y="3716"/>
                    <a:pt x="1763" y="4049"/>
                    <a:pt x="1334" y="4049"/>
                  </a:cubicBezTo>
                  <a:cubicBezTo>
                    <a:pt x="905" y="4049"/>
                    <a:pt x="548" y="3716"/>
                    <a:pt x="548" y="3287"/>
                  </a:cubicBezTo>
                  <a:cubicBezTo>
                    <a:pt x="548" y="2858"/>
                    <a:pt x="905" y="2525"/>
                    <a:pt x="1334" y="2525"/>
                  </a:cubicBezTo>
                  <a:close/>
                  <a:moveTo>
                    <a:pt x="3953" y="3168"/>
                  </a:moveTo>
                  <a:cubicBezTo>
                    <a:pt x="4382" y="3168"/>
                    <a:pt x="4739" y="3501"/>
                    <a:pt x="4739" y="3930"/>
                  </a:cubicBezTo>
                  <a:cubicBezTo>
                    <a:pt x="4739" y="4359"/>
                    <a:pt x="4382" y="4692"/>
                    <a:pt x="3953" y="4692"/>
                  </a:cubicBezTo>
                  <a:cubicBezTo>
                    <a:pt x="3549" y="4692"/>
                    <a:pt x="3191" y="4359"/>
                    <a:pt x="3191" y="3930"/>
                  </a:cubicBezTo>
                  <a:cubicBezTo>
                    <a:pt x="3191" y="3501"/>
                    <a:pt x="3549" y="3168"/>
                    <a:pt x="3953" y="3168"/>
                  </a:cubicBezTo>
                  <a:close/>
                  <a:moveTo>
                    <a:pt x="3953" y="2834"/>
                  </a:moveTo>
                  <a:cubicBezTo>
                    <a:pt x="3358" y="2834"/>
                    <a:pt x="2882" y="3335"/>
                    <a:pt x="2882" y="3930"/>
                  </a:cubicBezTo>
                  <a:cubicBezTo>
                    <a:pt x="2882" y="4525"/>
                    <a:pt x="3358" y="5025"/>
                    <a:pt x="3953" y="5025"/>
                  </a:cubicBezTo>
                  <a:cubicBezTo>
                    <a:pt x="4573" y="5025"/>
                    <a:pt x="5049" y="4525"/>
                    <a:pt x="5049" y="3930"/>
                  </a:cubicBezTo>
                  <a:cubicBezTo>
                    <a:pt x="5049" y="3335"/>
                    <a:pt x="4573" y="2834"/>
                    <a:pt x="3953" y="2834"/>
                  </a:cubicBezTo>
                  <a:close/>
                  <a:moveTo>
                    <a:pt x="6764" y="3739"/>
                  </a:moveTo>
                  <a:cubicBezTo>
                    <a:pt x="7192" y="3739"/>
                    <a:pt x="7526" y="4097"/>
                    <a:pt x="7526" y="4525"/>
                  </a:cubicBezTo>
                  <a:cubicBezTo>
                    <a:pt x="7526" y="4930"/>
                    <a:pt x="7192" y="5287"/>
                    <a:pt x="6764" y="5287"/>
                  </a:cubicBezTo>
                  <a:cubicBezTo>
                    <a:pt x="6335" y="5287"/>
                    <a:pt x="6002" y="4930"/>
                    <a:pt x="6002" y="4525"/>
                  </a:cubicBezTo>
                  <a:cubicBezTo>
                    <a:pt x="6002" y="4097"/>
                    <a:pt x="6335" y="3739"/>
                    <a:pt x="6764" y="3739"/>
                  </a:cubicBezTo>
                  <a:close/>
                  <a:moveTo>
                    <a:pt x="6764" y="3430"/>
                  </a:moveTo>
                  <a:cubicBezTo>
                    <a:pt x="6168" y="3430"/>
                    <a:pt x="5692" y="3906"/>
                    <a:pt x="5692" y="4525"/>
                  </a:cubicBezTo>
                  <a:cubicBezTo>
                    <a:pt x="5692" y="5121"/>
                    <a:pt x="6168" y="5597"/>
                    <a:pt x="6764" y="5597"/>
                  </a:cubicBezTo>
                  <a:cubicBezTo>
                    <a:pt x="7359" y="5597"/>
                    <a:pt x="7859" y="5121"/>
                    <a:pt x="7859" y="4525"/>
                  </a:cubicBezTo>
                  <a:cubicBezTo>
                    <a:pt x="7859" y="3906"/>
                    <a:pt x="7359" y="3430"/>
                    <a:pt x="6764" y="3430"/>
                  </a:cubicBezTo>
                  <a:close/>
                  <a:moveTo>
                    <a:pt x="2906" y="6359"/>
                  </a:moveTo>
                  <a:cubicBezTo>
                    <a:pt x="2620" y="6359"/>
                    <a:pt x="2382" y="6597"/>
                    <a:pt x="2382" y="6883"/>
                  </a:cubicBezTo>
                  <a:cubicBezTo>
                    <a:pt x="2382" y="6978"/>
                    <a:pt x="2453" y="7050"/>
                    <a:pt x="2548" y="7050"/>
                  </a:cubicBezTo>
                  <a:cubicBezTo>
                    <a:pt x="2644" y="7050"/>
                    <a:pt x="2715" y="6978"/>
                    <a:pt x="2715" y="6883"/>
                  </a:cubicBezTo>
                  <a:cubicBezTo>
                    <a:pt x="2715" y="6764"/>
                    <a:pt x="2810" y="6669"/>
                    <a:pt x="2906" y="6669"/>
                  </a:cubicBezTo>
                  <a:cubicBezTo>
                    <a:pt x="3025" y="6669"/>
                    <a:pt x="3120" y="6764"/>
                    <a:pt x="3120" y="6883"/>
                  </a:cubicBezTo>
                  <a:cubicBezTo>
                    <a:pt x="3120" y="6978"/>
                    <a:pt x="3191" y="7050"/>
                    <a:pt x="3287" y="7050"/>
                  </a:cubicBezTo>
                  <a:cubicBezTo>
                    <a:pt x="3358" y="7050"/>
                    <a:pt x="3430" y="6978"/>
                    <a:pt x="3430" y="6883"/>
                  </a:cubicBezTo>
                  <a:cubicBezTo>
                    <a:pt x="3430" y="6597"/>
                    <a:pt x="3215" y="6359"/>
                    <a:pt x="2906" y="6359"/>
                  </a:cubicBezTo>
                  <a:close/>
                  <a:moveTo>
                    <a:pt x="7383" y="6359"/>
                  </a:moveTo>
                  <a:cubicBezTo>
                    <a:pt x="7073" y="6359"/>
                    <a:pt x="6859" y="6597"/>
                    <a:pt x="6859" y="6883"/>
                  </a:cubicBezTo>
                  <a:cubicBezTo>
                    <a:pt x="6859" y="6978"/>
                    <a:pt x="6930" y="7050"/>
                    <a:pt x="7002" y="7050"/>
                  </a:cubicBezTo>
                  <a:cubicBezTo>
                    <a:pt x="7097" y="7050"/>
                    <a:pt x="7168" y="6978"/>
                    <a:pt x="7168" y="6883"/>
                  </a:cubicBezTo>
                  <a:cubicBezTo>
                    <a:pt x="7168" y="6764"/>
                    <a:pt x="7264" y="6669"/>
                    <a:pt x="7383" y="6669"/>
                  </a:cubicBezTo>
                  <a:cubicBezTo>
                    <a:pt x="7478" y="6669"/>
                    <a:pt x="7573" y="6764"/>
                    <a:pt x="7573" y="6883"/>
                  </a:cubicBezTo>
                  <a:cubicBezTo>
                    <a:pt x="7573" y="6978"/>
                    <a:pt x="7645" y="7050"/>
                    <a:pt x="7740" y="7050"/>
                  </a:cubicBezTo>
                  <a:cubicBezTo>
                    <a:pt x="7835" y="7050"/>
                    <a:pt x="7907" y="6978"/>
                    <a:pt x="7907" y="6883"/>
                  </a:cubicBezTo>
                  <a:cubicBezTo>
                    <a:pt x="7907" y="6597"/>
                    <a:pt x="7669" y="6359"/>
                    <a:pt x="7383" y="6359"/>
                  </a:cubicBezTo>
                  <a:close/>
                  <a:moveTo>
                    <a:pt x="5144" y="7264"/>
                  </a:moveTo>
                  <a:cubicBezTo>
                    <a:pt x="5239" y="7359"/>
                    <a:pt x="5359" y="7407"/>
                    <a:pt x="5501" y="7407"/>
                  </a:cubicBezTo>
                  <a:lnTo>
                    <a:pt x="5620" y="7407"/>
                  </a:lnTo>
                  <a:lnTo>
                    <a:pt x="5620" y="7669"/>
                  </a:lnTo>
                  <a:cubicBezTo>
                    <a:pt x="5620" y="7931"/>
                    <a:pt x="5406" y="8145"/>
                    <a:pt x="5144" y="8145"/>
                  </a:cubicBezTo>
                  <a:cubicBezTo>
                    <a:pt x="4882" y="8145"/>
                    <a:pt x="4668" y="7931"/>
                    <a:pt x="4668" y="7669"/>
                  </a:cubicBezTo>
                  <a:lnTo>
                    <a:pt x="4668" y="7407"/>
                  </a:lnTo>
                  <a:lnTo>
                    <a:pt x="4787" y="7407"/>
                  </a:lnTo>
                  <a:cubicBezTo>
                    <a:pt x="4930" y="7407"/>
                    <a:pt x="5049" y="7359"/>
                    <a:pt x="5144" y="7264"/>
                  </a:cubicBezTo>
                  <a:close/>
                  <a:moveTo>
                    <a:pt x="4430" y="6740"/>
                  </a:moveTo>
                  <a:cubicBezTo>
                    <a:pt x="4335" y="6740"/>
                    <a:pt x="4263" y="6811"/>
                    <a:pt x="4263" y="6907"/>
                  </a:cubicBezTo>
                  <a:cubicBezTo>
                    <a:pt x="4263" y="7002"/>
                    <a:pt x="4311" y="7097"/>
                    <a:pt x="4358" y="7193"/>
                  </a:cubicBezTo>
                  <a:lnTo>
                    <a:pt x="4358" y="7669"/>
                  </a:lnTo>
                  <a:cubicBezTo>
                    <a:pt x="4358" y="8097"/>
                    <a:pt x="4716" y="8455"/>
                    <a:pt x="5144" y="8455"/>
                  </a:cubicBezTo>
                  <a:cubicBezTo>
                    <a:pt x="5573" y="8455"/>
                    <a:pt x="5930" y="8097"/>
                    <a:pt x="5930" y="7669"/>
                  </a:cubicBezTo>
                  <a:lnTo>
                    <a:pt x="5930" y="7193"/>
                  </a:lnTo>
                  <a:cubicBezTo>
                    <a:pt x="5978" y="7097"/>
                    <a:pt x="6025" y="7002"/>
                    <a:pt x="6025" y="6907"/>
                  </a:cubicBezTo>
                  <a:cubicBezTo>
                    <a:pt x="6025" y="6811"/>
                    <a:pt x="5954" y="6740"/>
                    <a:pt x="5859" y="6740"/>
                  </a:cubicBezTo>
                  <a:cubicBezTo>
                    <a:pt x="5787" y="6740"/>
                    <a:pt x="5716" y="6811"/>
                    <a:pt x="5716" y="6907"/>
                  </a:cubicBezTo>
                  <a:cubicBezTo>
                    <a:pt x="5716" y="7002"/>
                    <a:pt x="5620" y="7097"/>
                    <a:pt x="5501" y="7097"/>
                  </a:cubicBezTo>
                  <a:cubicBezTo>
                    <a:pt x="5382" y="7097"/>
                    <a:pt x="5311" y="7002"/>
                    <a:pt x="5311" y="6907"/>
                  </a:cubicBezTo>
                  <a:cubicBezTo>
                    <a:pt x="5311" y="6811"/>
                    <a:pt x="5239" y="6740"/>
                    <a:pt x="5144" y="6740"/>
                  </a:cubicBezTo>
                  <a:cubicBezTo>
                    <a:pt x="5049" y="6740"/>
                    <a:pt x="4977" y="6811"/>
                    <a:pt x="4977" y="6907"/>
                  </a:cubicBezTo>
                  <a:cubicBezTo>
                    <a:pt x="4977" y="7002"/>
                    <a:pt x="4906" y="7097"/>
                    <a:pt x="4787" y="7097"/>
                  </a:cubicBezTo>
                  <a:cubicBezTo>
                    <a:pt x="4668" y="7097"/>
                    <a:pt x="4573" y="7002"/>
                    <a:pt x="4573" y="6907"/>
                  </a:cubicBezTo>
                  <a:cubicBezTo>
                    <a:pt x="4573" y="6811"/>
                    <a:pt x="4501" y="6740"/>
                    <a:pt x="4430" y="6740"/>
                  </a:cubicBezTo>
                  <a:close/>
                  <a:moveTo>
                    <a:pt x="5144" y="763"/>
                  </a:moveTo>
                  <a:cubicBezTo>
                    <a:pt x="5239" y="763"/>
                    <a:pt x="5335" y="763"/>
                    <a:pt x="5430" y="786"/>
                  </a:cubicBezTo>
                  <a:cubicBezTo>
                    <a:pt x="5406" y="882"/>
                    <a:pt x="5382" y="977"/>
                    <a:pt x="5382" y="1072"/>
                  </a:cubicBezTo>
                  <a:cubicBezTo>
                    <a:pt x="5382" y="1668"/>
                    <a:pt x="5859" y="2168"/>
                    <a:pt x="6454" y="2168"/>
                  </a:cubicBezTo>
                  <a:cubicBezTo>
                    <a:pt x="6954" y="2168"/>
                    <a:pt x="7359" y="1834"/>
                    <a:pt x="7502" y="1382"/>
                  </a:cubicBezTo>
                  <a:cubicBezTo>
                    <a:pt x="7716" y="1501"/>
                    <a:pt x="7907" y="1644"/>
                    <a:pt x="8097" y="1787"/>
                  </a:cubicBezTo>
                  <a:cubicBezTo>
                    <a:pt x="7788" y="1977"/>
                    <a:pt x="7573" y="2311"/>
                    <a:pt x="7573" y="2715"/>
                  </a:cubicBezTo>
                  <a:cubicBezTo>
                    <a:pt x="7573" y="3311"/>
                    <a:pt x="8073" y="3787"/>
                    <a:pt x="8669" y="3787"/>
                  </a:cubicBezTo>
                  <a:cubicBezTo>
                    <a:pt x="8978" y="3787"/>
                    <a:pt x="9264" y="3668"/>
                    <a:pt x="9455" y="3454"/>
                  </a:cubicBezTo>
                  <a:cubicBezTo>
                    <a:pt x="9788" y="4120"/>
                    <a:pt x="9955" y="4835"/>
                    <a:pt x="9955" y="5597"/>
                  </a:cubicBezTo>
                  <a:cubicBezTo>
                    <a:pt x="9955" y="6883"/>
                    <a:pt x="9455" y="8097"/>
                    <a:pt x="8550" y="9002"/>
                  </a:cubicBezTo>
                  <a:cubicBezTo>
                    <a:pt x="7645" y="9907"/>
                    <a:pt x="6430" y="10407"/>
                    <a:pt x="5144" y="10407"/>
                  </a:cubicBezTo>
                  <a:cubicBezTo>
                    <a:pt x="3858" y="10407"/>
                    <a:pt x="2644" y="9907"/>
                    <a:pt x="1739" y="9002"/>
                  </a:cubicBezTo>
                  <a:cubicBezTo>
                    <a:pt x="834" y="8097"/>
                    <a:pt x="334" y="6883"/>
                    <a:pt x="334" y="5597"/>
                  </a:cubicBezTo>
                  <a:cubicBezTo>
                    <a:pt x="334" y="5073"/>
                    <a:pt x="405" y="4549"/>
                    <a:pt x="572" y="4073"/>
                  </a:cubicBezTo>
                  <a:cubicBezTo>
                    <a:pt x="762" y="4263"/>
                    <a:pt x="1024" y="4382"/>
                    <a:pt x="1334" y="4382"/>
                  </a:cubicBezTo>
                  <a:cubicBezTo>
                    <a:pt x="1929" y="4382"/>
                    <a:pt x="2406" y="3882"/>
                    <a:pt x="2406" y="3287"/>
                  </a:cubicBezTo>
                  <a:cubicBezTo>
                    <a:pt x="2406" y="2811"/>
                    <a:pt x="2096" y="2406"/>
                    <a:pt x="1667" y="2263"/>
                  </a:cubicBezTo>
                  <a:cubicBezTo>
                    <a:pt x="1905" y="2001"/>
                    <a:pt x="2191" y="1763"/>
                    <a:pt x="2501" y="1572"/>
                  </a:cubicBezTo>
                  <a:cubicBezTo>
                    <a:pt x="2644" y="1977"/>
                    <a:pt x="3049" y="2287"/>
                    <a:pt x="3525" y="2287"/>
                  </a:cubicBezTo>
                  <a:cubicBezTo>
                    <a:pt x="4120" y="2287"/>
                    <a:pt x="4596" y="1810"/>
                    <a:pt x="4596" y="1215"/>
                  </a:cubicBezTo>
                  <a:cubicBezTo>
                    <a:pt x="4596" y="1072"/>
                    <a:pt x="4573" y="929"/>
                    <a:pt x="4525" y="810"/>
                  </a:cubicBezTo>
                  <a:cubicBezTo>
                    <a:pt x="4739" y="786"/>
                    <a:pt x="4930" y="763"/>
                    <a:pt x="5144" y="763"/>
                  </a:cubicBezTo>
                  <a:close/>
                  <a:moveTo>
                    <a:pt x="6454" y="1"/>
                  </a:moveTo>
                  <a:cubicBezTo>
                    <a:pt x="6097" y="1"/>
                    <a:pt x="5763" y="191"/>
                    <a:pt x="5573" y="477"/>
                  </a:cubicBezTo>
                  <a:cubicBezTo>
                    <a:pt x="5430" y="453"/>
                    <a:pt x="5287" y="453"/>
                    <a:pt x="5144" y="453"/>
                  </a:cubicBezTo>
                  <a:cubicBezTo>
                    <a:pt x="4882" y="453"/>
                    <a:pt x="4620" y="477"/>
                    <a:pt x="4358" y="524"/>
                  </a:cubicBezTo>
                  <a:cubicBezTo>
                    <a:pt x="4144" y="286"/>
                    <a:pt x="3858" y="120"/>
                    <a:pt x="3525" y="120"/>
                  </a:cubicBezTo>
                  <a:cubicBezTo>
                    <a:pt x="2906" y="120"/>
                    <a:pt x="2429" y="620"/>
                    <a:pt x="2429" y="1215"/>
                  </a:cubicBezTo>
                  <a:cubicBezTo>
                    <a:pt x="2429" y="1215"/>
                    <a:pt x="2429" y="1215"/>
                    <a:pt x="2429" y="1239"/>
                  </a:cubicBezTo>
                  <a:cubicBezTo>
                    <a:pt x="2001" y="1501"/>
                    <a:pt x="1620" y="1834"/>
                    <a:pt x="1286" y="2215"/>
                  </a:cubicBezTo>
                  <a:cubicBezTo>
                    <a:pt x="715" y="2239"/>
                    <a:pt x="238" y="2715"/>
                    <a:pt x="238" y="3287"/>
                  </a:cubicBezTo>
                  <a:cubicBezTo>
                    <a:pt x="238" y="3454"/>
                    <a:pt x="286" y="3620"/>
                    <a:pt x="357" y="3763"/>
                  </a:cubicBezTo>
                  <a:cubicBezTo>
                    <a:pt x="119" y="4335"/>
                    <a:pt x="0" y="4954"/>
                    <a:pt x="0" y="5597"/>
                  </a:cubicBezTo>
                  <a:cubicBezTo>
                    <a:pt x="0" y="6954"/>
                    <a:pt x="548" y="8264"/>
                    <a:pt x="1524" y="9217"/>
                  </a:cubicBezTo>
                  <a:cubicBezTo>
                    <a:pt x="2477" y="10193"/>
                    <a:pt x="3763" y="10717"/>
                    <a:pt x="5144" y="10717"/>
                  </a:cubicBezTo>
                  <a:cubicBezTo>
                    <a:pt x="6525" y="10717"/>
                    <a:pt x="7811" y="10193"/>
                    <a:pt x="8764" y="9217"/>
                  </a:cubicBezTo>
                  <a:cubicBezTo>
                    <a:pt x="9740" y="8264"/>
                    <a:pt x="10288" y="6954"/>
                    <a:pt x="10288" y="5597"/>
                  </a:cubicBezTo>
                  <a:cubicBezTo>
                    <a:pt x="10288" y="4740"/>
                    <a:pt x="10074" y="3882"/>
                    <a:pt x="9669" y="3144"/>
                  </a:cubicBezTo>
                  <a:cubicBezTo>
                    <a:pt x="9717" y="3001"/>
                    <a:pt x="9740" y="2858"/>
                    <a:pt x="9740" y="2715"/>
                  </a:cubicBezTo>
                  <a:cubicBezTo>
                    <a:pt x="9740" y="2120"/>
                    <a:pt x="9264" y="1620"/>
                    <a:pt x="8669" y="1620"/>
                  </a:cubicBezTo>
                  <a:cubicBezTo>
                    <a:pt x="8597" y="1620"/>
                    <a:pt x="8502" y="1644"/>
                    <a:pt x="8431" y="1644"/>
                  </a:cubicBezTo>
                  <a:cubicBezTo>
                    <a:pt x="8169" y="1429"/>
                    <a:pt x="7859" y="1215"/>
                    <a:pt x="7549" y="1048"/>
                  </a:cubicBezTo>
                  <a:cubicBezTo>
                    <a:pt x="7526" y="477"/>
                    <a:pt x="7049" y="1"/>
                    <a:pt x="6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05939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2.71605E-6 L -0.26858 -0.19228 " pathEditMode="relative" rAng="0" ptsTypes="AA">
                                      <p:cBhvr>
                                        <p:cTn id="25" dur="2000" fill="hold"/>
                                        <p:tgtEl>
                                          <p:spTgt spid="35"/>
                                        </p:tgtEl>
                                        <p:attrNameLst>
                                          <p:attrName>ppt_x</p:attrName>
                                          <p:attrName>ppt_y</p:attrName>
                                        </p:attrNameLst>
                                      </p:cBhvr>
                                      <p:rCtr x="-13438" y="-9630"/>
                                    </p:animMotion>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1" grpId="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29" name="Group 28"/>
          <p:cNvGrpSpPr/>
          <p:nvPr/>
        </p:nvGrpSpPr>
        <p:grpSpPr>
          <a:xfrm>
            <a:off x="2241670" y="1374005"/>
            <a:ext cx="4696447" cy="3284676"/>
            <a:chOff x="6319838" y="2752627"/>
            <a:chExt cx="2558349" cy="1840638"/>
          </a:xfrm>
        </p:grpSpPr>
        <p:pic>
          <p:nvPicPr>
            <p:cNvPr id="33" name="Picture 32"/>
            <p:cNvPicPr>
              <a:picLocks noChangeAspect="1"/>
            </p:cNvPicPr>
            <p:nvPr/>
          </p:nvPicPr>
          <p:blipFill rotWithShape="1">
            <a:blip r:embed="rId3"/>
            <a:srcRect l="13130" t="1803" r="13283" b="711"/>
            <a:stretch/>
          </p:blipFill>
          <p:spPr>
            <a:xfrm>
              <a:off x="6319838" y="2752627"/>
              <a:ext cx="2558349" cy="1840638"/>
            </a:xfrm>
            <a:prstGeom prst="rect">
              <a:avLst/>
            </a:prstGeom>
            <a:ln>
              <a:noFill/>
            </a:ln>
            <a:effectLst>
              <a:softEdge rad="112500"/>
            </a:effectLst>
          </p:spPr>
        </p:pic>
        <p:sp>
          <p:nvSpPr>
            <p:cNvPr id="3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35" name="Google Shape;3810;p56"/>
          <p:cNvGrpSpPr/>
          <p:nvPr/>
        </p:nvGrpSpPr>
        <p:grpSpPr>
          <a:xfrm>
            <a:off x="8119063" y="4372685"/>
            <a:ext cx="1024937" cy="770815"/>
            <a:chOff x="1638936" y="3650117"/>
            <a:chExt cx="919308" cy="691376"/>
          </a:xfrm>
        </p:grpSpPr>
        <p:sp>
          <p:nvSpPr>
            <p:cNvPr id="36"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p:cNvSpPr txBox="1"/>
          <p:nvPr/>
        </p:nvSpPr>
        <p:spPr>
          <a:xfrm>
            <a:off x="777671" y="350490"/>
            <a:ext cx="8162047" cy="978729"/>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Nhờ trên dưới đồng lòng, vua tôi hòa thuận... quân dân ta đã đánh tan giặc Nguyên, giữ vững độc lập dân tộc.”</a:t>
            </a:r>
          </a:p>
        </p:txBody>
      </p:sp>
    </p:spTree>
    <p:extLst>
      <p:ext uri="{BB962C8B-B14F-4D97-AF65-F5344CB8AC3E}">
        <p14:creationId xmlns:p14="http://schemas.microsoft.com/office/powerpoint/2010/main" val="3994333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smtClean="0">
                <a:solidFill>
                  <a:schemeClr val="accent3">
                    <a:lumMod val="25000"/>
                  </a:schemeClr>
                </a:solidFill>
                <a:latin typeface="Pattaya" panose="00000500000000000000" pitchFamily="2" charset="-34"/>
                <a:cs typeface="Pattaya" panose="00000500000000000000" pitchFamily="2" charset="-34"/>
              </a:rPr>
              <a:t>Tìm hiểu ý nghĩa câu chuyện</a:t>
            </a:r>
            <a:endParaRPr sz="54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xmlns="" id="{3297A047-F4F7-4E3F-8000-16575450851E}"/>
              </a:ext>
            </a:extLst>
          </p:cNvPr>
          <p:cNvGrpSpPr/>
          <p:nvPr/>
        </p:nvGrpSpPr>
        <p:grpSpPr>
          <a:xfrm>
            <a:off x="6748709" y="-308712"/>
            <a:ext cx="2372659" cy="5207484"/>
            <a:chOff x="7058613" y="860252"/>
            <a:chExt cx="2270435" cy="4262801"/>
          </a:xfrm>
        </p:grpSpPr>
        <p:grpSp>
          <p:nvGrpSpPr>
            <p:cNvPr id="271" name="Google Shape;1397;p72">
              <a:extLst>
                <a:ext uri="{FF2B5EF4-FFF2-40B4-BE49-F238E27FC236}">
                  <a16:creationId xmlns:a16="http://schemas.microsoft.com/office/drawing/2014/main" xmlns=""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xmlns=""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xmlns=""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xmlns=""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xmlns=""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xmlns=""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xmlns=""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xmlns=""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xmlns=""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xmlns=""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xmlns=""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xmlns=""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xmlns=""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xmlns=""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xmlns=""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xmlns=""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xmlns=""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xmlns=""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xmlns=""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xmlns=""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xmlns=""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xmlns=""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xmlns=""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xmlns=""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xmlns=""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xmlns=""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xmlns=""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xmlns=""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xmlns=""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xmlns=""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xmlns=""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xmlns=""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xmlns=""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xmlns=""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xmlns=""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xmlns=""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xmlns=""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xmlns=""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xmlns=""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xmlns=""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xmlns=""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xmlns=""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xmlns=""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xmlns=""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xmlns=""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xmlns=""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xmlns=""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xmlns=""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xmlns=""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xmlns=""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xmlns=""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xmlns=""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xmlns=""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xmlns=""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xmlns=""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xmlns=""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xmlns=""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xmlns=""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xmlns=""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xmlns=""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xmlns=""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xmlns=""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xmlns=""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xmlns=""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xmlns=""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xmlns=""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xmlns=""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xmlns=""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xmlns=""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xmlns=""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xmlns=""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xmlns=""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xmlns=""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xmlns=""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xmlns=""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xmlns=""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xmlns=""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xmlns=""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xmlns=""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xmlns=""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xmlns=""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xmlns=""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xmlns=""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xmlns=""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xmlns=""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xmlns=""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xmlns=""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xmlns=""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xmlns=""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xmlns=""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xmlns=""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xmlns=""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xmlns=""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xmlns=""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xmlns=""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xmlns=""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xmlns=""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xmlns=""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xmlns=""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xmlns=""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xmlns=""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xmlns=""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xmlns=""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xmlns=""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xmlns=""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xmlns=""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xmlns=""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xmlns=""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xmlns=""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xmlns=""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xmlns=""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xmlns=""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xmlns=""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xmlns=""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xmlns=""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xmlns=""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xmlns=""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xmlns=""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xmlns=""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xmlns=""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xmlns=""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xmlns=""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xmlns=""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80704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9">
                                            <p:txEl>
                                              <p:pRg st="0" end="0"/>
                                            </p:txEl>
                                          </p:spTgt>
                                        </p:tgtEl>
                                        <p:attrNameLst>
                                          <p:attrName>style.visibility</p:attrName>
                                        </p:attrNameLst>
                                      </p:cBhvr>
                                      <p:to>
                                        <p:strVal val="visible"/>
                                      </p:to>
                                    </p:set>
                                    <p:animEffect transition="in" filter="fade">
                                      <p:cBhvr>
                                        <p:cTn id="13" dur="1000"/>
                                        <p:tgtEl>
                                          <p:spTgt spid="1479">
                                            <p:txEl>
                                              <p:pRg st="0" end="0"/>
                                            </p:txEl>
                                          </p:spTgt>
                                        </p:tgtEl>
                                      </p:cBhvr>
                                    </p:animEffect>
                                    <p:anim calcmode="lin" valueType="num">
                                      <p:cBhvr>
                                        <p:cTn id="1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1605"/>
                                        </p:tgtEl>
                                        <p:attrNameLst>
                                          <p:attrName>r</p:attrName>
                                        </p:attrNameLst>
                                      </p:cBhvr>
                                    </p:animRot>
                                    <p:animRot by="-240000">
                                      <p:cBhvr>
                                        <p:cTn id="19" dur="200" fill="hold">
                                          <p:stCondLst>
                                            <p:cond delay="200"/>
                                          </p:stCondLst>
                                        </p:cTn>
                                        <p:tgtEl>
                                          <p:spTgt spid="1605"/>
                                        </p:tgtEl>
                                        <p:attrNameLst>
                                          <p:attrName>r</p:attrName>
                                        </p:attrNameLst>
                                      </p:cBhvr>
                                    </p:animRot>
                                    <p:animRot by="240000">
                                      <p:cBhvr>
                                        <p:cTn id="20" dur="200" fill="hold">
                                          <p:stCondLst>
                                            <p:cond delay="400"/>
                                          </p:stCondLst>
                                        </p:cTn>
                                        <p:tgtEl>
                                          <p:spTgt spid="1605"/>
                                        </p:tgtEl>
                                        <p:attrNameLst>
                                          <p:attrName>r</p:attrName>
                                        </p:attrNameLst>
                                      </p:cBhvr>
                                    </p:animRot>
                                    <p:animRot by="-240000">
                                      <p:cBhvr>
                                        <p:cTn id="21" dur="200" fill="hold">
                                          <p:stCondLst>
                                            <p:cond delay="600"/>
                                          </p:stCondLst>
                                        </p:cTn>
                                        <p:tgtEl>
                                          <p:spTgt spid="1605"/>
                                        </p:tgtEl>
                                        <p:attrNameLst>
                                          <p:attrName>r</p:attrName>
                                        </p:attrNameLst>
                                      </p:cBhvr>
                                    </p:animRot>
                                    <p:animRot by="120000">
                                      <p:cBhvr>
                                        <p:cTn id="22" dur="200" fill="hold">
                                          <p:stCondLst>
                                            <p:cond delay="800"/>
                                          </p:stCondLst>
                                        </p:cTn>
                                        <p:tgtEl>
                                          <p:spTgt spid="1605"/>
                                        </p:tgtEl>
                                        <p:attrNameLst>
                                          <p:attrName>r</p:attrName>
                                        </p:attrNameLst>
                                      </p:cBhvr>
                                    </p:animRot>
                                  </p:childTnLst>
                                </p:cTn>
                              </p:par>
                            </p:childTnLst>
                          </p:cTn>
                        </p:par>
                        <p:par>
                          <p:cTn id="23" fill="hold">
                            <p:stCondLst>
                              <p:cond delay="3000"/>
                            </p:stCondLst>
                            <p:childTnLst>
                              <p:par>
                                <p:cTn id="24" presetID="32" presetClass="emph" presetSubtype="0" repeatCount="indefinite" fill="hold" nodeType="afterEffect">
                                  <p:stCondLst>
                                    <p:cond delay="0"/>
                                  </p:stCondLst>
                                  <p:childTnLst>
                                    <p:animRot by="120000">
                                      <p:cBhvr>
                                        <p:cTn id="25" dur="100" fill="hold">
                                          <p:stCondLst>
                                            <p:cond delay="0"/>
                                          </p:stCondLst>
                                        </p:cTn>
                                        <p:tgtEl>
                                          <p:spTgt spid="1602"/>
                                        </p:tgtEl>
                                        <p:attrNameLst>
                                          <p:attrName>r</p:attrName>
                                        </p:attrNameLst>
                                      </p:cBhvr>
                                    </p:animRot>
                                    <p:animRot by="-240000">
                                      <p:cBhvr>
                                        <p:cTn id="26" dur="200" fill="hold">
                                          <p:stCondLst>
                                            <p:cond delay="200"/>
                                          </p:stCondLst>
                                        </p:cTn>
                                        <p:tgtEl>
                                          <p:spTgt spid="1602"/>
                                        </p:tgtEl>
                                        <p:attrNameLst>
                                          <p:attrName>r</p:attrName>
                                        </p:attrNameLst>
                                      </p:cBhvr>
                                    </p:animRot>
                                    <p:animRot by="240000">
                                      <p:cBhvr>
                                        <p:cTn id="27" dur="200" fill="hold">
                                          <p:stCondLst>
                                            <p:cond delay="400"/>
                                          </p:stCondLst>
                                        </p:cTn>
                                        <p:tgtEl>
                                          <p:spTgt spid="1602"/>
                                        </p:tgtEl>
                                        <p:attrNameLst>
                                          <p:attrName>r</p:attrName>
                                        </p:attrNameLst>
                                      </p:cBhvr>
                                    </p:animRot>
                                    <p:animRot by="-240000">
                                      <p:cBhvr>
                                        <p:cTn id="28" dur="200" fill="hold">
                                          <p:stCondLst>
                                            <p:cond delay="600"/>
                                          </p:stCondLst>
                                        </p:cTn>
                                        <p:tgtEl>
                                          <p:spTgt spid="1602"/>
                                        </p:tgtEl>
                                        <p:attrNameLst>
                                          <p:attrName>r</p:attrName>
                                        </p:attrNameLst>
                                      </p:cBhvr>
                                    </p:animRot>
                                    <p:animRot by="120000">
                                      <p:cBhvr>
                                        <p:cTn id="2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Câu chuyện kể về ai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060960" y="1291045"/>
            <a:ext cx="5205601" cy="954107"/>
          </a:xfrm>
          <a:prstGeom prst="rect">
            <a:avLst/>
          </a:prstGeom>
          <a:noFill/>
        </p:spPr>
        <p:txBody>
          <a:bodyPr wrap="square" rtlCol="0">
            <a:spAutoFit/>
          </a:bodyPr>
          <a:lstStyle/>
          <a:p>
            <a:pPr algn="ctr"/>
            <a:r>
              <a:rPr lang="vi-VN" sz="2800" b="1" dirty="0" smtClean="0">
                <a:solidFill>
                  <a:srgbClr val="002060"/>
                </a:solidFill>
                <a:latin typeface="Calibri" panose="020F0502020204030204" pitchFamily="34" charset="0"/>
                <a:cs typeface="Calibri" panose="020F0502020204030204" pitchFamily="34" charset="0"/>
              </a:rPr>
              <a:t>Câu chuyện kể về Trần Hưng Đạo (Trần Quốc Tuấn).</a:t>
            </a:r>
            <a:endParaRPr lang="en-US" sz="2800" b="1" dirty="0">
              <a:solidFill>
                <a:srgbClr val="002060"/>
              </a:solidFill>
              <a:latin typeface="Calibri" panose="020F0502020204030204" pitchFamily="34" charset="0"/>
              <a:cs typeface="Calibri" panose="020F0502020204030204" pitchFamily="34" charset="0"/>
            </a:endParaRPr>
          </a:p>
        </p:txBody>
      </p:sp>
      <p:pic>
        <p:nvPicPr>
          <p:cNvPr id="1026" name="Picture 2" descr="e-News - Nhân cách người xưa: Trần Hưng Đạo – bậc tài công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22" y="2245152"/>
            <a:ext cx="2886075" cy="238125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Theo em, vì sao câu chuyện có tên là “Vì muôn dân”?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9386" y="1629288"/>
            <a:ext cx="7268749" cy="2246769"/>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Câu chuyện có tên là “Vì muôn dân” vì qua câu chuyện, ta thấy Trần Hưng Đạo đã vì đại nghĩa, đặt lợi ích của dân tộc lên trước tiên, chủ động làm hòa với Trần Quang Khải và tạo nên khối đoàn kết chống giặc.</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185" name="Google Shape;5089;p69"/>
          <p:cNvGrpSpPr/>
          <p:nvPr/>
        </p:nvGrpSpPr>
        <p:grpSpPr>
          <a:xfrm>
            <a:off x="769005" y="1018724"/>
            <a:ext cx="689755" cy="698365"/>
            <a:chOff x="3560739" y="806573"/>
            <a:chExt cx="614700" cy="622373"/>
          </a:xfrm>
        </p:grpSpPr>
        <p:sp>
          <p:nvSpPr>
            <p:cNvPr id="186" name="Google Shape;5090;p69"/>
            <p:cNvSpPr/>
            <p:nvPr/>
          </p:nvSpPr>
          <p:spPr>
            <a:xfrm>
              <a:off x="3560739" y="806573"/>
              <a:ext cx="614700" cy="622373"/>
            </a:xfrm>
            <a:custGeom>
              <a:avLst/>
              <a:gdLst/>
              <a:ahLst/>
              <a:cxnLst/>
              <a:rect l="l" t="t" r="r" b="b"/>
              <a:pathLst>
                <a:path w="11456" h="11599" extrusionOk="0">
                  <a:moveTo>
                    <a:pt x="5740" y="3073"/>
                  </a:moveTo>
                  <a:cubicBezTo>
                    <a:pt x="5883" y="3311"/>
                    <a:pt x="6049" y="3573"/>
                    <a:pt x="6240" y="3811"/>
                  </a:cubicBezTo>
                  <a:cubicBezTo>
                    <a:pt x="6359" y="3978"/>
                    <a:pt x="6573" y="4287"/>
                    <a:pt x="6811" y="4597"/>
                  </a:cubicBezTo>
                  <a:cubicBezTo>
                    <a:pt x="6049" y="5097"/>
                    <a:pt x="5549" y="5907"/>
                    <a:pt x="5454" y="6836"/>
                  </a:cubicBezTo>
                  <a:cubicBezTo>
                    <a:pt x="5430" y="6788"/>
                    <a:pt x="5383" y="6740"/>
                    <a:pt x="5359" y="6693"/>
                  </a:cubicBezTo>
                  <a:cubicBezTo>
                    <a:pt x="5025" y="6288"/>
                    <a:pt x="4573" y="5954"/>
                    <a:pt x="4097" y="5764"/>
                  </a:cubicBezTo>
                  <a:cubicBezTo>
                    <a:pt x="4240" y="5240"/>
                    <a:pt x="4597" y="4335"/>
                    <a:pt x="5383" y="3335"/>
                  </a:cubicBezTo>
                  <a:cubicBezTo>
                    <a:pt x="5502" y="3263"/>
                    <a:pt x="5621" y="3168"/>
                    <a:pt x="5740" y="3073"/>
                  </a:cubicBezTo>
                  <a:close/>
                  <a:moveTo>
                    <a:pt x="4382" y="1"/>
                  </a:moveTo>
                  <a:cubicBezTo>
                    <a:pt x="4049" y="1"/>
                    <a:pt x="3716" y="48"/>
                    <a:pt x="3430" y="144"/>
                  </a:cubicBezTo>
                  <a:cubicBezTo>
                    <a:pt x="2263" y="501"/>
                    <a:pt x="1501" y="1525"/>
                    <a:pt x="1144" y="2120"/>
                  </a:cubicBezTo>
                  <a:cubicBezTo>
                    <a:pt x="1025" y="2335"/>
                    <a:pt x="977" y="2597"/>
                    <a:pt x="1048" y="2835"/>
                  </a:cubicBezTo>
                  <a:cubicBezTo>
                    <a:pt x="1144" y="3097"/>
                    <a:pt x="1310" y="3287"/>
                    <a:pt x="1548" y="3406"/>
                  </a:cubicBezTo>
                  <a:cubicBezTo>
                    <a:pt x="1858" y="3549"/>
                    <a:pt x="2287" y="3716"/>
                    <a:pt x="2787" y="3811"/>
                  </a:cubicBezTo>
                  <a:cubicBezTo>
                    <a:pt x="2477" y="4454"/>
                    <a:pt x="2239" y="5097"/>
                    <a:pt x="2120" y="5692"/>
                  </a:cubicBezTo>
                  <a:cubicBezTo>
                    <a:pt x="882" y="6073"/>
                    <a:pt x="1" y="7240"/>
                    <a:pt x="1" y="8574"/>
                  </a:cubicBezTo>
                  <a:cubicBezTo>
                    <a:pt x="1" y="10241"/>
                    <a:pt x="1334" y="11598"/>
                    <a:pt x="3001" y="11598"/>
                  </a:cubicBezTo>
                  <a:cubicBezTo>
                    <a:pt x="4573" y="11598"/>
                    <a:pt x="5859" y="10384"/>
                    <a:pt x="6002" y="8860"/>
                  </a:cubicBezTo>
                  <a:cubicBezTo>
                    <a:pt x="6550" y="9622"/>
                    <a:pt x="7454" y="10122"/>
                    <a:pt x="8455" y="10122"/>
                  </a:cubicBezTo>
                  <a:cubicBezTo>
                    <a:pt x="10122" y="10122"/>
                    <a:pt x="11455" y="8788"/>
                    <a:pt x="11455" y="7121"/>
                  </a:cubicBezTo>
                  <a:cubicBezTo>
                    <a:pt x="11455" y="6383"/>
                    <a:pt x="11193" y="5669"/>
                    <a:pt x="10693" y="5097"/>
                  </a:cubicBezTo>
                  <a:cubicBezTo>
                    <a:pt x="10241" y="4597"/>
                    <a:pt x="9622" y="4264"/>
                    <a:pt x="8955" y="4145"/>
                  </a:cubicBezTo>
                  <a:cubicBezTo>
                    <a:pt x="8217" y="3382"/>
                    <a:pt x="7288" y="2025"/>
                    <a:pt x="6931" y="1358"/>
                  </a:cubicBezTo>
                  <a:cubicBezTo>
                    <a:pt x="6931" y="1263"/>
                    <a:pt x="6931" y="1168"/>
                    <a:pt x="6907" y="1072"/>
                  </a:cubicBezTo>
                  <a:cubicBezTo>
                    <a:pt x="6835" y="811"/>
                    <a:pt x="6645" y="620"/>
                    <a:pt x="6407" y="501"/>
                  </a:cubicBezTo>
                  <a:cubicBezTo>
                    <a:pt x="5930" y="287"/>
                    <a:pt x="5192" y="1"/>
                    <a:pt x="4382"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7" name="Google Shape;5091;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rgbClr val="20A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2;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93;p69"/>
            <p:cNvSpPr/>
            <p:nvPr/>
          </p:nvSpPr>
          <p:spPr>
            <a:xfrm>
              <a:off x="3746021" y="871680"/>
              <a:ext cx="144447" cy="138062"/>
            </a:xfrm>
            <a:custGeom>
              <a:avLst/>
              <a:gdLst/>
              <a:ahLst/>
              <a:cxnLst/>
              <a:rect l="l" t="t" r="r" b="b"/>
              <a:pathLst>
                <a:path w="2692" h="2573" extrusionOk="0">
                  <a:moveTo>
                    <a:pt x="2168" y="0"/>
                  </a:moveTo>
                  <a:cubicBezTo>
                    <a:pt x="1287" y="715"/>
                    <a:pt x="548" y="1596"/>
                    <a:pt x="1" y="2572"/>
                  </a:cubicBezTo>
                  <a:cubicBezTo>
                    <a:pt x="263" y="2548"/>
                    <a:pt x="525" y="2501"/>
                    <a:pt x="787" y="2406"/>
                  </a:cubicBezTo>
                  <a:cubicBezTo>
                    <a:pt x="906" y="2358"/>
                    <a:pt x="1025" y="2287"/>
                    <a:pt x="1144" y="2239"/>
                  </a:cubicBezTo>
                  <a:cubicBezTo>
                    <a:pt x="1453" y="1763"/>
                    <a:pt x="1858" y="1286"/>
                    <a:pt x="2334" y="858"/>
                  </a:cubicBezTo>
                  <a:cubicBezTo>
                    <a:pt x="2358" y="881"/>
                    <a:pt x="2358" y="905"/>
                    <a:pt x="2382" y="929"/>
                  </a:cubicBezTo>
                  <a:cubicBezTo>
                    <a:pt x="2477" y="786"/>
                    <a:pt x="2549" y="643"/>
                    <a:pt x="2596" y="548"/>
                  </a:cubicBezTo>
                  <a:cubicBezTo>
                    <a:pt x="2692" y="358"/>
                    <a:pt x="2596" y="143"/>
                    <a:pt x="2406" y="72"/>
                  </a:cubicBezTo>
                  <a:cubicBezTo>
                    <a:pt x="2334" y="48"/>
                    <a:pt x="2263" y="24"/>
                    <a:pt x="216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94;p69"/>
            <p:cNvSpPr/>
            <p:nvPr/>
          </p:nvSpPr>
          <p:spPr>
            <a:xfrm>
              <a:off x="3591432" y="1136161"/>
              <a:ext cx="260724" cy="260777"/>
            </a:xfrm>
            <a:custGeom>
              <a:avLst/>
              <a:gdLst/>
              <a:ahLst/>
              <a:cxnLst/>
              <a:rect l="l" t="t" r="r" b="b"/>
              <a:pathLst>
                <a:path w="4859" h="4860" extrusionOk="0">
                  <a:moveTo>
                    <a:pt x="2429" y="1"/>
                  </a:moveTo>
                  <a:cubicBezTo>
                    <a:pt x="1096" y="1"/>
                    <a:pt x="0" y="1096"/>
                    <a:pt x="0" y="2430"/>
                  </a:cubicBezTo>
                  <a:cubicBezTo>
                    <a:pt x="0" y="3787"/>
                    <a:pt x="1096" y="4859"/>
                    <a:pt x="2429" y="4859"/>
                  </a:cubicBezTo>
                  <a:cubicBezTo>
                    <a:pt x="3787" y="4859"/>
                    <a:pt x="4858" y="3787"/>
                    <a:pt x="4858" y="2430"/>
                  </a:cubicBezTo>
                  <a:cubicBezTo>
                    <a:pt x="4858" y="1096"/>
                    <a:pt x="3787" y="1"/>
                    <a:pt x="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95;p69"/>
            <p:cNvSpPr/>
            <p:nvPr/>
          </p:nvSpPr>
          <p:spPr>
            <a:xfrm>
              <a:off x="3591432" y="1169429"/>
              <a:ext cx="227509" cy="227509"/>
            </a:xfrm>
            <a:custGeom>
              <a:avLst/>
              <a:gdLst/>
              <a:ahLst/>
              <a:cxnLst/>
              <a:rect l="l" t="t" r="r" b="b"/>
              <a:pathLst>
                <a:path w="4240" h="4240" extrusionOk="0">
                  <a:moveTo>
                    <a:pt x="810" y="0"/>
                  </a:moveTo>
                  <a:cubicBezTo>
                    <a:pt x="310" y="453"/>
                    <a:pt x="0" y="1096"/>
                    <a:pt x="0" y="1810"/>
                  </a:cubicBezTo>
                  <a:cubicBezTo>
                    <a:pt x="0" y="3167"/>
                    <a:pt x="1096" y="4239"/>
                    <a:pt x="2429" y="4239"/>
                  </a:cubicBezTo>
                  <a:cubicBezTo>
                    <a:pt x="3144" y="4239"/>
                    <a:pt x="3787" y="3929"/>
                    <a:pt x="4239" y="3453"/>
                  </a:cubicBezTo>
                  <a:lnTo>
                    <a:pt x="4239" y="3453"/>
                  </a:lnTo>
                  <a:cubicBezTo>
                    <a:pt x="3810" y="3834"/>
                    <a:pt x="3239" y="4072"/>
                    <a:pt x="2596" y="4072"/>
                  </a:cubicBezTo>
                  <a:cubicBezTo>
                    <a:pt x="1262" y="4072"/>
                    <a:pt x="167" y="2977"/>
                    <a:pt x="167" y="1643"/>
                  </a:cubicBezTo>
                  <a:cubicBezTo>
                    <a:pt x="167" y="1000"/>
                    <a:pt x="405" y="429"/>
                    <a:pt x="8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96;p69"/>
            <p:cNvSpPr/>
            <p:nvPr/>
          </p:nvSpPr>
          <p:spPr>
            <a:xfrm>
              <a:off x="3616973" y="1272935"/>
              <a:ext cx="40941" cy="17922"/>
            </a:xfrm>
            <a:custGeom>
              <a:avLst/>
              <a:gdLst/>
              <a:ahLst/>
              <a:cxnLst/>
              <a:rect l="l" t="t" r="r" b="b"/>
              <a:pathLst>
                <a:path w="763" h="334" extrusionOk="0">
                  <a:moveTo>
                    <a:pt x="167" y="0"/>
                  </a:moveTo>
                  <a:cubicBezTo>
                    <a:pt x="72" y="0"/>
                    <a:pt x="0" y="72"/>
                    <a:pt x="0" y="167"/>
                  </a:cubicBezTo>
                  <a:cubicBezTo>
                    <a:pt x="0" y="262"/>
                    <a:pt x="72" y="333"/>
                    <a:pt x="167" y="333"/>
                  </a:cubicBezTo>
                  <a:lnTo>
                    <a:pt x="596" y="333"/>
                  </a:lnTo>
                  <a:cubicBezTo>
                    <a:pt x="691" y="333"/>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7;p69"/>
            <p:cNvSpPr/>
            <p:nvPr/>
          </p:nvSpPr>
          <p:spPr>
            <a:xfrm>
              <a:off x="3785621" y="1272935"/>
              <a:ext cx="40941" cy="17922"/>
            </a:xfrm>
            <a:custGeom>
              <a:avLst/>
              <a:gdLst/>
              <a:ahLst/>
              <a:cxnLst/>
              <a:rect l="l" t="t" r="r" b="b"/>
              <a:pathLst>
                <a:path w="763" h="334" extrusionOk="0">
                  <a:moveTo>
                    <a:pt x="168" y="0"/>
                  </a:moveTo>
                  <a:cubicBezTo>
                    <a:pt x="72" y="0"/>
                    <a:pt x="1" y="72"/>
                    <a:pt x="1" y="167"/>
                  </a:cubicBezTo>
                  <a:cubicBezTo>
                    <a:pt x="1" y="262"/>
                    <a:pt x="72" y="333"/>
                    <a:pt x="168" y="333"/>
                  </a:cubicBezTo>
                  <a:lnTo>
                    <a:pt x="596" y="333"/>
                  </a:lnTo>
                  <a:cubicBezTo>
                    <a:pt x="692" y="333"/>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8;p69"/>
            <p:cNvSpPr/>
            <p:nvPr/>
          </p:nvSpPr>
          <p:spPr>
            <a:xfrm>
              <a:off x="3884030" y="1058249"/>
              <a:ext cx="260724" cy="260724"/>
            </a:xfrm>
            <a:custGeom>
              <a:avLst/>
              <a:gdLst/>
              <a:ahLst/>
              <a:cxnLst/>
              <a:rect l="l" t="t" r="r" b="b"/>
              <a:pathLst>
                <a:path w="4859" h="4859" extrusionOk="0">
                  <a:moveTo>
                    <a:pt x="2430" y="0"/>
                  </a:moveTo>
                  <a:cubicBezTo>
                    <a:pt x="1072" y="0"/>
                    <a:pt x="1" y="1072"/>
                    <a:pt x="1" y="2429"/>
                  </a:cubicBezTo>
                  <a:cubicBezTo>
                    <a:pt x="1" y="3763"/>
                    <a:pt x="1072" y="4858"/>
                    <a:pt x="2430" y="4858"/>
                  </a:cubicBezTo>
                  <a:cubicBezTo>
                    <a:pt x="3763" y="4858"/>
                    <a:pt x="4859" y="3763"/>
                    <a:pt x="4859" y="2429"/>
                  </a:cubicBezTo>
                  <a:cubicBezTo>
                    <a:pt x="4859" y="1072"/>
                    <a:pt x="3763"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9;p69"/>
            <p:cNvSpPr/>
            <p:nvPr/>
          </p:nvSpPr>
          <p:spPr>
            <a:xfrm>
              <a:off x="3884030" y="1091464"/>
              <a:ext cx="227509" cy="227509"/>
            </a:xfrm>
            <a:custGeom>
              <a:avLst/>
              <a:gdLst/>
              <a:ahLst/>
              <a:cxnLst/>
              <a:rect l="l" t="t" r="r" b="b"/>
              <a:pathLst>
                <a:path w="4240" h="4240" extrusionOk="0">
                  <a:moveTo>
                    <a:pt x="786" y="0"/>
                  </a:moveTo>
                  <a:lnTo>
                    <a:pt x="786" y="0"/>
                  </a:lnTo>
                  <a:cubicBezTo>
                    <a:pt x="310" y="453"/>
                    <a:pt x="1" y="1096"/>
                    <a:pt x="1" y="1810"/>
                  </a:cubicBezTo>
                  <a:cubicBezTo>
                    <a:pt x="1" y="3144"/>
                    <a:pt x="1072" y="4239"/>
                    <a:pt x="2430" y="4239"/>
                  </a:cubicBezTo>
                  <a:cubicBezTo>
                    <a:pt x="3144" y="4239"/>
                    <a:pt x="3787" y="3930"/>
                    <a:pt x="4240" y="3454"/>
                  </a:cubicBezTo>
                  <a:lnTo>
                    <a:pt x="4240" y="3454"/>
                  </a:lnTo>
                  <a:cubicBezTo>
                    <a:pt x="3811" y="3835"/>
                    <a:pt x="3239" y="4073"/>
                    <a:pt x="2596" y="4073"/>
                  </a:cubicBezTo>
                  <a:cubicBezTo>
                    <a:pt x="1263" y="4073"/>
                    <a:pt x="167" y="2977"/>
                    <a:pt x="167" y="1644"/>
                  </a:cubicBezTo>
                  <a:cubicBezTo>
                    <a:pt x="167" y="1001"/>
                    <a:pt x="405" y="429"/>
                    <a:pt x="78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00;p69"/>
            <p:cNvSpPr/>
            <p:nvPr/>
          </p:nvSpPr>
          <p:spPr>
            <a:xfrm>
              <a:off x="3909571" y="1194970"/>
              <a:ext cx="40941" cy="17922"/>
            </a:xfrm>
            <a:custGeom>
              <a:avLst/>
              <a:gdLst/>
              <a:ahLst/>
              <a:cxnLst/>
              <a:rect l="l" t="t" r="r" b="b"/>
              <a:pathLst>
                <a:path w="763" h="334" extrusionOk="0">
                  <a:moveTo>
                    <a:pt x="168" y="0"/>
                  </a:moveTo>
                  <a:cubicBezTo>
                    <a:pt x="72" y="0"/>
                    <a:pt x="1" y="72"/>
                    <a:pt x="1" y="167"/>
                  </a:cubicBezTo>
                  <a:cubicBezTo>
                    <a:pt x="1" y="262"/>
                    <a:pt x="72" y="334"/>
                    <a:pt x="168" y="334"/>
                  </a:cubicBezTo>
                  <a:lnTo>
                    <a:pt x="596" y="334"/>
                  </a:lnTo>
                  <a:cubicBezTo>
                    <a:pt x="692" y="334"/>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01;p69"/>
            <p:cNvSpPr/>
            <p:nvPr/>
          </p:nvSpPr>
          <p:spPr>
            <a:xfrm>
              <a:off x="4078273" y="1194970"/>
              <a:ext cx="40941" cy="17922"/>
            </a:xfrm>
            <a:custGeom>
              <a:avLst/>
              <a:gdLst/>
              <a:ahLst/>
              <a:cxnLst/>
              <a:rect l="l" t="t" r="r" b="b"/>
              <a:pathLst>
                <a:path w="763" h="334" extrusionOk="0">
                  <a:moveTo>
                    <a:pt x="167" y="0"/>
                  </a:moveTo>
                  <a:cubicBezTo>
                    <a:pt x="72" y="0"/>
                    <a:pt x="0" y="72"/>
                    <a:pt x="0" y="167"/>
                  </a:cubicBezTo>
                  <a:cubicBezTo>
                    <a:pt x="0" y="262"/>
                    <a:pt x="72" y="334"/>
                    <a:pt x="167" y="334"/>
                  </a:cubicBezTo>
                  <a:lnTo>
                    <a:pt x="596" y="334"/>
                  </a:lnTo>
                  <a:cubicBezTo>
                    <a:pt x="691" y="334"/>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02;p69"/>
            <p:cNvSpPr/>
            <p:nvPr/>
          </p:nvSpPr>
          <p:spPr>
            <a:xfrm>
              <a:off x="3643802" y="838090"/>
              <a:ext cx="260724" cy="145949"/>
            </a:xfrm>
            <a:custGeom>
              <a:avLst/>
              <a:gdLst/>
              <a:ahLst/>
              <a:cxnLst/>
              <a:rect l="l" t="t" r="r" b="b"/>
              <a:pathLst>
                <a:path w="4859" h="2720" extrusionOk="0">
                  <a:moveTo>
                    <a:pt x="2812" y="0"/>
                  </a:moveTo>
                  <a:cubicBezTo>
                    <a:pt x="2560" y="0"/>
                    <a:pt x="2302" y="30"/>
                    <a:pt x="2049" y="102"/>
                  </a:cubicBezTo>
                  <a:cubicBezTo>
                    <a:pt x="1048" y="412"/>
                    <a:pt x="382" y="1341"/>
                    <a:pt x="96" y="1817"/>
                  </a:cubicBezTo>
                  <a:cubicBezTo>
                    <a:pt x="0" y="1984"/>
                    <a:pt x="72" y="2198"/>
                    <a:pt x="239" y="2293"/>
                  </a:cubicBezTo>
                  <a:cubicBezTo>
                    <a:pt x="605" y="2468"/>
                    <a:pt x="1278" y="2719"/>
                    <a:pt x="2006" y="2719"/>
                  </a:cubicBezTo>
                  <a:cubicBezTo>
                    <a:pt x="2271" y="2719"/>
                    <a:pt x="2543" y="2686"/>
                    <a:pt x="2811" y="2603"/>
                  </a:cubicBezTo>
                  <a:cubicBezTo>
                    <a:pt x="3811" y="2317"/>
                    <a:pt x="4478" y="1388"/>
                    <a:pt x="4763" y="912"/>
                  </a:cubicBezTo>
                  <a:cubicBezTo>
                    <a:pt x="4859" y="745"/>
                    <a:pt x="4811" y="531"/>
                    <a:pt x="4620" y="436"/>
                  </a:cubicBezTo>
                  <a:cubicBezTo>
                    <a:pt x="4247" y="258"/>
                    <a:pt x="3555" y="0"/>
                    <a:pt x="2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03;p69"/>
            <p:cNvSpPr/>
            <p:nvPr/>
          </p:nvSpPr>
          <p:spPr>
            <a:xfrm>
              <a:off x="3707709" y="885416"/>
              <a:ext cx="132911" cy="51458"/>
            </a:xfrm>
            <a:custGeom>
              <a:avLst/>
              <a:gdLst/>
              <a:ahLst/>
              <a:cxnLst/>
              <a:rect l="l" t="t" r="r" b="b"/>
              <a:pathLst>
                <a:path w="2477" h="959" extrusionOk="0">
                  <a:moveTo>
                    <a:pt x="2287" y="0"/>
                  </a:moveTo>
                  <a:cubicBezTo>
                    <a:pt x="2271" y="0"/>
                    <a:pt x="2255" y="2"/>
                    <a:pt x="2239" y="6"/>
                  </a:cubicBezTo>
                  <a:lnTo>
                    <a:pt x="143" y="649"/>
                  </a:lnTo>
                  <a:cubicBezTo>
                    <a:pt x="48" y="673"/>
                    <a:pt x="0" y="768"/>
                    <a:pt x="24" y="840"/>
                  </a:cubicBezTo>
                  <a:cubicBezTo>
                    <a:pt x="48" y="911"/>
                    <a:pt x="119" y="959"/>
                    <a:pt x="191" y="959"/>
                  </a:cubicBezTo>
                  <a:lnTo>
                    <a:pt x="238" y="959"/>
                  </a:lnTo>
                  <a:lnTo>
                    <a:pt x="2334" y="316"/>
                  </a:lnTo>
                  <a:cubicBezTo>
                    <a:pt x="2429" y="292"/>
                    <a:pt x="2477" y="197"/>
                    <a:pt x="2453" y="125"/>
                  </a:cubicBezTo>
                  <a:cubicBezTo>
                    <a:pt x="2433" y="46"/>
                    <a:pt x="2365" y="0"/>
                    <a:pt x="2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04;p69"/>
            <p:cNvSpPr/>
            <p:nvPr/>
          </p:nvSpPr>
          <p:spPr>
            <a:xfrm>
              <a:off x="3582471" y="829666"/>
              <a:ext cx="571242" cy="576178"/>
            </a:xfrm>
            <a:custGeom>
              <a:avLst/>
              <a:gdLst/>
              <a:ahLst/>
              <a:cxnLst/>
              <a:rect l="l" t="t" r="r" b="b"/>
              <a:pathLst>
                <a:path w="10646" h="10738" extrusionOk="0">
                  <a:moveTo>
                    <a:pt x="3977" y="307"/>
                  </a:moveTo>
                  <a:cubicBezTo>
                    <a:pt x="4668" y="307"/>
                    <a:pt x="5311" y="569"/>
                    <a:pt x="5692" y="736"/>
                  </a:cubicBezTo>
                  <a:cubicBezTo>
                    <a:pt x="5740" y="760"/>
                    <a:pt x="5787" y="807"/>
                    <a:pt x="5787" y="855"/>
                  </a:cubicBezTo>
                  <a:cubicBezTo>
                    <a:pt x="5811" y="902"/>
                    <a:pt x="5811" y="950"/>
                    <a:pt x="5763" y="974"/>
                  </a:cubicBezTo>
                  <a:cubicBezTo>
                    <a:pt x="5478" y="1474"/>
                    <a:pt x="4859" y="2331"/>
                    <a:pt x="3906" y="2617"/>
                  </a:cubicBezTo>
                  <a:cubicBezTo>
                    <a:pt x="3661" y="2692"/>
                    <a:pt x="3410" y="2723"/>
                    <a:pt x="3164" y="2723"/>
                  </a:cubicBezTo>
                  <a:cubicBezTo>
                    <a:pt x="2474" y="2723"/>
                    <a:pt x="1821" y="2483"/>
                    <a:pt x="1453" y="2307"/>
                  </a:cubicBezTo>
                  <a:cubicBezTo>
                    <a:pt x="1405" y="2284"/>
                    <a:pt x="1358" y="2236"/>
                    <a:pt x="1358" y="2188"/>
                  </a:cubicBezTo>
                  <a:cubicBezTo>
                    <a:pt x="1334" y="2141"/>
                    <a:pt x="1358" y="2093"/>
                    <a:pt x="1382" y="2046"/>
                  </a:cubicBezTo>
                  <a:cubicBezTo>
                    <a:pt x="1667" y="1569"/>
                    <a:pt x="2287" y="712"/>
                    <a:pt x="3239" y="426"/>
                  </a:cubicBezTo>
                  <a:cubicBezTo>
                    <a:pt x="3477" y="355"/>
                    <a:pt x="3739" y="307"/>
                    <a:pt x="3977" y="307"/>
                  </a:cubicBezTo>
                  <a:close/>
                  <a:moveTo>
                    <a:pt x="5930" y="1331"/>
                  </a:moveTo>
                  <a:cubicBezTo>
                    <a:pt x="6335" y="2069"/>
                    <a:pt x="7216" y="3331"/>
                    <a:pt x="7907" y="4094"/>
                  </a:cubicBezTo>
                  <a:cubicBezTo>
                    <a:pt x="7716" y="4117"/>
                    <a:pt x="7550" y="4141"/>
                    <a:pt x="7359" y="4189"/>
                  </a:cubicBezTo>
                  <a:cubicBezTo>
                    <a:pt x="6978" y="3713"/>
                    <a:pt x="6621" y="3212"/>
                    <a:pt x="6430" y="2950"/>
                  </a:cubicBezTo>
                  <a:cubicBezTo>
                    <a:pt x="6121" y="2522"/>
                    <a:pt x="5835" y="2093"/>
                    <a:pt x="5621" y="1736"/>
                  </a:cubicBezTo>
                  <a:cubicBezTo>
                    <a:pt x="5740" y="1593"/>
                    <a:pt x="5835" y="1474"/>
                    <a:pt x="5930" y="1331"/>
                  </a:cubicBezTo>
                  <a:close/>
                  <a:moveTo>
                    <a:pt x="4073" y="2903"/>
                  </a:moveTo>
                  <a:cubicBezTo>
                    <a:pt x="3382" y="3879"/>
                    <a:pt x="3001" y="4879"/>
                    <a:pt x="2882" y="5570"/>
                  </a:cubicBezTo>
                  <a:cubicBezTo>
                    <a:pt x="2787" y="5546"/>
                    <a:pt x="2691" y="5546"/>
                    <a:pt x="2596" y="5546"/>
                  </a:cubicBezTo>
                  <a:lnTo>
                    <a:pt x="2429" y="5546"/>
                  </a:lnTo>
                  <a:cubicBezTo>
                    <a:pt x="2501" y="4975"/>
                    <a:pt x="2739" y="4308"/>
                    <a:pt x="3072" y="3665"/>
                  </a:cubicBezTo>
                  <a:cubicBezTo>
                    <a:pt x="3192" y="3451"/>
                    <a:pt x="3311" y="3236"/>
                    <a:pt x="3430" y="3022"/>
                  </a:cubicBezTo>
                  <a:cubicBezTo>
                    <a:pt x="3620" y="3022"/>
                    <a:pt x="3811" y="2974"/>
                    <a:pt x="4001" y="2927"/>
                  </a:cubicBezTo>
                  <a:cubicBezTo>
                    <a:pt x="4025" y="2927"/>
                    <a:pt x="4049" y="2903"/>
                    <a:pt x="4073" y="2903"/>
                  </a:cubicBezTo>
                  <a:close/>
                  <a:moveTo>
                    <a:pt x="6478" y="6046"/>
                  </a:moveTo>
                  <a:cubicBezTo>
                    <a:pt x="6383" y="6046"/>
                    <a:pt x="6311" y="6094"/>
                    <a:pt x="6311" y="6189"/>
                  </a:cubicBezTo>
                  <a:lnTo>
                    <a:pt x="6311" y="6475"/>
                  </a:lnTo>
                  <a:cubicBezTo>
                    <a:pt x="6311" y="6546"/>
                    <a:pt x="6383" y="6618"/>
                    <a:pt x="6478" y="6618"/>
                  </a:cubicBezTo>
                  <a:cubicBezTo>
                    <a:pt x="6573" y="6618"/>
                    <a:pt x="6645" y="6546"/>
                    <a:pt x="6645" y="6475"/>
                  </a:cubicBezTo>
                  <a:lnTo>
                    <a:pt x="6645" y="6189"/>
                  </a:lnTo>
                  <a:cubicBezTo>
                    <a:pt x="6645" y="6094"/>
                    <a:pt x="6573" y="6046"/>
                    <a:pt x="6478" y="6046"/>
                  </a:cubicBezTo>
                  <a:close/>
                  <a:moveTo>
                    <a:pt x="9621" y="6046"/>
                  </a:moveTo>
                  <a:cubicBezTo>
                    <a:pt x="9526" y="6046"/>
                    <a:pt x="9455" y="6094"/>
                    <a:pt x="9455" y="6189"/>
                  </a:cubicBezTo>
                  <a:lnTo>
                    <a:pt x="9455" y="6475"/>
                  </a:lnTo>
                  <a:cubicBezTo>
                    <a:pt x="9455" y="6546"/>
                    <a:pt x="9526" y="6618"/>
                    <a:pt x="9621" y="6618"/>
                  </a:cubicBezTo>
                  <a:cubicBezTo>
                    <a:pt x="9717" y="6618"/>
                    <a:pt x="9788" y="6546"/>
                    <a:pt x="9788" y="6475"/>
                  </a:cubicBezTo>
                  <a:lnTo>
                    <a:pt x="9788" y="6189"/>
                  </a:lnTo>
                  <a:cubicBezTo>
                    <a:pt x="9788" y="6094"/>
                    <a:pt x="9717" y="6046"/>
                    <a:pt x="9621" y="6046"/>
                  </a:cubicBezTo>
                  <a:close/>
                  <a:moveTo>
                    <a:pt x="7550" y="6308"/>
                  </a:moveTo>
                  <a:cubicBezTo>
                    <a:pt x="7454" y="6308"/>
                    <a:pt x="7383" y="6380"/>
                    <a:pt x="7383" y="6475"/>
                  </a:cubicBezTo>
                  <a:cubicBezTo>
                    <a:pt x="7383" y="6689"/>
                    <a:pt x="7573" y="6880"/>
                    <a:pt x="7788" y="6880"/>
                  </a:cubicBezTo>
                  <a:cubicBezTo>
                    <a:pt x="7883" y="6880"/>
                    <a:pt x="7978" y="6856"/>
                    <a:pt x="8050" y="6785"/>
                  </a:cubicBezTo>
                  <a:cubicBezTo>
                    <a:pt x="8121" y="6856"/>
                    <a:pt x="8216" y="6880"/>
                    <a:pt x="8312" y="6880"/>
                  </a:cubicBezTo>
                  <a:cubicBezTo>
                    <a:pt x="8526" y="6880"/>
                    <a:pt x="8716" y="6689"/>
                    <a:pt x="8716" y="6475"/>
                  </a:cubicBezTo>
                  <a:cubicBezTo>
                    <a:pt x="8716" y="6380"/>
                    <a:pt x="8645" y="6308"/>
                    <a:pt x="8550" y="6308"/>
                  </a:cubicBezTo>
                  <a:cubicBezTo>
                    <a:pt x="8478" y="6308"/>
                    <a:pt x="8407" y="6380"/>
                    <a:pt x="8407" y="6475"/>
                  </a:cubicBezTo>
                  <a:cubicBezTo>
                    <a:pt x="8407" y="6523"/>
                    <a:pt x="8359" y="6570"/>
                    <a:pt x="8312" y="6570"/>
                  </a:cubicBezTo>
                  <a:cubicBezTo>
                    <a:pt x="8240" y="6570"/>
                    <a:pt x="8216" y="6523"/>
                    <a:pt x="8216" y="6475"/>
                  </a:cubicBezTo>
                  <a:cubicBezTo>
                    <a:pt x="8216" y="6380"/>
                    <a:pt x="8145" y="6308"/>
                    <a:pt x="8050" y="6308"/>
                  </a:cubicBezTo>
                  <a:cubicBezTo>
                    <a:pt x="7954" y="6308"/>
                    <a:pt x="7883" y="6380"/>
                    <a:pt x="7883" y="6475"/>
                  </a:cubicBezTo>
                  <a:cubicBezTo>
                    <a:pt x="7883" y="6523"/>
                    <a:pt x="7859" y="6570"/>
                    <a:pt x="7788" y="6570"/>
                  </a:cubicBezTo>
                  <a:cubicBezTo>
                    <a:pt x="7740" y="6570"/>
                    <a:pt x="7692" y="6523"/>
                    <a:pt x="7692" y="6475"/>
                  </a:cubicBezTo>
                  <a:cubicBezTo>
                    <a:pt x="7692" y="6380"/>
                    <a:pt x="7621" y="6308"/>
                    <a:pt x="7550" y="6308"/>
                  </a:cubicBezTo>
                  <a:close/>
                  <a:moveTo>
                    <a:pt x="1024" y="7499"/>
                  </a:moveTo>
                  <a:cubicBezTo>
                    <a:pt x="929" y="7499"/>
                    <a:pt x="858" y="7570"/>
                    <a:pt x="858" y="7642"/>
                  </a:cubicBezTo>
                  <a:lnTo>
                    <a:pt x="858" y="7928"/>
                  </a:lnTo>
                  <a:cubicBezTo>
                    <a:pt x="858" y="7999"/>
                    <a:pt x="929" y="8071"/>
                    <a:pt x="1024" y="8071"/>
                  </a:cubicBezTo>
                  <a:cubicBezTo>
                    <a:pt x="1120" y="8071"/>
                    <a:pt x="1191" y="7999"/>
                    <a:pt x="1191" y="7928"/>
                  </a:cubicBezTo>
                  <a:lnTo>
                    <a:pt x="1191" y="7642"/>
                  </a:lnTo>
                  <a:cubicBezTo>
                    <a:pt x="1191" y="7570"/>
                    <a:pt x="1120" y="7499"/>
                    <a:pt x="1024" y="7499"/>
                  </a:cubicBezTo>
                  <a:close/>
                  <a:moveTo>
                    <a:pt x="4168" y="7499"/>
                  </a:moveTo>
                  <a:cubicBezTo>
                    <a:pt x="4073" y="7499"/>
                    <a:pt x="4025" y="7570"/>
                    <a:pt x="4025" y="7642"/>
                  </a:cubicBezTo>
                  <a:lnTo>
                    <a:pt x="4025" y="7928"/>
                  </a:lnTo>
                  <a:cubicBezTo>
                    <a:pt x="4025" y="7999"/>
                    <a:pt x="4073" y="8071"/>
                    <a:pt x="4168" y="8071"/>
                  </a:cubicBezTo>
                  <a:cubicBezTo>
                    <a:pt x="4263" y="8071"/>
                    <a:pt x="4335" y="7999"/>
                    <a:pt x="4335" y="7928"/>
                  </a:cubicBezTo>
                  <a:lnTo>
                    <a:pt x="4335" y="7642"/>
                  </a:lnTo>
                  <a:cubicBezTo>
                    <a:pt x="4335" y="7570"/>
                    <a:pt x="4263" y="7499"/>
                    <a:pt x="4168" y="7499"/>
                  </a:cubicBezTo>
                  <a:close/>
                  <a:moveTo>
                    <a:pt x="2096" y="7761"/>
                  </a:moveTo>
                  <a:cubicBezTo>
                    <a:pt x="2001" y="7761"/>
                    <a:pt x="1929" y="7832"/>
                    <a:pt x="1929" y="7928"/>
                  </a:cubicBezTo>
                  <a:cubicBezTo>
                    <a:pt x="1929" y="8142"/>
                    <a:pt x="2120" y="8333"/>
                    <a:pt x="2334" y="8333"/>
                  </a:cubicBezTo>
                  <a:cubicBezTo>
                    <a:pt x="2429" y="8333"/>
                    <a:pt x="2525" y="8309"/>
                    <a:pt x="2596" y="8237"/>
                  </a:cubicBezTo>
                  <a:cubicBezTo>
                    <a:pt x="2668" y="8309"/>
                    <a:pt x="2763" y="8333"/>
                    <a:pt x="2858" y="8333"/>
                  </a:cubicBezTo>
                  <a:cubicBezTo>
                    <a:pt x="3072" y="8333"/>
                    <a:pt x="3263" y="8142"/>
                    <a:pt x="3263" y="7928"/>
                  </a:cubicBezTo>
                  <a:cubicBezTo>
                    <a:pt x="3263" y="7832"/>
                    <a:pt x="3192" y="7761"/>
                    <a:pt x="3096" y="7761"/>
                  </a:cubicBezTo>
                  <a:cubicBezTo>
                    <a:pt x="3025" y="7761"/>
                    <a:pt x="2953" y="7832"/>
                    <a:pt x="2953" y="7928"/>
                  </a:cubicBezTo>
                  <a:cubicBezTo>
                    <a:pt x="2953" y="7975"/>
                    <a:pt x="2906" y="8023"/>
                    <a:pt x="2858" y="8023"/>
                  </a:cubicBezTo>
                  <a:cubicBezTo>
                    <a:pt x="2787" y="8023"/>
                    <a:pt x="2763" y="7975"/>
                    <a:pt x="2763" y="7928"/>
                  </a:cubicBezTo>
                  <a:cubicBezTo>
                    <a:pt x="2763" y="7832"/>
                    <a:pt x="2691" y="7761"/>
                    <a:pt x="2596" y="7761"/>
                  </a:cubicBezTo>
                  <a:cubicBezTo>
                    <a:pt x="2501" y="7761"/>
                    <a:pt x="2429" y="7832"/>
                    <a:pt x="2429" y="7928"/>
                  </a:cubicBezTo>
                  <a:cubicBezTo>
                    <a:pt x="2429" y="7975"/>
                    <a:pt x="2406" y="8023"/>
                    <a:pt x="2334" y="8023"/>
                  </a:cubicBezTo>
                  <a:cubicBezTo>
                    <a:pt x="2287" y="8023"/>
                    <a:pt x="2239" y="7975"/>
                    <a:pt x="2239" y="7928"/>
                  </a:cubicBezTo>
                  <a:cubicBezTo>
                    <a:pt x="2239" y="7832"/>
                    <a:pt x="2168" y="7761"/>
                    <a:pt x="2096" y="7761"/>
                  </a:cubicBezTo>
                  <a:close/>
                  <a:moveTo>
                    <a:pt x="8050" y="4403"/>
                  </a:moveTo>
                  <a:cubicBezTo>
                    <a:pt x="9312" y="4403"/>
                    <a:pt x="10336" y="5427"/>
                    <a:pt x="10336" y="6689"/>
                  </a:cubicBezTo>
                  <a:cubicBezTo>
                    <a:pt x="10336" y="7951"/>
                    <a:pt x="9312" y="8975"/>
                    <a:pt x="8050" y="8975"/>
                  </a:cubicBezTo>
                  <a:cubicBezTo>
                    <a:pt x="6788" y="8975"/>
                    <a:pt x="5763" y="7951"/>
                    <a:pt x="5763" y="6689"/>
                  </a:cubicBezTo>
                  <a:cubicBezTo>
                    <a:pt x="5763" y="5427"/>
                    <a:pt x="6788" y="4403"/>
                    <a:pt x="8050" y="4403"/>
                  </a:cubicBezTo>
                  <a:close/>
                  <a:moveTo>
                    <a:pt x="2596" y="5856"/>
                  </a:moveTo>
                  <a:cubicBezTo>
                    <a:pt x="3858" y="5856"/>
                    <a:pt x="4882" y="6880"/>
                    <a:pt x="4882" y="8142"/>
                  </a:cubicBezTo>
                  <a:cubicBezTo>
                    <a:pt x="4882" y="9404"/>
                    <a:pt x="3858" y="10428"/>
                    <a:pt x="2596" y="10428"/>
                  </a:cubicBezTo>
                  <a:cubicBezTo>
                    <a:pt x="1334" y="10428"/>
                    <a:pt x="310" y="9404"/>
                    <a:pt x="310" y="8142"/>
                  </a:cubicBezTo>
                  <a:cubicBezTo>
                    <a:pt x="310" y="6880"/>
                    <a:pt x="1334" y="5856"/>
                    <a:pt x="2596" y="5856"/>
                  </a:cubicBezTo>
                  <a:close/>
                  <a:moveTo>
                    <a:pt x="3977" y="1"/>
                  </a:moveTo>
                  <a:cubicBezTo>
                    <a:pt x="3704" y="1"/>
                    <a:pt x="3422" y="34"/>
                    <a:pt x="3144" y="117"/>
                  </a:cubicBezTo>
                  <a:cubicBezTo>
                    <a:pt x="2096" y="426"/>
                    <a:pt x="1429" y="1355"/>
                    <a:pt x="1096" y="1903"/>
                  </a:cubicBezTo>
                  <a:cubicBezTo>
                    <a:pt x="1024" y="2022"/>
                    <a:pt x="1024" y="2165"/>
                    <a:pt x="1048" y="2284"/>
                  </a:cubicBezTo>
                  <a:cubicBezTo>
                    <a:pt x="1096" y="2427"/>
                    <a:pt x="1191" y="2522"/>
                    <a:pt x="1310" y="2593"/>
                  </a:cubicBezTo>
                  <a:cubicBezTo>
                    <a:pt x="1691" y="2760"/>
                    <a:pt x="2358" y="3022"/>
                    <a:pt x="3072" y="3046"/>
                  </a:cubicBezTo>
                  <a:cubicBezTo>
                    <a:pt x="2977" y="3189"/>
                    <a:pt x="2882" y="3355"/>
                    <a:pt x="2787" y="3522"/>
                  </a:cubicBezTo>
                  <a:cubicBezTo>
                    <a:pt x="2429" y="4236"/>
                    <a:pt x="2191" y="4975"/>
                    <a:pt x="2096" y="5594"/>
                  </a:cubicBezTo>
                  <a:cubicBezTo>
                    <a:pt x="905" y="5832"/>
                    <a:pt x="0" y="6880"/>
                    <a:pt x="0" y="8142"/>
                  </a:cubicBezTo>
                  <a:cubicBezTo>
                    <a:pt x="0" y="9571"/>
                    <a:pt x="1167" y="10738"/>
                    <a:pt x="2596" y="10738"/>
                  </a:cubicBezTo>
                  <a:cubicBezTo>
                    <a:pt x="4025" y="10738"/>
                    <a:pt x="5192" y="9571"/>
                    <a:pt x="5192" y="8142"/>
                  </a:cubicBezTo>
                  <a:cubicBezTo>
                    <a:pt x="5192" y="6927"/>
                    <a:pt x="4335" y="5880"/>
                    <a:pt x="3192" y="5618"/>
                  </a:cubicBezTo>
                  <a:cubicBezTo>
                    <a:pt x="3334" y="4856"/>
                    <a:pt x="3787" y="3689"/>
                    <a:pt x="4692" y="2593"/>
                  </a:cubicBezTo>
                  <a:cubicBezTo>
                    <a:pt x="4978" y="2427"/>
                    <a:pt x="5216" y="2212"/>
                    <a:pt x="5406" y="1998"/>
                  </a:cubicBezTo>
                  <a:cubicBezTo>
                    <a:pt x="5621" y="2331"/>
                    <a:pt x="5883" y="2736"/>
                    <a:pt x="6168" y="3141"/>
                  </a:cubicBezTo>
                  <a:cubicBezTo>
                    <a:pt x="6359" y="3379"/>
                    <a:pt x="6692" y="3855"/>
                    <a:pt x="7049" y="4308"/>
                  </a:cubicBezTo>
                  <a:cubicBezTo>
                    <a:pt x="6121" y="4689"/>
                    <a:pt x="5454" y="5618"/>
                    <a:pt x="5454" y="6689"/>
                  </a:cubicBezTo>
                  <a:cubicBezTo>
                    <a:pt x="5454" y="8118"/>
                    <a:pt x="6621" y="9285"/>
                    <a:pt x="8050" y="9285"/>
                  </a:cubicBezTo>
                  <a:cubicBezTo>
                    <a:pt x="9479" y="9285"/>
                    <a:pt x="10645" y="8118"/>
                    <a:pt x="10645" y="6689"/>
                  </a:cubicBezTo>
                  <a:cubicBezTo>
                    <a:pt x="10645" y="5356"/>
                    <a:pt x="9621" y="4260"/>
                    <a:pt x="8335" y="4117"/>
                  </a:cubicBezTo>
                  <a:cubicBezTo>
                    <a:pt x="7550" y="3308"/>
                    <a:pt x="6430" y="1688"/>
                    <a:pt x="6097" y="998"/>
                  </a:cubicBezTo>
                  <a:cubicBezTo>
                    <a:pt x="6121" y="926"/>
                    <a:pt x="6121" y="831"/>
                    <a:pt x="6097" y="760"/>
                  </a:cubicBezTo>
                  <a:cubicBezTo>
                    <a:pt x="6049" y="617"/>
                    <a:pt x="5954" y="521"/>
                    <a:pt x="5835" y="450"/>
                  </a:cubicBezTo>
                  <a:cubicBezTo>
                    <a:pt x="5433" y="258"/>
                    <a:pt x="4735"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4519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Nêu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vi-VN" sz="2600" dirty="0" smtClean="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21152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accent1">
                    <a:lumMod val="75000"/>
                  </a:schemeClr>
                </a:solidFill>
                <a:latin typeface="Pattaya" panose="00000500000000000000" pitchFamily="2" charset="-34"/>
                <a:cs typeface="Pattaya" panose="00000500000000000000" pitchFamily="2" charset="-34"/>
              </a:rPr>
              <a:t>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Kể</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lại</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từng</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đoạn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và</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toàn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bộ</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câu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Ý nghĩa câu chuyện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989003" y="1708322"/>
            <a:ext cx="7349516" cy="2246769"/>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Ca ngợi Trần Hưng Đạo đã vì đại nghĩa mà xóa bỏ hiềm khích cá nhân với Trần Quang Khải để tạo nên khối đoàn kết chống giặc. Đồng thời ca ngợi một truyền thống tốt đẹp của dân tộc đó là truyền thống đoàn kết, muôn người như một.</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8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989003" y="308123"/>
            <a:ext cx="7586028" cy="84518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Em hãy tìm những câu ca dao, thành ngữ, tục ngữ nói về truyền thống đoàn kết của dân tộc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265899" y="1302990"/>
            <a:ext cx="5032235"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Một cây làm chẳng nên non</a:t>
            </a:r>
          </a:p>
          <a:p>
            <a:pPr algn="just"/>
            <a:r>
              <a:rPr lang="vi-VN" sz="2800" b="1" dirty="0" smtClean="0">
                <a:solidFill>
                  <a:srgbClr val="002060"/>
                </a:solidFill>
                <a:latin typeface="Calibri" panose="020F0502020204030204" pitchFamily="34" charset="0"/>
                <a:cs typeface="Calibri" panose="020F0502020204030204" pitchFamily="34" charset="0"/>
              </a:rPr>
              <a:t>Ba cây chụm lại nên hòn núi cao.</a:t>
            </a:r>
            <a:endParaRPr lang="en-US" sz="2800" b="1" dirty="0">
              <a:solidFill>
                <a:srgbClr val="002060"/>
              </a:solidFill>
              <a:latin typeface="Calibri" panose="020F0502020204030204" pitchFamily="34" charset="0"/>
              <a:cs typeface="Calibri" panose="020F0502020204030204" pitchFamily="34" charset="0"/>
            </a:endParaRPr>
          </a:p>
        </p:txBody>
      </p:sp>
      <p:sp>
        <p:nvSpPr>
          <p:cNvPr id="35" name="TextBox 34"/>
          <p:cNvSpPr txBox="1"/>
          <p:nvPr/>
        </p:nvSpPr>
        <p:spPr>
          <a:xfrm>
            <a:off x="1633426" y="2406776"/>
            <a:ext cx="6297179"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Đoàn kết, đoàn kết, đại đoàn kết</a:t>
            </a:r>
          </a:p>
          <a:p>
            <a:pPr algn="just"/>
            <a:r>
              <a:rPr lang="vi-VN" sz="2800" b="1" dirty="0" smtClean="0">
                <a:solidFill>
                  <a:srgbClr val="002060"/>
                </a:solidFill>
                <a:latin typeface="Calibri" panose="020F0502020204030204" pitchFamily="34" charset="0"/>
                <a:cs typeface="Calibri" panose="020F0502020204030204" pitchFamily="34" charset="0"/>
              </a:rPr>
              <a:t>Thành công, thành công, đại thành công.</a:t>
            </a:r>
            <a:endParaRPr lang="en-US" sz="2800" b="1" dirty="0">
              <a:solidFill>
                <a:srgbClr val="002060"/>
              </a:solidFill>
              <a:latin typeface="Calibri" panose="020F0502020204030204" pitchFamily="34" charset="0"/>
              <a:cs typeface="Calibri" panose="020F0502020204030204" pitchFamily="34" charset="0"/>
            </a:endParaRPr>
          </a:p>
        </p:txBody>
      </p:sp>
      <p:sp>
        <p:nvSpPr>
          <p:cNvPr id="36" name="TextBox 35"/>
          <p:cNvSpPr txBox="1"/>
          <p:nvPr/>
        </p:nvSpPr>
        <p:spPr>
          <a:xfrm>
            <a:off x="1125175" y="3482400"/>
            <a:ext cx="7263440"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Nhiễu điều phủ lấy giá gương </a:t>
            </a:r>
          </a:p>
          <a:p>
            <a:pPr algn="just"/>
            <a:r>
              <a:rPr lang="vi-VN" sz="2800" b="1" dirty="0" smtClean="0">
                <a:solidFill>
                  <a:srgbClr val="002060"/>
                </a:solidFill>
                <a:latin typeface="Calibri" panose="020F0502020204030204" pitchFamily="34" charset="0"/>
                <a:cs typeface="Calibri" panose="020F0502020204030204" pitchFamily="34" charset="0"/>
              </a:rPr>
              <a:t>Người trong một nước phải thương nhau cùng.</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37" name="Google Shape;2308;p45"/>
          <p:cNvGrpSpPr/>
          <p:nvPr/>
        </p:nvGrpSpPr>
        <p:grpSpPr>
          <a:xfrm>
            <a:off x="1857930" y="1576483"/>
            <a:ext cx="407969" cy="407120"/>
            <a:chOff x="6791478" y="1422086"/>
            <a:chExt cx="407969" cy="407120"/>
          </a:xfrm>
        </p:grpSpPr>
        <p:sp>
          <p:nvSpPr>
            <p:cNvPr id="38"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308;p45"/>
          <p:cNvGrpSpPr/>
          <p:nvPr/>
        </p:nvGrpSpPr>
        <p:grpSpPr>
          <a:xfrm>
            <a:off x="1285130" y="2680269"/>
            <a:ext cx="407969" cy="407120"/>
            <a:chOff x="6791478" y="1422086"/>
            <a:chExt cx="407969" cy="407120"/>
          </a:xfrm>
        </p:grpSpPr>
        <p:sp>
          <p:nvSpPr>
            <p:cNvPr id="54"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308;p45"/>
          <p:cNvGrpSpPr/>
          <p:nvPr/>
        </p:nvGrpSpPr>
        <p:grpSpPr>
          <a:xfrm>
            <a:off x="666762" y="3868483"/>
            <a:ext cx="407969" cy="407120"/>
            <a:chOff x="6791478" y="1422086"/>
            <a:chExt cx="407969" cy="407120"/>
          </a:xfrm>
        </p:grpSpPr>
        <p:sp>
          <p:nvSpPr>
            <p:cNvPr id="70"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2380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smtClean="0">
                <a:solidFill>
                  <a:schemeClr val="accent3">
                    <a:lumMod val="25000"/>
                  </a:schemeClr>
                </a:solidFill>
                <a:latin typeface="Pattaya" panose="00000500000000000000" pitchFamily="2" charset="-34"/>
                <a:cs typeface="Pattaya" panose="00000500000000000000" pitchFamily="2" charset="-34"/>
              </a:rPr>
              <a:t>Luyện kể theo đoạn</a:t>
            </a:r>
            <a:endParaRPr sz="72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xmlns="" id="{3297A047-F4F7-4E3F-8000-16575450851E}"/>
              </a:ext>
            </a:extLst>
          </p:cNvPr>
          <p:cNvGrpSpPr/>
          <p:nvPr/>
        </p:nvGrpSpPr>
        <p:grpSpPr>
          <a:xfrm>
            <a:off x="6748709" y="-308712"/>
            <a:ext cx="2590500" cy="5207484"/>
            <a:chOff x="7058613" y="860252"/>
            <a:chExt cx="2270435" cy="4262801"/>
          </a:xfrm>
        </p:grpSpPr>
        <p:grpSp>
          <p:nvGrpSpPr>
            <p:cNvPr id="271" name="Google Shape;1397;p72">
              <a:extLst>
                <a:ext uri="{FF2B5EF4-FFF2-40B4-BE49-F238E27FC236}">
                  <a16:creationId xmlns:a16="http://schemas.microsoft.com/office/drawing/2014/main" xmlns=""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xmlns=""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xmlns=""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xmlns=""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xmlns=""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xmlns=""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xmlns=""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xmlns=""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xmlns=""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xmlns=""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xmlns=""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xmlns=""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xmlns=""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xmlns=""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xmlns=""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xmlns=""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xmlns=""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xmlns=""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xmlns=""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xmlns=""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xmlns=""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xmlns=""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xmlns=""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xmlns=""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xmlns=""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xmlns=""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xmlns=""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xmlns=""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xmlns=""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xmlns=""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xmlns=""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xmlns=""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xmlns=""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xmlns=""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xmlns=""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xmlns=""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xmlns=""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xmlns=""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xmlns=""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xmlns=""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xmlns=""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xmlns=""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xmlns=""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xmlns=""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xmlns=""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xmlns=""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xmlns=""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xmlns=""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xmlns=""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xmlns=""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xmlns=""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xmlns=""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xmlns=""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xmlns=""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xmlns=""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xmlns=""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xmlns=""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xmlns=""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xmlns=""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xmlns=""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xmlns=""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xmlns=""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xmlns=""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xmlns=""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xmlns=""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xmlns=""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xmlns=""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xmlns=""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xmlns=""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xmlns=""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xmlns=""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xmlns=""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xmlns=""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xmlns=""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xmlns=""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xmlns=""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xmlns=""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xmlns=""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xmlns=""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xmlns=""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xmlns=""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xmlns=""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xmlns=""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xmlns=""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xmlns=""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xmlns=""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xmlns=""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xmlns=""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xmlns=""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xmlns=""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xmlns=""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xmlns=""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xmlns=""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xmlns=""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xmlns=""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xmlns=""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xmlns=""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xmlns=""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xmlns=""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xmlns=""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xmlns=""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xmlns=""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xmlns=""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xmlns=""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xmlns=""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xmlns=""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xmlns=""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xmlns=""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xmlns=""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xmlns=""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xmlns=""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xmlns=""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xmlns=""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xmlns=""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xmlns=""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xmlns=""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xmlns=""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xmlns=""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xmlns=""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xmlns=""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xmlns=""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xmlns=""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xmlns=""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4804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0-#ppt_w/2"/>
                                          </p:val>
                                        </p:tav>
                                        <p:tav tm="100000">
                                          <p:val>
                                            <p:strVal val="#ppt_x"/>
                                          </p:val>
                                        </p:tav>
                                      </p:tavLst>
                                    </p:anim>
                                    <p:anim calcmode="lin" valueType="num">
                                      <p:cBhvr additive="base">
                                        <p:cTn id="13" dur="500" fill="hold"/>
                                        <p:tgtEl>
                                          <p:spTgt spid="45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 calcmode="lin" valueType="num">
                                      <p:cBhvr additive="base">
                                        <p:cTn id="16" dur="500" fill="hold"/>
                                        <p:tgtEl>
                                          <p:spTgt spid="270"/>
                                        </p:tgtEl>
                                        <p:attrNameLst>
                                          <p:attrName>ppt_x</p:attrName>
                                        </p:attrNameLst>
                                      </p:cBhvr>
                                      <p:tavLst>
                                        <p:tav tm="0">
                                          <p:val>
                                            <p:strVal val="1+#ppt_w/2"/>
                                          </p:val>
                                        </p:tav>
                                        <p:tav tm="100000">
                                          <p:val>
                                            <p:strVal val="#ppt_x"/>
                                          </p:val>
                                        </p:tav>
                                      </p:tavLst>
                                    </p:anim>
                                    <p:anim calcmode="lin" valueType="num">
                                      <p:cBhvr additive="base">
                                        <p:cTn id="17" dur="500" fill="hold"/>
                                        <p:tgtEl>
                                          <p:spTgt spid="2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479">
                                            <p:txEl>
                                              <p:pRg st="0" end="0"/>
                                            </p:txEl>
                                          </p:spTgt>
                                        </p:tgtEl>
                                        <p:attrNameLst>
                                          <p:attrName>style.visibility</p:attrName>
                                        </p:attrNameLst>
                                      </p:cBhvr>
                                      <p:to>
                                        <p:strVal val="visible"/>
                                      </p:to>
                                    </p:set>
                                    <p:animEffect transition="in" filter="fade">
                                      <p:cBhvr>
                                        <p:cTn id="21" dur="1000"/>
                                        <p:tgtEl>
                                          <p:spTgt spid="1479">
                                            <p:txEl>
                                              <p:pRg st="0" end="0"/>
                                            </p:txEl>
                                          </p:spTgt>
                                        </p:tgtEl>
                                      </p:cBhvr>
                                    </p:animEffect>
                                    <p:anim calcmode="lin" valueType="num">
                                      <p:cBhvr>
                                        <p:cTn id="22"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1605"/>
                                        </p:tgtEl>
                                        <p:attrNameLst>
                                          <p:attrName>r</p:attrName>
                                        </p:attrNameLst>
                                      </p:cBhvr>
                                    </p:animRot>
                                    <p:animRot by="-240000">
                                      <p:cBhvr>
                                        <p:cTn id="27" dur="200" fill="hold">
                                          <p:stCondLst>
                                            <p:cond delay="200"/>
                                          </p:stCondLst>
                                        </p:cTn>
                                        <p:tgtEl>
                                          <p:spTgt spid="1605"/>
                                        </p:tgtEl>
                                        <p:attrNameLst>
                                          <p:attrName>r</p:attrName>
                                        </p:attrNameLst>
                                      </p:cBhvr>
                                    </p:animRot>
                                    <p:animRot by="240000">
                                      <p:cBhvr>
                                        <p:cTn id="28" dur="200" fill="hold">
                                          <p:stCondLst>
                                            <p:cond delay="400"/>
                                          </p:stCondLst>
                                        </p:cTn>
                                        <p:tgtEl>
                                          <p:spTgt spid="1605"/>
                                        </p:tgtEl>
                                        <p:attrNameLst>
                                          <p:attrName>r</p:attrName>
                                        </p:attrNameLst>
                                      </p:cBhvr>
                                    </p:animRot>
                                    <p:animRot by="-240000">
                                      <p:cBhvr>
                                        <p:cTn id="29" dur="200" fill="hold">
                                          <p:stCondLst>
                                            <p:cond delay="600"/>
                                          </p:stCondLst>
                                        </p:cTn>
                                        <p:tgtEl>
                                          <p:spTgt spid="1605"/>
                                        </p:tgtEl>
                                        <p:attrNameLst>
                                          <p:attrName>r</p:attrName>
                                        </p:attrNameLst>
                                      </p:cBhvr>
                                    </p:animRot>
                                    <p:animRot by="120000">
                                      <p:cBhvr>
                                        <p:cTn id="30" dur="200" fill="hold">
                                          <p:stCondLst>
                                            <p:cond delay="800"/>
                                          </p:stCondLst>
                                        </p:cTn>
                                        <p:tgtEl>
                                          <p:spTgt spid="1605"/>
                                        </p:tgtEl>
                                        <p:attrNameLst>
                                          <p:attrName>r</p:attrName>
                                        </p:attrNameLst>
                                      </p:cBhvr>
                                    </p:animRot>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602"/>
                                        </p:tgtEl>
                                        <p:attrNameLst>
                                          <p:attrName>r</p:attrName>
                                        </p:attrNameLst>
                                      </p:cBhvr>
                                    </p:animRot>
                                    <p:animRot by="-240000">
                                      <p:cBhvr>
                                        <p:cTn id="34" dur="200" fill="hold">
                                          <p:stCondLst>
                                            <p:cond delay="200"/>
                                          </p:stCondLst>
                                        </p:cTn>
                                        <p:tgtEl>
                                          <p:spTgt spid="1602"/>
                                        </p:tgtEl>
                                        <p:attrNameLst>
                                          <p:attrName>r</p:attrName>
                                        </p:attrNameLst>
                                      </p:cBhvr>
                                    </p:animRot>
                                    <p:animRot by="240000">
                                      <p:cBhvr>
                                        <p:cTn id="35" dur="200" fill="hold">
                                          <p:stCondLst>
                                            <p:cond delay="400"/>
                                          </p:stCondLst>
                                        </p:cTn>
                                        <p:tgtEl>
                                          <p:spTgt spid="1602"/>
                                        </p:tgtEl>
                                        <p:attrNameLst>
                                          <p:attrName>r</p:attrName>
                                        </p:attrNameLst>
                                      </p:cBhvr>
                                    </p:animRot>
                                    <p:animRot by="-240000">
                                      <p:cBhvr>
                                        <p:cTn id="36" dur="200" fill="hold">
                                          <p:stCondLst>
                                            <p:cond delay="600"/>
                                          </p:stCondLst>
                                        </p:cTn>
                                        <p:tgtEl>
                                          <p:spTgt spid="1602"/>
                                        </p:tgtEl>
                                        <p:attrNameLst>
                                          <p:attrName>r</p:attrName>
                                        </p:attrNameLst>
                                      </p:cBhvr>
                                    </p:animRot>
                                    <p:animRot by="120000">
                                      <p:cBhvr>
                                        <p:cTn id="37"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981181" y="322686"/>
            <a:ext cx="7623425" cy="79719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Dựa</a:t>
            </a:r>
            <a:r>
              <a:rPr kumimoji="0" lang="vi-VN" altLang="zh-CN" sz="26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vào lời kể của cô giáo (thầy giáo) và các tranh vẽ dưới đây, hãy kể lại từng đoạn câu chuyện.</a:t>
            </a:r>
            <a:endParaRPr kumimoji="0" lang="zh-CN" altLang="en-US"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grpSp>
        <p:nvGrpSpPr>
          <p:cNvPr id="157" name="Group 156"/>
          <p:cNvGrpSpPr/>
          <p:nvPr/>
        </p:nvGrpSpPr>
        <p:grpSpPr>
          <a:xfrm>
            <a:off x="2589088" y="1742425"/>
            <a:ext cx="3965825" cy="3168621"/>
            <a:chOff x="854316" y="774971"/>
            <a:chExt cx="2554097" cy="1840638"/>
          </a:xfrm>
        </p:grpSpPr>
        <p:pic>
          <p:nvPicPr>
            <p:cNvPr id="158" name="Picture 157"/>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60" name="TextBox 159"/>
          <p:cNvSpPr txBox="1"/>
          <p:nvPr/>
        </p:nvSpPr>
        <p:spPr>
          <a:xfrm>
            <a:off x="777551" y="318036"/>
            <a:ext cx="8162047" cy="1421928"/>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Cha của Trần Quốc Tuấn trước khi qua đời dặn con phải giành lại ngôi vua. Trần Quốc Tuấn không cho đó là phải, nhưng thương cha nên gật đầu.</a:t>
            </a:r>
            <a:endParaRPr lang="en-U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randombar(horizontal)">
                                      <p:cBhvr>
                                        <p:cTn id="7" dur="500"/>
                                        <p:tgtEl>
                                          <p:spTgt spid="1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921711" y="328145"/>
            <a:ext cx="7921681"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Năm 1284, giặc Nguyên lại sang xâm lược nước ta. Thế giặc mạnh như chẻ tre.</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377977" y="1321820"/>
            <a:ext cx="4574937" cy="3229330"/>
            <a:chOff x="2377977" y="1321820"/>
            <a:chExt cx="4574937" cy="3229330"/>
          </a:xfrm>
        </p:grpSpPr>
        <p:pic>
          <p:nvPicPr>
            <p:cNvPr id="6" name="Picture 5"/>
            <p:cNvPicPr>
              <a:picLocks noChangeAspect="1"/>
            </p:cNvPicPr>
            <p:nvPr/>
          </p:nvPicPr>
          <p:blipFill rotWithShape="1">
            <a:blip r:embed="rId3"/>
            <a:srcRect l="13516" t="1154" r="13885" b="1835"/>
            <a:stretch/>
          </p:blipFill>
          <p:spPr>
            <a:xfrm>
              <a:off x="2377977" y="1321820"/>
              <a:ext cx="4574937" cy="3229330"/>
            </a:xfrm>
            <a:prstGeom prst="rect">
              <a:avLst/>
            </a:prstGeom>
            <a:ln>
              <a:noFill/>
            </a:ln>
            <a:effectLst>
              <a:softEdge rad="112500"/>
            </a:effectLst>
          </p:spPr>
        </p:pic>
        <p:sp>
          <p:nvSpPr>
            <p:cNvPr id="7" name="Google Shape;3572;p54"/>
            <p:cNvSpPr/>
            <p:nvPr/>
          </p:nvSpPr>
          <p:spPr>
            <a:xfrm>
              <a:off x="6323666" y="1380741"/>
              <a:ext cx="523892" cy="5445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spTree>
    <p:extLst>
      <p:ext uri="{BB962C8B-B14F-4D97-AF65-F5344CB8AC3E}">
        <p14:creationId xmlns:p14="http://schemas.microsoft.com/office/powerpoint/2010/main" val="2628164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Trần Quốc Tuấn mời Trần Quang Khải xuống thuyền của mình ở bến Đông để cùng bàn kế đánh giặc.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77069" y="1432500"/>
            <a:ext cx="4789862" cy="3381040"/>
            <a:chOff x="2177069" y="1432500"/>
            <a:chExt cx="4789862" cy="3381040"/>
          </a:xfrm>
        </p:grpSpPr>
        <p:pic>
          <p:nvPicPr>
            <p:cNvPr id="5" name="Picture 4"/>
            <p:cNvPicPr>
              <a:picLocks noChangeAspect="1"/>
            </p:cNvPicPr>
            <p:nvPr/>
          </p:nvPicPr>
          <p:blipFill rotWithShape="1">
            <a:blip r:embed="rId3"/>
            <a:srcRect l="12988" t="1620" r="13340" b="2103"/>
            <a:stretch/>
          </p:blipFill>
          <p:spPr>
            <a:xfrm>
              <a:off x="2177069" y="1432500"/>
              <a:ext cx="4789862" cy="3381040"/>
            </a:xfrm>
            <a:prstGeom prst="rect">
              <a:avLst/>
            </a:prstGeom>
            <a:ln>
              <a:noFill/>
            </a:ln>
            <a:effectLst>
              <a:softEdge rad="112500"/>
            </a:effectLst>
          </p:spPr>
        </p:pic>
        <p:sp>
          <p:nvSpPr>
            <p:cNvPr id="8" name="Google Shape;3572;p54"/>
            <p:cNvSpPr/>
            <p:nvPr/>
          </p:nvSpPr>
          <p:spPr>
            <a:xfrm>
              <a:off x="6319550" y="1517341"/>
              <a:ext cx="525268" cy="525339"/>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spTree>
    <p:extLst>
      <p:ext uri="{BB962C8B-B14F-4D97-AF65-F5344CB8AC3E}">
        <p14:creationId xmlns:p14="http://schemas.microsoft.com/office/powerpoint/2010/main" val="387689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Trần Quốc Tuấn tự tay dội nước tắm cho Trần Quang Khải, khéo lép cởi bỏ mâu thuẫn gia tộc.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284885" y="1527625"/>
            <a:ext cx="4574230" cy="3239584"/>
            <a:chOff x="981181" y="1527625"/>
            <a:chExt cx="4574230" cy="3239584"/>
          </a:xfrm>
        </p:grpSpPr>
        <p:pic>
          <p:nvPicPr>
            <p:cNvPr id="6" name="Picture 5"/>
            <p:cNvPicPr>
              <a:picLocks noChangeAspect="1"/>
            </p:cNvPicPr>
            <p:nvPr/>
          </p:nvPicPr>
          <p:blipFill rotWithShape="1">
            <a:blip r:embed="rId3"/>
            <a:srcRect l="13532" t="1907" r="13329" b="1914"/>
            <a:stretch/>
          </p:blipFill>
          <p:spPr>
            <a:xfrm>
              <a:off x="981181" y="1527625"/>
              <a:ext cx="4574230" cy="3239584"/>
            </a:xfrm>
            <a:prstGeom prst="rect">
              <a:avLst/>
            </a:prstGeom>
            <a:ln>
              <a:noFill/>
            </a:ln>
            <a:effectLst>
              <a:softEdge rad="112500"/>
            </a:effectLst>
          </p:spPr>
        </p:pic>
        <p:sp>
          <p:nvSpPr>
            <p:cNvPr id="7" name="Google Shape;3572;p54"/>
            <p:cNvSpPr/>
            <p:nvPr/>
          </p:nvSpPr>
          <p:spPr>
            <a:xfrm>
              <a:off x="4952450" y="1527625"/>
              <a:ext cx="602961" cy="537415"/>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Tree>
    <p:extLst>
      <p:ext uri="{BB962C8B-B14F-4D97-AF65-F5344CB8AC3E}">
        <p14:creationId xmlns:p14="http://schemas.microsoft.com/office/powerpoint/2010/main" val="3997370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532727"/>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Theo lời Trần Quốc Tuấn, vua mở hội nghị Diên Hồng triệu tập các bô lão từ mọi miền đất nước. Vua tôi đồng lòng quyết tâm diệt giặc.</a:t>
            </a:r>
            <a:endParaRPr lang="en-US" sz="2600" dirty="0">
              <a:latin typeface="Arial" panose="020B0604020202020204" pitchFamily="34" charset="0"/>
              <a:cs typeface="Arial" panose="020B0604020202020204" pitchFamily="34" charset="0"/>
            </a:endParaRPr>
          </a:p>
        </p:txBody>
      </p:sp>
      <p:grpSp>
        <p:nvGrpSpPr>
          <p:cNvPr id="3" name="Group 2"/>
          <p:cNvGrpSpPr/>
          <p:nvPr/>
        </p:nvGrpSpPr>
        <p:grpSpPr>
          <a:xfrm>
            <a:off x="2592126" y="1805055"/>
            <a:ext cx="4272804" cy="3026107"/>
            <a:chOff x="2592126" y="1805055"/>
            <a:chExt cx="4272804" cy="3026107"/>
          </a:xfrm>
        </p:grpSpPr>
        <p:pic>
          <p:nvPicPr>
            <p:cNvPr id="8" name="Picture 7"/>
            <p:cNvPicPr>
              <a:picLocks noChangeAspect="1"/>
            </p:cNvPicPr>
            <p:nvPr/>
          </p:nvPicPr>
          <p:blipFill rotWithShape="1">
            <a:blip r:embed="rId3"/>
            <a:srcRect l="13397" t="1662" r="13036" b="1924"/>
            <a:stretch/>
          </p:blipFill>
          <p:spPr>
            <a:xfrm>
              <a:off x="2592126" y="1805055"/>
              <a:ext cx="4272804" cy="3026107"/>
            </a:xfrm>
            <a:prstGeom prst="rect">
              <a:avLst/>
            </a:prstGeom>
          </p:spPr>
        </p:pic>
        <p:sp>
          <p:nvSpPr>
            <p:cNvPr id="9" name="Google Shape;3572;p54"/>
            <p:cNvSpPr/>
            <p:nvPr/>
          </p:nvSpPr>
          <p:spPr>
            <a:xfrm>
              <a:off x="6301702" y="1805055"/>
              <a:ext cx="563228" cy="48584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Tree>
    <p:extLst>
      <p:ext uri="{BB962C8B-B14F-4D97-AF65-F5344CB8AC3E}">
        <p14:creationId xmlns:p14="http://schemas.microsoft.com/office/powerpoint/2010/main" val="3992416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Cả nước đoàn kết một lòng nên giặc Nguyên đã bị đánh bại.</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24376" y="1324924"/>
            <a:ext cx="4895248" cy="3461175"/>
            <a:chOff x="2277373" y="1324924"/>
            <a:chExt cx="4895248" cy="3461175"/>
          </a:xfrm>
        </p:grpSpPr>
        <p:pic>
          <p:nvPicPr>
            <p:cNvPr id="6" name="Picture 5"/>
            <p:cNvPicPr>
              <a:picLocks noChangeAspect="1"/>
            </p:cNvPicPr>
            <p:nvPr/>
          </p:nvPicPr>
          <p:blipFill rotWithShape="1">
            <a:blip r:embed="rId3"/>
            <a:srcRect l="13130" t="1803" r="13283" b="711"/>
            <a:stretch/>
          </p:blipFill>
          <p:spPr>
            <a:xfrm>
              <a:off x="2277373" y="1324924"/>
              <a:ext cx="4895248" cy="3461175"/>
            </a:xfrm>
            <a:prstGeom prst="rect">
              <a:avLst/>
            </a:prstGeom>
            <a:ln>
              <a:noFill/>
            </a:ln>
            <a:effectLst>
              <a:softEdge rad="112500"/>
            </a:effectLst>
          </p:spPr>
        </p:pic>
        <p:sp>
          <p:nvSpPr>
            <p:cNvPr id="7" name="Google Shape;3572;p54"/>
            <p:cNvSpPr/>
            <p:nvPr/>
          </p:nvSpPr>
          <p:spPr>
            <a:xfrm>
              <a:off x="6564195" y="1324924"/>
              <a:ext cx="608426" cy="49333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spTree>
    <p:extLst>
      <p:ext uri="{BB962C8B-B14F-4D97-AF65-F5344CB8AC3E}">
        <p14:creationId xmlns:p14="http://schemas.microsoft.com/office/powerpoint/2010/main" val="2421597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Giáo viên kể chuyện lần 1</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1256902" y="355350"/>
            <a:ext cx="6981188"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1019246" y="46457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chemeClr val="accent1">
                    <a:lumMod val="75000"/>
                  </a:schemeClr>
                </a:solidFill>
                <a:latin typeface="Pattaya" panose="00000500000000000000" pitchFamily="2" charset="-34"/>
                <a:cs typeface="Pattaya" panose="00000500000000000000" pitchFamily="2" charset="-34"/>
              </a:rPr>
              <a:t>Tiêu chí đánh giá</a:t>
            </a:r>
            <a:endParaRPr sz="3600" dirty="0">
              <a:solidFill>
                <a:schemeClr val="accent1">
                  <a:lumMod val="75000"/>
                </a:schemeClr>
              </a:solidFill>
              <a:latin typeface="Pattaya" panose="00000500000000000000" pitchFamily="2" charset="-34"/>
              <a:cs typeface="Pattaya" panose="00000500000000000000" pitchFamily="2" charset="-34"/>
            </a:endParaRPr>
          </a:p>
        </p:txBody>
      </p:sp>
      <p:grpSp>
        <p:nvGrpSpPr>
          <p:cNvPr id="8" name="Group 7"/>
          <p:cNvGrpSpPr/>
          <p:nvPr/>
        </p:nvGrpSpPr>
        <p:grpSpPr>
          <a:xfrm>
            <a:off x="986396" y="1307024"/>
            <a:ext cx="3381424" cy="3303540"/>
            <a:chOff x="986396" y="1307024"/>
            <a:chExt cx="3381424" cy="3303540"/>
          </a:xfrm>
        </p:grpSpPr>
        <p:grpSp>
          <p:nvGrpSpPr>
            <p:cNvPr id="30"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1"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3"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kể chuyện</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36" name="Group 35"/>
          <p:cNvGrpSpPr/>
          <p:nvPr/>
        </p:nvGrpSpPr>
        <p:grpSpPr>
          <a:xfrm>
            <a:off x="4836695" y="1307024"/>
            <a:ext cx="3381424" cy="3303540"/>
            <a:chOff x="986396" y="1307024"/>
            <a:chExt cx="3381424" cy="3303540"/>
          </a:xfrm>
        </p:grpSpPr>
        <p:grpSp>
          <p:nvGrpSpPr>
            <p:cNvPr id="37"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9"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nghe</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41" name="Google Shape;5454;p71"/>
          <p:cNvGrpSpPr/>
          <p:nvPr/>
        </p:nvGrpSpPr>
        <p:grpSpPr>
          <a:xfrm>
            <a:off x="8316789" y="4064508"/>
            <a:ext cx="796948" cy="1008789"/>
            <a:chOff x="6961651" y="2979025"/>
            <a:chExt cx="1223615" cy="1548870"/>
          </a:xfrm>
        </p:grpSpPr>
        <p:sp>
          <p:nvSpPr>
            <p:cNvPr id="42"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112840" y="1801363"/>
            <a:ext cx="3128536" cy="2492990"/>
          </a:xfrm>
          <a:prstGeom prst="rect">
            <a:avLst/>
          </a:prstGeom>
          <a:noFill/>
        </p:spPr>
        <p:txBody>
          <a:bodyPr wrap="square" rtlCol="0">
            <a:spAutoFit/>
          </a:bodyPr>
          <a:lstStyle/>
          <a:p>
            <a:pPr lvl="0"/>
            <a:r>
              <a:rPr lang="vi-VN" sz="2600" dirty="0"/>
              <a:t>- Kể rõ ràng, đúng cốt truyện.</a:t>
            </a:r>
          </a:p>
          <a:p>
            <a:pPr lvl="0"/>
            <a:r>
              <a:rPr lang="vi-VN" sz="2600" dirty="0"/>
              <a:t>- Nêu được ý nghĩa câu chuyện.</a:t>
            </a:r>
          </a:p>
          <a:p>
            <a:pPr lvl="0"/>
            <a:r>
              <a:rPr lang="vi-VN" sz="2600" dirty="0"/>
              <a:t>- Đảm bảo thời gian kể chuyện</a:t>
            </a:r>
            <a:r>
              <a:rPr lang="vi-VN" sz="2600" dirty="0" smtClean="0"/>
              <a:t>.</a:t>
            </a:r>
            <a:endParaRPr lang="vi-VN" sz="2600" dirty="0"/>
          </a:p>
        </p:txBody>
      </p:sp>
      <p:sp>
        <p:nvSpPr>
          <p:cNvPr id="89" name="TextBox 88"/>
          <p:cNvSpPr txBox="1"/>
          <p:nvPr/>
        </p:nvSpPr>
        <p:spPr>
          <a:xfrm>
            <a:off x="4798113" y="1801363"/>
            <a:ext cx="3572309" cy="2492990"/>
          </a:xfrm>
          <a:prstGeom prst="rect">
            <a:avLst/>
          </a:prstGeom>
          <a:noFill/>
        </p:spPr>
        <p:txBody>
          <a:bodyPr wrap="square" rtlCol="0">
            <a:spAutoFit/>
          </a:bodyPr>
          <a:lstStyle/>
          <a:p>
            <a:pPr lvl="0"/>
            <a:r>
              <a:rPr lang="vi-VN" sz="2600" dirty="0"/>
              <a:t>- Chăm chú lắng nghe.</a:t>
            </a:r>
          </a:p>
          <a:p>
            <a:pPr lvl="0"/>
            <a:r>
              <a:rPr lang="vi-VN" sz="2600" dirty="0"/>
              <a:t>- Nhận xét đúng, phản hồi tích cực:</a:t>
            </a:r>
          </a:p>
          <a:p>
            <a:pPr lvl="0"/>
            <a:r>
              <a:rPr lang="vi-VN" sz="2600" dirty="0"/>
              <a:t>+ Điều em ấn tượng.</a:t>
            </a:r>
          </a:p>
          <a:p>
            <a:pPr lvl="0"/>
            <a:r>
              <a:rPr lang="vi-VN" sz="2600" dirty="0"/>
              <a:t>+ Điều em góp ý.</a:t>
            </a:r>
          </a:p>
          <a:p>
            <a:pPr lvl="0"/>
            <a:r>
              <a:rPr lang="vi-VN" sz="2600" dirty="0"/>
              <a:t>+ Điều em băn khoăn</a:t>
            </a:r>
            <a:r>
              <a:rPr lang="vi-VN" sz="2600" dirty="0" smtClean="0"/>
              <a:t>.</a:t>
            </a:r>
            <a:endParaRPr lang="vi-VN" sz="26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xEl>
                                              <p:pRg st="0" end="0"/>
                                            </p:txEl>
                                          </p:spTgt>
                                        </p:tgtEl>
                                        <p:attrNameLst>
                                          <p:attrName>style.visibility</p:attrName>
                                        </p:attrNameLst>
                                      </p:cBhvr>
                                      <p:to>
                                        <p:strVal val="visible"/>
                                      </p:to>
                                    </p:set>
                                    <p:animEffect transition="in" filter="fade">
                                      <p:cBhvr>
                                        <p:cTn id="44" dur="500"/>
                                        <p:tgtEl>
                                          <p:spTgt spid="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Effect transition="in" filter="fade">
                                      <p:cBhvr>
                                        <p:cTn id="49" dur="500"/>
                                        <p:tgtEl>
                                          <p:spTgt spid="8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xEl>
                                              <p:pRg st="2" end="2"/>
                                            </p:txEl>
                                          </p:spTgt>
                                        </p:tgtEl>
                                        <p:attrNameLst>
                                          <p:attrName>style.visibility</p:attrName>
                                        </p:attrNameLst>
                                      </p:cBhvr>
                                      <p:to>
                                        <p:strVal val="visible"/>
                                      </p:to>
                                    </p:set>
                                    <p:animEffect transition="in" filter="fade">
                                      <p:cBhvr>
                                        <p:cTn id="54" dur="500"/>
                                        <p:tgtEl>
                                          <p:spTgt spid="8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xEl>
                                              <p:pRg st="3" end="3"/>
                                            </p:txEl>
                                          </p:spTgt>
                                        </p:tgtEl>
                                        <p:attrNameLst>
                                          <p:attrName>style.visibility</p:attrName>
                                        </p:attrNameLst>
                                      </p:cBhvr>
                                      <p:to>
                                        <p:strVal val="visible"/>
                                      </p:to>
                                    </p:set>
                                    <p:animEffect transition="in" filter="fade">
                                      <p:cBhvr>
                                        <p:cTn id="59" dur="500"/>
                                        <p:tgtEl>
                                          <p:spTgt spid="8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9">
                                            <p:txEl>
                                              <p:pRg st="4" end="4"/>
                                            </p:txEl>
                                          </p:spTgt>
                                        </p:tgtEl>
                                        <p:attrNameLst>
                                          <p:attrName>style.visibility</p:attrName>
                                        </p:attrNameLst>
                                      </p:cBhvr>
                                      <p:to>
                                        <p:strVal val="visible"/>
                                      </p:to>
                                    </p:set>
                                    <p:animEffect transition="in" filter="fade">
                                      <p:cBhvr>
                                        <p:cTn id="64"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2366122" y="457872"/>
            <a:ext cx="4845461"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Kể lại</a:t>
            </a:r>
            <a:r>
              <a:rPr kumimoji="0" lang="vi-VN" altLang="zh-CN" sz="32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toàn bộ câu chuyện.</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extLst>
      <p:ext uri="{BB962C8B-B14F-4D97-AF65-F5344CB8AC3E}">
        <p14:creationId xmlns:p14="http://schemas.microsoft.com/office/powerpoint/2010/main" val="1367437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Nêu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vi-VN" sz="2600" dirty="0" smtClean="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Kể</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lại</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từng</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đoạn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và</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toàn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bộ</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câu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468006" y="97809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6966306" y="20957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24406" y="3259243"/>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2" name="Group 1"/>
          <p:cNvGrpSpPr/>
          <p:nvPr/>
        </p:nvGrpSpPr>
        <p:grpSpPr>
          <a:xfrm>
            <a:off x="1315350" y="1311287"/>
            <a:ext cx="6864292" cy="709743"/>
            <a:chOff x="1101254" y="1275719"/>
            <a:chExt cx="6864292" cy="709743"/>
          </a:xfrm>
        </p:grpSpPr>
        <p:grpSp>
          <p:nvGrpSpPr>
            <p:cNvPr id="87" name="Google Shape;4736;p67"/>
            <p:cNvGrpSpPr/>
            <p:nvPr/>
          </p:nvGrpSpPr>
          <p:grpSpPr>
            <a:xfrm>
              <a:off x="1101254" y="1275719"/>
              <a:ext cx="701014" cy="709743"/>
              <a:chOff x="7643001" y="983751"/>
              <a:chExt cx="966630" cy="978666"/>
            </a:xfrm>
          </p:grpSpPr>
          <p:sp>
            <p:nvSpPr>
              <p:cNvPr id="8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kumimoji="0" lang="vi-VN" altLang="zh-CN" sz="28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Kể</a:t>
              </a:r>
              <a:r>
                <a:rPr kumimoji="0" lang="vi-VN" altLang="zh-CN" sz="2800" b="1" i="0" u="none" strike="noStrike" kern="1200" cap="none" spc="0" normalizeH="0" noProof="0" dirty="0" smtClean="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 lại câu chuyện cho người thân nghe.</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5" name="Group 134"/>
          <p:cNvGrpSpPr/>
          <p:nvPr/>
        </p:nvGrpSpPr>
        <p:grpSpPr>
          <a:xfrm>
            <a:off x="1363389" y="2567563"/>
            <a:ext cx="6864292" cy="709743"/>
            <a:chOff x="1101254" y="1275719"/>
            <a:chExt cx="6864292" cy="709743"/>
          </a:xfrm>
        </p:grpSpPr>
        <p:grpSp>
          <p:nvGrpSpPr>
            <p:cNvPr id="136" name="Google Shape;4736;p67"/>
            <p:cNvGrpSpPr/>
            <p:nvPr/>
          </p:nvGrpSpPr>
          <p:grpSpPr>
            <a:xfrm>
              <a:off x="1101254" y="1275719"/>
              <a:ext cx="701014" cy="709743"/>
              <a:chOff x="7643001" y="983751"/>
              <a:chExt cx="966630" cy="978666"/>
            </a:xfrm>
          </p:grpSpPr>
          <p:sp>
            <p:nvSpPr>
              <p:cNvPr id="13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kể chuyện tuần 26.</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anim calcmode="lin" valueType="num">
                                      <p:cBhvr>
                                        <p:cTn id="23" dur="1000" fill="hold"/>
                                        <p:tgtEl>
                                          <p:spTgt spid="135"/>
                                        </p:tgtEl>
                                        <p:attrNameLst>
                                          <p:attrName>ppt_x</p:attrName>
                                        </p:attrNameLst>
                                      </p:cBhvr>
                                      <p:tavLst>
                                        <p:tav tm="0">
                                          <p:val>
                                            <p:strVal val="#ppt_x"/>
                                          </p:val>
                                        </p:tav>
                                        <p:tav tm="100000">
                                          <p:val>
                                            <p:strVal val="#ppt_x"/>
                                          </p:val>
                                        </p:tav>
                                      </p:tavLst>
                                    </p:anim>
                                    <p:anim calcmode="lin" valueType="num">
                                      <p:cBhvr>
                                        <p:cTn id="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8514802" y="70295"/>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3493315" y="241221"/>
            <a:ext cx="2148427" cy="646331"/>
          </a:xfrm>
          <a:prstGeom prst="rect">
            <a:avLst/>
          </a:prstGeom>
          <a:noFill/>
        </p:spPr>
        <p:txBody>
          <a:bodyPr wrap="square" rtlCol="0">
            <a:spAutoFit/>
          </a:bodyPr>
          <a:lstStyle/>
          <a:p>
            <a:r>
              <a:rPr lang="vi-VN" sz="3600" b="1" dirty="0" smtClean="0">
                <a:solidFill>
                  <a:schemeClr val="accent3">
                    <a:lumMod val="25000"/>
                  </a:schemeClr>
                </a:solidFill>
                <a:latin typeface="Great Vibes" pitchFamily="2" charset="0"/>
              </a:rPr>
              <a:t>Vì muôn dân</a:t>
            </a:r>
            <a:endParaRPr lang="en-US" sz="3600" b="1" dirty="0">
              <a:ln w="9525">
                <a:solidFill>
                  <a:schemeClr val="bg1"/>
                </a:solidFill>
                <a:prstDash val="solid"/>
              </a:ln>
              <a:solidFill>
                <a:schemeClr val="accent3">
                  <a:lumMod val="2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10" name="Group 9"/>
          <p:cNvGrpSpPr/>
          <p:nvPr/>
        </p:nvGrpSpPr>
        <p:grpSpPr>
          <a:xfrm>
            <a:off x="854316" y="774971"/>
            <a:ext cx="2554097" cy="1840638"/>
            <a:chOff x="854316" y="774971"/>
            <a:chExt cx="2554097" cy="1840638"/>
          </a:xfrm>
        </p:grpSpPr>
        <p:pic>
          <p:nvPicPr>
            <p:cNvPr id="4" name="Picture 3"/>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1" name="Group 10"/>
          <p:cNvGrpSpPr/>
          <p:nvPr/>
        </p:nvGrpSpPr>
        <p:grpSpPr>
          <a:xfrm>
            <a:off x="3580698" y="774971"/>
            <a:ext cx="2562602" cy="1840638"/>
            <a:chOff x="3580698" y="774971"/>
            <a:chExt cx="2562602" cy="1840638"/>
          </a:xfrm>
        </p:grpSpPr>
        <p:pic>
          <p:nvPicPr>
            <p:cNvPr id="5" name="Picture 4"/>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0"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2" name="Group 11"/>
          <p:cNvGrpSpPr/>
          <p:nvPr/>
        </p:nvGrpSpPr>
        <p:grpSpPr>
          <a:xfrm>
            <a:off x="6315585" y="774971"/>
            <a:ext cx="2562602" cy="1840638"/>
            <a:chOff x="6315585" y="774971"/>
            <a:chExt cx="2562602" cy="1840638"/>
          </a:xfrm>
        </p:grpSpPr>
        <p:pic>
          <p:nvPicPr>
            <p:cNvPr id="6" name="Picture 5"/>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21"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4" name="Group 13"/>
          <p:cNvGrpSpPr/>
          <p:nvPr/>
        </p:nvGrpSpPr>
        <p:grpSpPr>
          <a:xfrm>
            <a:off x="854316" y="2752627"/>
            <a:ext cx="2554097" cy="1840638"/>
            <a:chOff x="854316" y="2752627"/>
            <a:chExt cx="2554097" cy="1840638"/>
          </a:xfrm>
        </p:grpSpPr>
        <p:pic>
          <p:nvPicPr>
            <p:cNvPr id="7" name="Picture 6"/>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22"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8" name="Group 17"/>
          <p:cNvGrpSpPr/>
          <p:nvPr/>
        </p:nvGrpSpPr>
        <p:grpSpPr>
          <a:xfrm>
            <a:off x="3584950" y="2752627"/>
            <a:ext cx="2554097" cy="1840638"/>
            <a:chOff x="3584950" y="2752627"/>
            <a:chExt cx="2554097" cy="1840638"/>
          </a:xfrm>
        </p:grpSpPr>
        <p:pic>
          <p:nvPicPr>
            <p:cNvPr id="8" name="Picture 7"/>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23"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25" name="Group 24"/>
          <p:cNvGrpSpPr/>
          <p:nvPr/>
        </p:nvGrpSpPr>
        <p:grpSpPr>
          <a:xfrm>
            <a:off x="6319838" y="2752627"/>
            <a:ext cx="2558349" cy="1840638"/>
            <a:chOff x="6319838" y="2752627"/>
            <a:chExt cx="2558349" cy="1840638"/>
          </a:xfrm>
        </p:grpSpPr>
        <p:pic>
          <p:nvPicPr>
            <p:cNvPr id="9" name="Picture 8"/>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2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86" name="Google Shape;4815;p68"/>
          <p:cNvGrpSpPr/>
          <p:nvPr/>
        </p:nvGrpSpPr>
        <p:grpSpPr>
          <a:xfrm>
            <a:off x="-62773" y="4513266"/>
            <a:ext cx="826694" cy="630234"/>
            <a:chOff x="3143377" y="898945"/>
            <a:chExt cx="536362" cy="408898"/>
          </a:xfrm>
        </p:grpSpPr>
        <p:sp>
          <p:nvSpPr>
            <p:cNvPr id="87" name="Google Shape;4816;p68"/>
            <p:cNvSpPr/>
            <p:nvPr/>
          </p:nvSpPr>
          <p:spPr>
            <a:xfrm>
              <a:off x="3173543" y="898945"/>
              <a:ext cx="476030" cy="408898"/>
            </a:xfrm>
            <a:custGeom>
              <a:avLst/>
              <a:gdLst/>
              <a:ahLst/>
              <a:cxnLst/>
              <a:rect l="l" t="t" r="r" b="b"/>
              <a:pathLst>
                <a:path w="11646" h="10003" extrusionOk="0">
                  <a:moveTo>
                    <a:pt x="5811" y="1"/>
                  </a:moveTo>
                  <a:cubicBezTo>
                    <a:pt x="4811" y="1"/>
                    <a:pt x="3787" y="406"/>
                    <a:pt x="2834" y="1215"/>
                  </a:cubicBezTo>
                  <a:cubicBezTo>
                    <a:pt x="1977" y="1930"/>
                    <a:pt x="1239" y="2882"/>
                    <a:pt x="739" y="3954"/>
                  </a:cubicBezTo>
                  <a:cubicBezTo>
                    <a:pt x="310" y="4811"/>
                    <a:pt x="72" y="5716"/>
                    <a:pt x="24" y="6526"/>
                  </a:cubicBezTo>
                  <a:cubicBezTo>
                    <a:pt x="0" y="7455"/>
                    <a:pt x="238" y="8264"/>
                    <a:pt x="715" y="8884"/>
                  </a:cubicBezTo>
                  <a:cubicBezTo>
                    <a:pt x="1167" y="9455"/>
                    <a:pt x="1667" y="9717"/>
                    <a:pt x="2477" y="9860"/>
                  </a:cubicBezTo>
                  <a:cubicBezTo>
                    <a:pt x="3215" y="10003"/>
                    <a:pt x="4239" y="10003"/>
                    <a:pt x="5811" y="10003"/>
                  </a:cubicBezTo>
                  <a:cubicBezTo>
                    <a:pt x="7407" y="10003"/>
                    <a:pt x="8407" y="10003"/>
                    <a:pt x="9169" y="9860"/>
                  </a:cubicBezTo>
                  <a:cubicBezTo>
                    <a:pt x="9955" y="9717"/>
                    <a:pt x="10479" y="9455"/>
                    <a:pt x="10907" y="8884"/>
                  </a:cubicBezTo>
                  <a:cubicBezTo>
                    <a:pt x="11407" y="8264"/>
                    <a:pt x="11646" y="7455"/>
                    <a:pt x="11598" y="6526"/>
                  </a:cubicBezTo>
                  <a:cubicBezTo>
                    <a:pt x="11574" y="5716"/>
                    <a:pt x="11336" y="4811"/>
                    <a:pt x="10907" y="3954"/>
                  </a:cubicBezTo>
                  <a:cubicBezTo>
                    <a:pt x="10407" y="2882"/>
                    <a:pt x="9645" y="1930"/>
                    <a:pt x="8812" y="1215"/>
                  </a:cubicBezTo>
                  <a:cubicBezTo>
                    <a:pt x="7859" y="406"/>
                    <a:pt x="6811" y="1"/>
                    <a:pt x="5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4817;p68"/>
            <p:cNvSpPr/>
            <p:nvPr/>
          </p:nvSpPr>
          <p:spPr>
            <a:xfrm>
              <a:off x="3143377" y="922327"/>
              <a:ext cx="536362" cy="362175"/>
            </a:xfrm>
            <a:custGeom>
              <a:avLst/>
              <a:gdLst/>
              <a:ahLst/>
              <a:cxnLst/>
              <a:rect l="l" t="t" r="r" b="b"/>
              <a:pathLst>
                <a:path w="13122" h="8860" extrusionOk="0">
                  <a:moveTo>
                    <a:pt x="6549" y="0"/>
                  </a:moveTo>
                  <a:cubicBezTo>
                    <a:pt x="3239" y="0"/>
                    <a:pt x="0" y="5549"/>
                    <a:pt x="1905" y="7954"/>
                  </a:cubicBezTo>
                  <a:cubicBezTo>
                    <a:pt x="2596" y="8812"/>
                    <a:pt x="3429" y="8859"/>
                    <a:pt x="6549" y="8859"/>
                  </a:cubicBezTo>
                  <a:cubicBezTo>
                    <a:pt x="9669" y="8859"/>
                    <a:pt x="10526" y="8812"/>
                    <a:pt x="11193" y="7954"/>
                  </a:cubicBezTo>
                  <a:cubicBezTo>
                    <a:pt x="13122" y="5549"/>
                    <a:pt x="9859" y="0"/>
                    <a:pt x="6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8;p68"/>
            <p:cNvSpPr/>
            <p:nvPr/>
          </p:nvSpPr>
          <p:spPr>
            <a:xfrm>
              <a:off x="3163815" y="964187"/>
              <a:ext cx="185940" cy="320316"/>
            </a:xfrm>
            <a:custGeom>
              <a:avLst/>
              <a:gdLst/>
              <a:ahLst/>
              <a:cxnLst/>
              <a:rect l="l" t="t" r="r" b="b"/>
              <a:pathLst>
                <a:path w="4549" h="7836" extrusionOk="0">
                  <a:moveTo>
                    <a:pt x="3525" y="0"/>
                  </a:moveTo>
                  <a:cubicBezTo>
                    <a:pt x="1381" y="1715"/>
                    <a:pt x="0" y="5168"/>
                    <a:pt x="1405" y="6930"/>
                  </a:cubicBezTo>
                  <a:cubicBezTo>
                    <a:pt x="1953" y="7621"/>
                    <a:pt x="2620" y="7788"/>
                    <a:pt x="4549" y="7835"/>
                  </a:cubicBezTo>
                  <a:cubicBezTo>
                    <a:pt x="3096" y="7740"/>
                    <a:pt x="2477" y="7526"/>
                    <a:pt x="1977" y="6883"/>
                  </a:cubicBezTo>
                  <a:cubicBezTo>
                    <a:pt x="619" y="5168"/>
                    <a:pt x="1643" y="2001"/>
                    <a:pt x="35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19;p68"/>
            <p:cNvSpPr/>
            <p:nvPr/>
          </p:nvSpPr>
          <p:spPr>
            <a:xfrm>
              <a:off x="3384790" y="1089766"/>
              <a:ext cx="52606" cy="58455"/>
            </a:xfrm>
            <a:custGeom>
              <a:avLst/>
              <a:gdLst/>
              <a:ahLst/>
              <a:cxnLst/>
              <a:rect l="l" t="t" r="r" b="b"/>
              <a:pathLst>
                <a:path w="1287" h="1430" extrusionOk="0">
                  <a:moveTo>
                    <a:pt x="643" y="1"/>
                  </a:moveTo>
                  <a:cubicBezTo>
                    <a:pt x="643" y="191"/>
                    <a:pt x="476" y="358"/>
                    <a:pt x="286" y="358"/>
                  </a:cubicBezTo>
                  <a:cubicBezTo>
                    <a:pt x="167" y="358"/>
                    <a:pt x="72" y="310"/>
                    <a:pt x="0" y="239"/>
                  </a:cubicBezTo>
                  <a:lnTo>
                    <a:pt x="0" y="786"/>
                  </a:lnTo>
                  <a:cubicBezTo>
                    <a:pt x="0" y="1144"/>
                    <a:pt x="286" y="1429"/>
                    <a:pt x="643" y="1429"/>
                  </a:cubicBezTo>
                  <a:cubicBezTo>
                    <a:pt x="1000" y="1429"/>
                    <a:pt x="1286" y="1144"/>
                    <a:pt x="1286" y="786"/>
                  </a:cubicBezTo>
                  <a:lnTo>
                    <a:pt x="1286" y="239"/>
                  </a:lnTo>
                  <a:cubicBezTo>
                    <a:pt x="1215" y="310"/>
                    <a:pt x="1119" y="358"/>
                    <a:pt x="1024" y="358"/>
                  </a:cubicBezTo>
                  <a:cubicBezTo>
                    <a:pt x="810" y="358"/>
                    <a:pt x="643" y="19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20;p68"/>
            <p:cNvSpPr/>
            <p:nvPr/>
          </p:nvSpPr>
          <p:spPr>
            <a:xfrm>
              <a:off x="3387693" y="1124799"/>
              <a:ext cx="47742" cy="23423"/>
            </a:xfrm>
            <a:custGeom>
              <a:avLst/>
              <a:gdLst/>
              <a:ahLst/>
              <a:cxnLst/>
              <a:rect l="l" t="t" r="r" b="b"/>
              <a:pathLst>
                <a:path w="1168" h="573" extrusionOk="0">
                  <a:moveTo>
                    <a:pt x="572" y="1"/>
                  </a:moveTo>
                  <a:cubicBezTo>
                    <a:pt x="358" y="1"/>
                    <a:pt x="143" y="72"/>
                    <a:pt x="1" y="168"/>
                  </a:cubicBezTo>
                  <a:cubicBezTo>
                    <a:pt x="96" y="406"/>
                    <a:pt x="310" y="572"/>
                    <a:pt x="572" y="572"/>
                  </a:cubicBezTo>
                  <a:cubicBezTo>
                    <a:pt x="834" y="572"/>
                    <a:pt x="1072" y="406"/>
                    <a:pt x="1167" y="168"/>
                  </a:cubicBezTo>
                  <a:cubicBezTo>
                    <a:pt x="1001" y="72"/>
                    <a:pt x="81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1;p68"/>
            <p:cNvSpPr/>
            <p:nvPr/>
          </p:nvSpPr>
          <p:spPr>
            <a:xfrm>
              <a:off x="3299114" y="1113148"/>
              <a:ext cx="38954" cy="12672"/>
            </a:xfrm>
            <a:custGeom>
              <a:avLst/>
              <a:gdLst/>
              <a:ahLst/>
              <a:cxnLst/>
              <a:rect l="l" t="t" r="r" b="b"/>
              <a:pathLst>
                <a:path w="953" h="310" extrusionOk="0">
                  <a:moveTo>
                    <a:pt x="167" y="0"/>
                  </a:moveTo>
                  <a:cubicBezTo>
                    <a:pt x="72" y="0"/>
                    <a:pt x="0" y="71"/>
                    <a:pt x="0" y="143"/>
                  </a:cubicBezTo>
                  <a:cubicBezTo>
                    <a:pt x="0" y="238"/>
                    <a:pt x="72" y="310"/>
                    <a:pt x="167" y="310"/>
                  </a:cubicBezTo>
                  <a:lnTo>
                    <a:pt x="786" y="310"/>
                  </a:lnTo>
                  <a:cubicBezTo>
                    <a:pt x="882" y="310"/>
                    <a:pt x="953" y="238"/>
                    <a:pt x="953" y="143"/>
                  </a:cubicBezTo>
                  <a:cubicBezTo>
                    <a:pt x="953" y="71"/>
                    <a:pt x="882"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22;p68"/>
            <p:cNvSpPr/>
            <p:nvPr/>
          </p:nvSpPr>
          <p:spPr>
            <a:xfrm>
              <a:off x="3485018" y="1113148"/>
              <a:ext cx="38014" cy="12672"/>
            </a:xfrm>
            <a:custGeom>
              <a:avLst/>
              <a:gdLst/>
              <a:ahLst/>
              <a:cxnLst/>
              <a:rect l="l" t="t" r="r" b="b"/>
              <a:pathLst>
                <a:path w="930" h="310" extrusionOk="0">
                  <a:moveTo>
                    <a:pt x="144" y="0"/>
                  </a:moveTo>
                  <a:cubicBezTo>
                    <a:pt x="72" y="0"/>
                    <a:pt x="1" y="71"/>
                    <a:pt x="1" y="143"/>
                  </a:cubicBezTo>
                  <a:cubicBezTo>
                    <a:pt x="1" y="238"/>
                    <a:pt x="72" y="310"/>
                    <a:pt x="144" y="310"/>
                  </a:cubicBezTo>
                  <a:lnTo>
                    <a:pt x="787" y="310"/>
                  </a:lnTo>
                  <a:cubicBezTo>
                    <a:pt x="858" y="310"/>
                    <a:pt x="930" y="238"/>
                    <a:pt x="930" y="143"/>
                  </a:cubicBezTo>
                  <a:cubicBezTo>
                    <a:pt x="930" y="71"/>
                    <a:pt x="858"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23;p68"/>
            <p:cNvSpPr/>
            <p:nvPr/>
          </p:nvSpPr>
          <p:spPr>
            <a:xfrm>
              <a:off x="3305941" y="1014794"/>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24;p68"/>
            <p:cNvSpPr/>
            <p:nvPr/>
          </p:nvSpPr>
          <p:spPr>
            <a:xfrm>
              <a:off x="3325398" y="972935"/>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9" y="310"/>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25;p68"/>
            <p:cNvSpPr/>
            <p:nvPr/>
          </p:nvSpPr>
          <p:spPr>
            <a:xfrm>
              <a:off x="3331243" y="999220"/>
              <a:ext cx="12671" cy="12713"/>
            </a:xfrm>
            <a:custGeom>
              <a:avLst/>
              <a:gdLst/>
              <a:ahLst/>
              <a:cxnLst/>
              <a:rect l="l" t="t" r="r" b="b"/>
              <a:pathLst>
                <a:path w="310" h="311" extrusionOk="0">
                  <a:moveTo>
                    <a:pt x="167" y="1"/>
                  </a:moveTo>
                  <a:cubicBezTo>
                    <a:pt x="72" y="1"/>
                    <a:pt x="0" y="72"/>
                    <a:pt x="0" y="144"/>
                  </a:cubicBezTo>
                  <a:cubicBezTo>
                    <a:pt x="0" y="239"/>
                    <a:pt x="72" y="310"/>
                    <a:pt x="167" y="310"/>
                  </a:cubicBezTo>
                  <a:cubicBezTo>
                    <a:pt x="238" y="310"/>
                    <a:pt x="310" y="239"/>
                    <a:pt x="310" y="144"/>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26;p68"/>
            <p:cNvSpPr/>
            <p:nvPr/>
          </p:nvSpPr>
          <p:spPr>
            <a:xfrm>
              <a:off x="3520090" y="1231900"/>
              <a:ext cx="12671" cy="12672"/>
            </a:xfrm>
            <a:custGeom>
              <a:avLst/>
              <a:gdLst/>
              <a:ahLst/>
              <a:cxnLst/>
              <a:rect l="l" t="t" r="r" b="b"/>
              <a:pathLst>
                <a:path w="310" h="310"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27;p68"/>
            <p:cNvSpPr/>
            <p:nvPr/>
          </p:nvSpPr>
          <p:spPr>
            <a:xfrm>
              <a:off x="3484078" y="1204634"/>
              <a:ext cx="12671" cy="12713"/>
            </a:xfrm>
            <a:custGeom>
              <a:avLst/>
              <a:gdLst/>
              <a:ahLst/>
              <a:cxnLst/>
              <a:rect l="l" t="t" r="r" b="b"/>
              <a:pathLst>
                <a:path w="310" h="311" extrusionOk="0">
                  <a:moveTo>
                    <a:pt x="143" y="1"/>
                  </a:moveTo>
                  <a:cubicBezTo>
                    <a:pt x="72" y="1"/>
                    <a:pt x="0" y="72"/>
                    <a:pt x="0" y="167"/>
                  </a:cubicBezTo>
                  <a:cubicBezTo>
                    <a:pt x="0" y="239"/>
                    <a:pt x="72" y="310"/>
                    <a:pt x="143" y="310"/>
                  </a:cubicBezTo>
                  <a:cubicBezTo>
                    <a:pt x="238" y="310"/>
                    <a:pt x="310" y="239"/>
                    <a:pt x="310" y="167"/>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8;p68"/>
            <p:cNvSpPr/>
            <p:nvPr/>
          </p:nvSpPr>
          <p:spPr>
            <a:xfrm>
              <a:off x="3568773" y="1082939"/>
              <a:ext cx="12671" cy="12713"/>
            </a:xfrm>
            <a:custGeom>
              <a:avLst/>
              <a:gdLst/>
              <a:ahLst/>
              <a:cxnLst/>
              <a:rect l="l" t="t" r="r" b="b"/>
              <a:pathLst>
                <a:path w="310" h="311" extrusionOk="0">
                  <a:moveTo>
                    <a:pt x="143" y="1"/>
                  </a:moveTo>
                  <a:cubicBezTo>
                    <a:pt x="71" y="1"/>
                    <a:pt x="0" y="72"/>
                    <a:pt x="0" y="168"/>
                  </a:cubicBezTo>
                  <a:cubicBezTo>
                    <a:pt x="0" y="239"/>
                    <a:pt x="71" y="310"/>
                    <a:pt x="143" y="310"/>
                  </a:cubicBezTo>
                  <a:cubicBezTo>
                    <a:pt x="238" y="310"/>
                    <a:pt x="310" y="239"/>
                    <a:pt x="310" y="168"/>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29;p68"/>
            <p:cNvSpPr/>
            <p:nvPr/>
          </p:nvSpPr>
          <p:spPr>
            <a:xfrm>
              <a:off x="3568773" y="1211461"/>
              <a:ext cx="12671" cy="11732"/>
            </a:xfrm>
            <a:custGeom>
              <a:avLst/>
              <a:gdLst/>
              <a:ahLst/>
              <a:cxnLst/>
              <a:rect l="l" t="t" r="r" b="b"/>
              <a:pathLst>
                <a:path w="310" h="287" extrusionOk="0">
                  <a:moveTo>
                    <a:pt x="143" y="0"/>
                  </a:moveTo>
                  <a:cubicBezTo>
                    <a:pt x="71" y="0"/>
                    <a:pt x="0" y="48"/>
                    <a:pt x="0" y="143"/>
                  </a:cubicBezTo>
                  <a:cubicBezTo>
                    <a:pt x="0" y="215"/>
                    <a:pt x="71" y="286"/>
                    <a:pt x="143" y="286"/>
                  </a:cubicBezTo>
                  <a:cubicBezTo>
                    <a:pt x="238" y="286"/>
                    <a:pt x="310" y="215"/>
                    <a:pt x="310" y="143"/>
                  </a:cubicBezTo>
                  <a:cubicBezTo>
                    <a:pt x="310" y="48"/>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30;p68"/>
            <p:cNvSpPr/>
            <p:nvPr/>
          </p:nvSpPr>
          <p:spPr>
            <a:xfrm>
              <a:off x="3459716" y="1244532"/>
              <a:ext cx="12712" cy="12713"/>
            </a:xfrm>
            <a:custGeom>
              <a:avLst/>
              <a:gdLst/>
              <a:ahLst/>
              <a:cxnLst/>
              <a:rect l="l" t="t" r="r" b="b"/>
              <a:pathLst>
                <a:path w="311" h="311" extrusionOk="0">
                  <a:moveTo>
                    <a:pt x="167" y="1"/>
                  </a:moveTo>
                  <a:cubicBezTo>
                    <a:pt x="72" y="1"/>
                    <a:pt x="1" y="72"/>
                    <a:pt x="1" y="168"/>
                  </a:cubicBezTo>
                  <a:cubicBezTo>
                    <a:pt x="1" y="239"/>
                    <a:pt x="72" y="311"/>
                    <a:pt x="167" y="311"/>
                  </a:cubicBezTo>
                  <a:cubicBezTo>
                    <a:pt x="239" y="311"/>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31;p68"/>
            <p:cNvSpPr/>
            <p:nvPr/>
          </p:nvSpPr>
          <p:spPr>
            <a:xfrm>
              <a:off x="3497690" y="992434"/>
              <a:ext cx="12712" cy="12672"/>
            </a:xfrm>
            <a:custGeom>
              <a:avLst/>
              <a:gdLst/>
              <a:ahLst/>
              <a:cxnLst/>
              <a:rect l="l" t="t" r="r" b="b"/>
              <a:pathLst>
                <a:path w="311" h="310" extrusionOk="0">
                  <a:moveTo>
                    <a:pt x="143" y="0"/>
                  </a:moveTo>
                  <a:cubicBezTo>
                    <a:pt x="72" y="0"/>
                    <a:pt x="1" y="72"/>
                    <a:pt x="1" y="167"/>
                  </a:cubicBezTo>
                  <a:cubicBezTo>
                    <a:pt x="1" y="238"/>
                    <a:pt x="72" y="310"/>
                    <a:pt x="143" y="310"/>
                  </a:cubicBezTo>
                  <a:cubicBezTo>
                    <a:pt x="239" y="310"/>
                    <a:pt x="310" y="238"/>
                    <a:pt x="310" y="167"/>
                  </a:cubicBezTo>
                  <a:cubicBezTo>
                    <a:pt x="310"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32;p68"/>
            <p:cNvSpPr/>
            <p:nvPr/>
          </p:nvSpPr>
          <p:spPr>
            <a:xfrm>
              <a:off x="3466542" y="963206"/>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33;p68"/>
            <p:cNvSpPr/>
            <p:nvPr/>
          </p:nvSpPr>
          <p:spPr>
            <a:xfrm>
              <a:off x="3433433" y="975878"/>
              <a:ext cx="12712" cy="11691"/>
            </a:xfrm>
            <a:custGeom>
              <a:avLst/>
              <a:gdLst/>
              <a:ahLst/>
              <a:cxnLst/>
              <a:rect l="l" t="t" r="r" b="b"/>
              <a:pathLst>
                <a:path w="311" h="286" extrusionOk="0">
                  <a:moveTo>
                    <a:pt x="144" y="0"/>
                  </a:moveTo>
                  <a:cubicBezTo>
                    <a:pt x="72" y="0"/>
                    <a:pt x="1" y="48"/>
                    <a:pt x="1" y="143"/>
                  </a:cubicBezTo>
                  <a:cubicBezTo>
                    <a:pt x="1" y="215"/>
                    <a:pt x="72" y="286"/>
                    <a:pt x="144" y="286"/>
                  </a:cubicBezTo>
                  <a:cubicBezTo>
                    <a:pt x="239" y="286"/>
                    <a:pt x="310" y="215"/>
                    <a:pt x="310" y="143"/>
                  </a:cubicBezTo>
                  <a:cubicBezTo>
                    <a:pt x="310" y="48"/>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34;p68"/>
            <p:cNvSpPr/>
            <p:nvPr/>
          </p:nvSpPr>
          <p:spPr>
            <a:xfrm>
              <a:off x="3466542" y="999220"/>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35;p68"/>
            <p:cNvSpPr/>
            <p:nvPr/>
          </p:nvSpPr>
          <p:spPr>
            <a:xfrm>
              <a:off x="3278676" y="1238727"/>
              <a:ext cx="12671" cy="12672"/>
            </a:xfrm>
            <a:custGeom>
              <a:avLst/>
              <a:gdLst/>
              <a:ahLst/>
              <a:cxnLst/>
              <a:rect l="l" t="t" r="r" b="b"/>
              <a:pathLst>
                <a:path w="310" h="310" extrusionOk="0">
                  <a:moveTo>
                    <a:pt x="167" y="0"/>
                  </a:moveTo>
                  <a:cubicBezTo>
                    <a:pt x="72" y="0"/>
                    <a:pt x="0" y="72"/>
                    <a:pt x="0" y="143"/>
                  </a:cubicBezTo>
                  <a:cubicBezTo>
                    <a:pt x="0" y="238"/>
                    <a:pt x="72" y="310"/>
                    <a:pt x="167" y="310"/>
                  </a:cubicBezTo>
                  <a:cubicBezTo>
                    <a:pt x="238" y="310"/>
                    <a:pt x="310" y="238"/>
                    <a:pt x="310" y="143"/>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36;p68"/>
            <p:cNvSpPr/>
            <p:nvPr/>
          </p:nvSpPr>
          <p:spPr>
            <a:xfrm>
              <a:off x="3293269" y="1197808"/>
              <a:ext cx="12712" cy="12713"/>
            </a:xfrm>
            <a:custGeom>
              <a:avLst/>
              <a:gdLst/>
              <a:ahLst/>
              <a:cxnLst/>
              <a:rect l="l" t="t" r="r" b="b"/>
              <a:pathLst>
                <a:path w="311" h="311" extrusionOk="0">
                  <a:moveTo>
                    <a:pt x="167" y="1"/>
                  </a:moveTo>
                  <a:cubicBezTo>
                    <a:pt x="72" y="1"/>
                    <a:pt x="1" y="72"/>
                    <a:pt x="1" y="168"/>
                  </a:cubicBezTo>
                  <a:cubicBezTo>
                    <a:pt x="1" y="239"/>
                    <a:pt x="72" y="310"/>
                    <a:pt x="167" y="310"/>
                  </a:cubicBezTo>
                  <a:cubicBezTo>
                    <a:pt x="239" y="310"/>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37;p68"/>
            <p:cNvSpPr/>
            <p:nvPr/>
          </p:nvSpPr>
          <p:spPr>
            <a:xfrm>
              <a:off x="3253374" y="1192003"/>
              <a:ext cx="12671" cy="12672"/>
            </a:xfrm>
            <a:custGeom>
              <a:avLst/>
              <a:gdLst/>
              <a:ahLst/>
              <a:cxnLst/>
              <a:rect l="l" t="t" r="r" b="b"/>
              <a:pathLst>
                <a:path w="310" h="310" extrusionOk="0">
                  <a:moveTo>
                    <a:pt x="143" y="0"/>
                  </a:moveTo>
                  <a:cubicBezTo>
                    <a:pt x="72" y="0"/>
                    <a:pt x="0" y="71"/>
                    <a:pt x="0" y="167"/>
                  </a:cubicBezTo>
                  <a:cubicBezTo>
                    <a:pt x="0" y="238"/>
                    <a:pt x="72" y="310"/>
                    <a:pt x="143" y="310"/>
                  </a:cubicBezTo>
                  <a:cubicBezTo>
                    <a:pt x="238" y="310"/>
                    <a:pt x="310" y="238"/>
                    <a:pt x="310" y="167"/>
                  </a:cubicBezTo>
                  <a:cubicBezTo>
                    <a:pt x="310"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38;p68"/>
            <p:cNvSpPr/>
            <p:nvPr/>
          </p:nvSpPr>
          <p:spPr>
            <a:xfrm>
              <a:off x="3532721" y="1185176"/>
              <a:ext cx="12712" cy="12672"/>
            </a:xfrm>
            <a:custGeom>
              <a:avLst/>
              <a:gdLst/>
              <a:ahLst/>
              <a:cxnLst/>
              <a:rect l="l" t="t" r="r" b="b"/>
              <a:pathLst>
                <a:path w="311" h="310" extrusionOk="0">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39;p68"/>
            <p:cNvSpPr/>
            <p:nvPr/>
          </p:nvSpPr>
          <p:spPr>
            <a:xfrm>
              <a:off x="3191038" y="915501"/>
              <a:ext cx="441000" cy="375828"/>
            </a:xfrm>
            <a:custGeom>
              <a:avLst/>
              <a:gdLst/>
              <a:ahLst/>
              <a:cxnLst/>
              <a:rect l="l" t="t" r="r" b="b"/>
              <a:pathLst>
                <a:path w="10789" h="9194" extrusionOk="0">
                  <a:moveTo>
                    <a:pt x="3121" y="3716"/>
                  </a:moveTo>
                  <a:cubicBezTo>
                    <a:pt x="2835" y="3716"/>
                    <a:pt x="2597" y="3954"/>
                    <a:pt x="2597" y="4240"/>
                  </a:cubicBezTo>
                  <a:cubicBezTo>
                    <a:pt x="2597" y="4335"/>
                    <a:pt x="2668" y="4406"/>
                    <a:pt x="2740" y="4406"/>
                  </a:cubicBezTo>
                  <a:cubicBezTo>
                    <a:pt x="2835" y="4406"/>
                    <a:pt x="2906" y="4335"/>
                    <a:pt x="2906" y="4240"/>
                  </a:cubicBezTo>
                  <a:cubicBezTo>
                    <a:pt x="2906" y="4121"/>
                    <a:pt x="3002" y="4025"/>
                    <a:pt x="3121" y="4025"/>
                  </a:cubicBezTo>
                  <a:cubicBezTo>
                    <a:pt x="3240" y="4025"/>
                    <a:pt x="3335" y="4121"/>
                    <a:pt x="3335" y="4240"/>
                  </a:cubicBezTo>
                  <a:cubicBezTo>
                    <a:pt x="3335" y="4335"/>
                    <a:pt x="3406" y="4406"/>
                    <a:pt x="3502" y="4406"/>
                  </a:cubicBezTo>
                  <a:cubicBezTo>
                    <a:pt x="3573" y="4406"/>
                    <a:pt x="3645" y="4335"/>
                    <a:pt x="3645" y="4240"/>
                  </a:cubicBezTo>
                  <a:cubicBezTo>
                    <a:pt x="3645" y="3954"/>
                    <a:pt x="3406" y="3716"/>
                    <a:pt x="3121" y="3716"/>
                  </a:cubicBezTo>
                  <a:close/>
                  <a:moveTo>
                    <a:pt x="7645" y="3716"/>
                  </a:moveTo>
                  <a:cubicBezTo>
                    <a:pt x="7360" y="3716"/>
                    <a:pt x="7122" y="3954"/>
                    <a:pt x="7122" y="4240"/>
                  </a:cubicBezTo>
                  <a:cubicBezTo>
                    <a:pt x="7122" y="4335"/>
                    <a:pt x="7193" y="4406"/>
                    <a:pt x="7288" y="4406"/>
                  </a:cubicBezTo>
                  <a:cubicBezTo>
                    <a:pt x="7360" y="4406"/>
                    <a:pt x="7431" y="4335"/>
                    <a:pt x="7431" y="4240"/>
                  </a:cubicBezTo>
                  <a:cubicBezTo>
                    <a:pt x="7431" y="4121"/>
                    <a:pt x="7526" y="4025"/>
                    <a:pt x="7645" y="4025"/>
                  </a:cubicBezTo>
                  <a:cubicBezTo>
                    <a:pt x="7765" y="4025"/>
                    <a:pt x="7860" y="4121"/>
                    <a:pt x="7860" y="4240"/>
                  </a:cubicBezTo>
                  <a:cubicBezTo>
                    <a:pt x="7860" y="4335"/>
                    <a:pt x="7931" y="4406"/>
                    <a:pt x="8026" y="4406"/>
                  </a:cubicBezTo>
                  <a:cubicBezTo>
                    <a:pt x="8122" y="4406"/>
                    <a:pt x="8193" y="4335"/>
                    <a:pt x="8193" y="4240"/>
                  </a:cubicBezTo>
                  <a:cubicBezTo>
                    <a:pt x="8193" y="3954"/>
                    <a:pt x="7955" y="3716"/>
                    <a:pt x="7645" y="3716"/>
                  </a:cubicBezTo>
                  <a:close/>
                  <a:moveTo>
                    <a:pt x="5383" y="4645"/>
                  </a:moveTo>
                  <a:cubicBezTo>
                    <a:pt x="5478" y="4716"/>
                    <a:pt x="5621" y="4787"/>
                    <a:pt x="5764" y="4787"/>
                  </a:cubicBezTo>
                  <a:cubicBezTo>
                    <a:pt x="5788" y="4787"/>
                    <a:pt x="5836" y="4787"/>
                    <a:pt x="5883" y="4764"/>
                  </a:cubicBezTo>
                  <a:lnTo>
                    <a:pt x="5883" y="5049"/>
                  </a:lnTo>
                  <a:cubicBezTo>
                    <a:pt x="5883" y="5311"/>
                    <a:pt x="5645" y="5526"/>
                    <a:pt x="5383" y="5526"/>
                  </a:cubicBezTo>
                  <a:cubicBezTo>
                    <a:pt x="5121" y="5526"/>
                    <a:pt x="4907" y="5311"/>
                    <a:pt x="4907" y="5049"/>
                  </a:cubicBezTo>
                  <a:lnTo>
                    <a:pt x="4907" y="4764"/>
                  </a:lnTo>
                  <a:cubicBezTo>
                    <a:pt x="4954" y="4787"/>
                    <a:pt x="4978" y="4787"/>
                    <a:pt x="5026" y="4787"/>
                  </a:cubicBezTo>
                  <a:cubicBezTo>
                    <a:pt x="5169" y="4787"/>
                    <a:pt x="5288" y="4716"/>
                    <a:pt x="5383" y="4645"/>
                  </a:cubicBezTo>
                  <a:close/>
                  <a:moveTo>
                    <a:pt x="4669" y="4097"/>
                  </a:moveTo>
                  <a:cubicBezTo>
                    <a:pt x="4573" y="4097"/>
                    <a:pt x="4502" y="4168"/>
                    <a:pt x="4502" y="4264"/>
                  </a:cubicBezTo>
                  <a:cubicBezTo>
                    <a:pt x="4502" y="4359"/>
                    <a:pt x="4526" y="4478"/>
                    <a:pt x="4597" y="4549"/>
                  </a:cubicBezTo>
                  <a:lnTo>
                    <a:pt x="4597" y="5049"/>
                  </a:lnTo>
                  <a:cubicBezTo>
                    <a:pt x="4597" y="5478"/>
                    <a:pt x="4954" y="5835"/>
                    <a:pt x="5383" y="5835"/>
                  </a:cubicBezTo>
                  <a:cubicBezTo>
                    <a:pt x="5836" y="5835"/>
                    <a:pt x="6193" y="5478"/>
                    <a:pt x="6193" y="5049"/>
                  </a:cubicBezTo>
                  <a:lnTo>
                    <a:pt x="6193" y="4549"/>
                  </a:lnTo>
                  <a:cubicBezTo>
                    <a:pt x="6240" y="4478"/>
                    <a:pt x="6288" y="4359"/>
                    <a:pt x="6288" y="4264"/>
                  </a:cubicBezTo>
                  <a:cubicBezTo>
                    <a:pt x="6288" y="4168"/>
                    <a:pt x="6217" y="4097"/>
                    <a:pt x="6121" y="4097"/>
                  </a:cubicBezTo>
                  <a:cubicBezTo>
                    <a:pt x="6026" y="4097"/>
                    <a:pt x="5955" y="4168"/>
                    <a:pt x="5955" y="4264"/>
                  </a:cubicBezTo>
                  <a:cubicBezTo>
                    <a:pt x="5955" y="4383"/>
                    <a:pt x="5859" y="4478"/>
                    <a:pt x="5764" y="4478"/>
                  </a:cubicBezTo>
                  <a:cubicBezTo>
                    <a:pt x="5645" y="4478"/>
                    <a:pt x="5550" y="4383"/>
                    <a:pt x="5550" y="4264"/>
                  </a:cubicBezTo>
                  <a:cubicBezTo>
                    <a:pt x="5550" y="4168"/>
                    <a:pt x="5478" y="4097"/>
                    <a:pt x="5383" y="4097"/>
                  </a:cubicBezTo>
                  <a:cubicBezTo>
                    <a:pt x="5312" y="4097"/>
                    <a:pt x="5240" y="4168"/>
                    <a:pt x="5240" y="4264"/>
                  </a:cubicBezTo>
                  <a:cubicBezTo>
                    <a:pt x="5240" y="4383"/>
                    <a:pt x="5145" y="4478"/>
                    <a:pt x="5026" y="4478"/>
                  </a:cubicBezTo>
                  <a:cubicBezTo>
                    <a:pt x="4907" y="4478"/>
                    <a:pt x="4812" y="4383"/>
                    <a:pt x="4812" y="4264"/>
                  </a:cubicBezTo>
                  <a:cubicBezTo>
                    <a:pt x="4812" y="4168"/>
                    <a:pt x="4740" y="4097"/>
                    <a:pt x="4669" y="4097"/>
                  </a:cubicBezTo>
                  <a:close/>
                  <a:moveTo>
                    <a:pt x="5383" y="334"/>
                  </a:moveTo>
                  <a:cubicBezTo>
                    <a:pt x="6217" y="334"/>
                    <a:pt x="7074" y="691"/>
                    <a:pt x="7907" y="1382"/>
                  </a:cubicBezTo>
                  <a:cubicBezTo>
                    <a:pt x="8669" y="2025"/>
                    <a:pt x="9360" y="2906"/>
                    <a:pt x="9813" y="3859"/>
                  </a:cubicBezTo>
                  <a:cubicBezTo>
                    <a:pt x="10194" y="4645"/>
                    <a:pt x="10408" y="5430"/>
                    <a:pt x="10432" y="6145"/>
                  </a:cubicBezTo>
                  <a:cubicBezTo>
                    <a:pt x="10479" y="6907"/>
                    <a:pt x="10289" y="7550"/>
                    <a:pt x="9908" y="8026"/>
                  </a:cubicBezTo>
                  <a:cubicBezTo>
                    <a:pt x="9289" y="8788"/>
                    <a:pt x="8550" y="8883"/>
                    <a:pt x="5383" y="8883"/>
                  </a:cubicBezTo>
                  <a:cubicBezTo>
                    <a:pt x="2216" y="8883"/>
                    <a:pt x="1477" y="8788"/>
                    <a:pt x="882" y="8026"/>
                  </a:cubicBezTo>
                  <a:cubicBezTo>
                    <a:pt x="477" y="7550"/>
                    <a:pt x="311" y="6907"/>
                    <a:pt x="334" y="6145"/>
                  </a:cubicBezTo>
                  <a:cubicBezTo>
                    <a:pt x="358" y="5430"/>
                    <a:pt x="573" y="4645"/>
                    <a:pt x="954" y="3859"/>
                  </a:cubicBezTo>
                  <a:cubicBezTo>
                    <a:pt x="1430" y="2906"/>
                    <a:pt x="2097" y="2025"/>
                    <a:pt x="2859" y="1382"/>
                  </a:cubicBezTo>
                  <a:cubicBezTo>
                    <a:pt x="3692" y="691"/>
                    <a:pt x="4573" y="334"/>
                    <a:pt x="5383" y="334"/>
                  </a:cubicBezTo>
                  <a:close/>
                  <a:moveTo>
                    <a:pt x="5383" y="1"/>
                  </a:moveTo>
                  <a:cubicBezTo>
                    <a:pt x="4502" y="1"/>
                    <a:pt x="3549" y="406"/>
                    <a:pt x="2668" y="1144"/>
                  </a:cubicBezTo>
                  <a:cubicBezTo>
                    <a:pt x="1859" y="1811"/>
                    <a:pt x="1168" y="2716"/>
                    <a:pt x="668" y="3716"/>
                  </a:cubicBezTo>
                  <a:cubicBezTo>
                    <a:pt x="287" y="4549"/>
                    <a:pt x="49" y="5383"/>
                    <a:pt x="25" y="6121"/>
                  </a:cubicBezTo>
                  <a:cubicBezTo>
                    <a:pt x="1" y="6955"/>
                    <a:pt x="192" y="7693"/>
                    <a:pt x="620" y="8217"/>
                  </a:cubicBezTo>
                  <a:cubicBezTo>
                    <a:pt x="1358" y="9145"/>
                    <a:pt x="2287" y="9193"/>
                    <a:pt x="5383" y="9193"/>
                  </a:cubicBezTo>
                  <a:cubicBezTo>
                    <a:pt x="8503" y="9193"/>
                    <a:pt x="9408" y="9145"/>
                    <a:pt x="10146" y="8217"/>
                  </a:cubicBezTo>
                  <a:cubicBezTo>
                    <a:pt x="10575" y="7693"/>
                    <a:pt x="10789" y="6955"/>
                    <a:pt x="10765" y="6121"/>
                  </a:cubicBezTo>
                  <a:cubicBezTo>
                    <a:pt x="10718" y="5383"/>
                    <a:pt x="10503" y="4549"/>
                    <a:pt x="10098" y="3716"/>
                  </a:cubicBezTo>
                  <a:cubicBezTo>
                    <a:pt x="9622" y="2716"/>
                    <a:pt x="8908" y="1811"/>
                    <a:pt x="8122" y="1144"/>
                  </a:cubicBezTo>
                  <a:cubicBezTo>
                    <a:pt x="7241" y="406"/>
                    <a:pt x="6288" y="1"/>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2970462" y="292828"/>
            <a:ext cx="32996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1">
                    <a:lumMod val="75000"/>
                  </a:schemeClr>
                </a:solidFill>
                <a:latin typeface="Pattaya" panose="00000500000000000000" pitchFamily="2" charset="-34"/>
                <a:cs typeface="Pattaya" panose="00000500000000000000" pitchFamily="2" charset="-34"/>
              </a:rPr>
              <a:t>Giải nghĩa từ khó</a:t>
            </a:r>
            <a:endParaRPr dirty="0">
              <a:solidFill>
                <a:schemeClr val="accent1">
                  <a:lumMod val="75000"/>
                </a:schemeClr>
              </a:solidFill>
              <a:latin typeface="Pattaya" panose="00000500000000000000" pitchFamily="2" charset="-34"/>
              <a:cs typeface="Pattaya" panose="00000500000000000000" pitchFamily="2" charset="-34"/>
            </a:endParaRPr>
          </a:p>
        </p:txBody>
      </p:sp>
      <p:grpSp>
        <p:nvGrpSpPr>
          <p:cNvPr id="2740" name="Google Shape;2740;p48"/>
          <p:cNvGrpSpPr/>
          <p:nvPr/>
        </p:nvGrpSpPr>
        <p:grpSpPr>
          <a:xfrm>
            <a:off x="600814" y="4797909"/>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698745" y="4623758"/>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8904592" y="126685"/>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589133" y="397978"/>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 name="Group 12"/>
          <p:cNvGrpSpPr/>
          <p:nvPr/>
        </p:nvGrpSpPr>
        <p:grpSpPr>
          <a:xfrm>
            <a:off x="589133" y="765889"/>
            <a:ext cx="5534171" cy="484890"/>
            <a:chOff x="600814" y="636572"/>
            <a:chExt cx="5534171" cy="484890"/>
          </a:xfrm>
        </p:grpSpPr>
        <p:grpSp>
          <p:nvGrpSpPr>
            <p:cNvPr id="2692" name="Google Shape;2692;p48"/>
            <p:cNvGrpSpPr/>
            <p:nvPr/>
          </p:nvGrpSpPr>
          <p:grpSpPr>
            <a:xfrm>
              <a:off x="600814" y="636572"/>
              <a:ext cx="507133" cy="462655"/>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957308" y="659797"/>
              <a:ext cx="5177677" cy="461665"/>
            </a:xfrm>
            <a:prstGeom prst="rect">
              <a:avLst/>
            </a:prstGeom>
            <a:noFill/>
          </p:spPr>
          <p:txBody>
            <a:bodyPr wrap="square" rtlCol="0">
              <a:spAutoFit/>
            </a:bodyPr>
            <a:lstStyle/>
            <a:p>
              <a:r>
                <a:rPr lang="vi-VN" sz="2400" b="1" dirty="0" smtClean="0">
                  <a:solidFill>
                    <a:srgbClr val="002060"/>
                  </a:solidFill>
                </a:rPr>
                <a:t>Tị hiềm: </a:t>
              </a:r>
              <a:r>
                <a:rPr lang="vi-VN" sz="2400" dirty="0" smtClean="0">
                  <a:solidFill>
                    <a:srgbClr val="002060"/>
                  </a:solidFill>
                </a:rPr>
                <a:t>nghi ngờ, không tin nhau.</a:t>
              </a:r>
              <a:endParaRPr lang="en-US" sz="2400" dirty="0">
                <a:solidFill>
                  <a:srgbClr val="002060"/>
                </a:solidFill>
              </a:endParaRPr>
            </a:p>
          </p:txBody>
        </p:sp>
      </p:grpSp>
      <p:grpSp>
        <p:nvGrpSpPr>
          <p:cNvPr id="14" name="Group 13"/>
          <p:cNvGrpSpPr/>
          <p:nvPr/>
        </p:nvGrpSpPr>
        <p:grpSpPr>
          <a:xfrm>
            <a:off x="595879" y="1410336"/>
            <a:ext cx="6897792" cy="489570"/>
            <a:chOff x="607560" y="1344757"/>
            <a:chExt cx="6897792" cy="489570"/>
          </a:xfrm>
        </p:grpSpPr>
        <p:grpSp>
          <p:nvGrpSpPr>
            <p:cNvPr id="89" name="Google Shape;2692;p48"/>
            <p:cNvGrpSpPr/>
            <p:nvPr/>
          </p:nvGrpSpPr>
          <p:grpSpPr>
            <a:xfrm>
              <a:off x="607560" y="1344757"/>
              <a:ext cx="507133" cy="462655"/>
              <a:chOff x="6221761" y="3225418"/>
              <a:chExt cx="1042776" cy="960951"/>
            </a:xfrm>
          </p:grpSpPr>
          <p:sp>
            <p:nvSpPr>
              <p:cNvPr id="90"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1"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005351" y="1372662"/>
              <a:ext cx="6500001" cy="461665"/>
            </a:xfrm>
            <a:prstGeom prst="rect">
              <a:avLst/>
            </a:prstGeom>
            <a:noFill/>
          </p:spPr>
          <p:txBody>
            <a:bodyPr wrap="square" rtlCol="0">
              <a:spAutoFit/>
            </a:bodyPr>
            <a:lstStyle/>
            <a:p>
              <a:r>
                <a:rPr lang="vi-VN" sz="2400" b="1" dirty="0" smtClean="0">
                  <a:solidFill>
                    <a:srgbClr val="002060"/>
                  </a:solidFill>
                </a:rPr>
                <a:t>Hiềm khích: </a:t>
              </a:r>
              <a:r>
                <a:rPr lang="vi-VN" sz="2400" dirty="0" smtClean="0">
                  <a:solidFill>
                    <a:srgbClr val="002060"/>
                  </a:solidFill>
                </a:rPr>
                <a:t>thù ghét nhau một cách sâu sắc.</a:t>
              </a:r>
              <a:endParaRPr lang="en-US" sz="2400" dirty="0">
                <a:solidFill>
                  <a:srgbClr val="002060"/>
                </a:solidFill>
              </a:endParaRPr>
            </a:p>
          </p:txBody>
        </p:sp>
      </p:grpSp>
      <p:grpSp>
        <p:nvGrpSpPr>
          <p:cNvPr id="116" name="Group 115"/>
          <p:cNvGrpSpPr/>
          <p:nvPr/>
        </p:nvGrpSpPr>
        <p:grpSpPr>
          <a:xfrm>
            <a:off x="577452" y="2108121"/>
            <a:ext cx="7970076" cy="489570"/>
            <a:chOff x="607560" y="1344757"/>
            <a:chExt cx="7970076" cy="489570"/>
          </a:xfrm>
        </p:grpSpPr>
        <p:grpSp>
          <p:nvGrpSpPr>
            <p:cNvPr id="117" name="Google Shape;2692;p48"/>
            <p:cNvGrpSpPr/>
            <p:nvPr/>
          </p:nvGrpSpPr>
          <p:grpSpPr>
            <a:xfrm>
              <a:off x="607560" y="1344757"/>
              <a:ext cx="507133" cy="462655"/>
              <a:chOff x="6221761" y="3225418"/>
              <a:chExt cx="1042776" cy="960951"/>
            </a:xfrm>
          </p:grpSpPr>
          <p:sp>
            <p:nvSpPr>
              <p:cNvPr id="119"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TextBox 117"/>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rPr>
                <a:t>Quốc công Tiết chế: </a:t>
              </a:r>
              <a:r>
                <a:rPr lang="vi-VN" sz="2400" dirty="0" smtClean="0">
                  <a:solidFill>
                    <a:srgbClr val="002060"/>
                  </a:solidFill>
                </a:rPr>
                <a:t>chỉ huy cao nhất của quân đội.</a:t>
              </a:r>
              <a:endParaRPr lang="en-US" sz="2400" dirty="0">
                <a:solidFill>
                  <a:srgbClr val="002060"/>
                </a:solidFill>
              </a:endParaRPr>
            </a:p>
          </p:txBody>
        </p:sp>
      </p:grpSp>
      <p:grpSp>
        <p:nvGrpSpPr>
          <p:cNvPr id="15" name="Group 14"/>
          <p:cNvGrpSpPr/>
          <p:nvPr/>
        </p:nvGrpSpPr>
        <p:grpSpPr>
          <a:xfrm>
            <a:off x="577452" y="2812802"/>
            <a:ext cx="8470859" cy="830997"/>
            <a:chOff x="589133" y="2747223"/>
            <a:chExt cx="8470859" cy="830997"/>
          </a:xfrm>
        </p:grpSpPr>
        <p:grpSp>
          <p:nvGrpSpPr>
            <p:cNvPr id="143" name="Google Shape;2692;p48"/>
            <p:cNvGrpSpPr/>
            <p:nvPr/>
          </p:nvGrpSpPr>
          <p:grpSpPr>
            <a:xfrm>
              <a:off x="589133" y="2887824"/>
              <a:ext cx="507133" cy="462655"/>
              <a:chOff x="6221761" y="3225418"/>
              <a:chExt cx="1042776" cy="960951"/>
            </a:xfrm>
          </p:grpSpPr>
          <p:sp>
            <p:nvSpPr>
              <p:cNvPr id="145"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8;p48"/>
              <p:cNvSpPr/>
              <p:nvPr/>
            </p:nvSpPr>
            <p:spPr>
              <a:xfrm>
                <a:off x="6330825" y="3284522"/>
                <a:ext cx="701084" cy="745841"/>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986924" y="2747223"/>
              <a:ext cx="8073068" cy="830997"/>
            </a:xfrm>
            <a:prstGeom prst="rect">
              <a:avLst/>
            </a:prstGeom>
            <a:noFill/>
          </p:spPr>
          <p:txBody>
            <a:bodyPr wrap="square" rtlCol="0">
              <a:spAutoFit/>
            </a:bodyPr>
            <a:lstStyle/>
            <a:p>
              <a:r>
                <a:rPr lang="vi-VN" sz="2400" b="1" dirty="0" smtClean="0">
                  <a:solidFill>
                    <a:srgbClr val="002060"/>
                  </a:solidFill>
                </a:rPr>
                <a:t>Chăm-pa: </a:t>
              </a:r>
              <a:r>
                <a:rPr lang="vi-VN" sz="2400" dirty="0" smtClean="0">
                  <a:solidFill>
                    <a:srgbClr val="002060"/>
                  </a:solidFill>
                </a:rPr>
                <a:t>một nước ở phía Nam nước Đại Việt bấy giờ (ngày nay là từ Quảng Bình tới Bình Thuận).</a:t>
              </a:r>
              <a:endParaRPr lang="en-US" sz="2400" dirty="0">
                <a:solidFill>
                  <a:srgbClr val="002060"/>
                </a:solidFill>
              </a:endParaRPr>
            </a:p>
          </p:txBody>
        </p:sp>
      </p:grpSp>
      <p:grpSp>
        <p:nvGrpSpPr>
          <p:cNvPr id="169" name="Group 168"/>
          <p:cNvGrpSpPr/>
          <p:nvPr/>
        </p:nvGrpSpPr>
        <p:grpSpPr>
          <a:xfrm>
            <a:off x="577452" y="3811796"/>
            <a:ext cx="7970076" cy="489570"/>
            <a:chOff x="607560" y="1344757"/>
            <a:chExt cx="7970076" cy="489570"/>
          </a:xfrm>
        </p:grpSpPr>
        <p:grpSp>
          <p:nvGrpSpPr>
            <p:cNvPr id="170" name="Google Shape;2692;p48"/>
            <p:cNvGrpSpPr/>
            <p:nvPr/>
          </p:nvGrpSpPr>
          <p:grpSpPr>
            <a:xfrm>
              <a:off x="607560" y="1344757"/>
              <a:ext cx="507133" cy="462655"/>
              <a:chOff x="6221761" y="3225418"/>
              <a:chExt cx="1042776" cy="960951"/>
            </a:xfrm>
          </p:grpSpPr>
          <p:sp>
            <p:nvSpPr>
              <p:cNvPr id="17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TextBox 170"/>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rPr>
                <a:t>Sát Thát: </a:t>
              </a:r>
              <a:r>
                <a:rPr lang="vi-VN" sz="2400" dirty="0" smtClean="0">
                  <a:solidFill>
                    <a:srgbClr val="002060"/>
                  </a:solidFill>
                </a:rPr>
                <a:t>Giết giặc Nguyên.</a:t>
              </a:r>
              <a:endParaRPr lang="en-US" sz="2400" dirty="0">
                <a:solidFill>
                  <a:srgbClr val="002060"/>
                </a:solidFill>
              </a:endParaRPr>
            </a:p>
          </p:txBody>
        </p:sp>
      </p:grpSp>
      <p:grpSp>
        <p:nvGrpSpPr>
          <p:cNvPr id="195" name="Google Shape;1780;p42"/>
          <p:cNvGrpSpPr/>
          <p:nvPr/>
        </p:nvGrpSpPr>
        <p:grpSpPr>
          <a:xfrm>
            <a:off x="7852987" y="48797"/>
            <a:ext cx="1389081" cy="966580"/>
            <a:chOff x="6862425" y="660850"/>
            <a:chExt cx="1389081" cy="966580"/>
          </a:xfrm>
        </p:grpSpPr>
        <p:sp>
          <p:nvSpPr>
            <p:cNvPr id="196"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81"/>
                                        </p:tgtEl>
                                        <p:attrNameLst>
                                          <p:attrName>style.visibility</p:attrName>
                                        </p:attrNameLst>
                                      </p:cBhvr>
                                      <p:to>
                                        <p:strVal val="visible"/>
                                      </p:to>
                                    </p:set>
                                    <p:animEffect transition="in" filter="barn(inVertical)">
                                      <p:cBhvr>
                                        <p:cTn id="7" dur="500"/>
                                        <p:tgtEl>
                                          <p:spTgt spid="26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43"/>
          <p:cNvSpPr txBox="1">
            <a:spLocks noGrp="1"/>
          </p:cNvSpPr>
          <p:nvPr>
            <p:ph type="title"/>
          </p:nvPr>
        </p:nvSpPr>
        <p:spPr>
          <a:xfrm>
            <a:off x="686550" y="309228"/>
            <a:ext cx="8188179" cy="829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1">
                    <a:lumMod val="75000"/>
                  </a:schemeClr>
                </a:solidFill>
                <a:latin typeface="Pattaya" panose="00000500000000000000" pitchFamily="2" charset="-34"/>
                <a:cs typeface="Pattaya" panose="00000500000000000000" pitchFamily="2" charset="-34"/>
              </a:rPr>
              <a:t>Quan sát tranh thật kĩ và cho biết trong tranh có những nhân vật nào?</a:t>
            </a:r>
            <a:endParaRPr sz="2800" dirty="0">
              <a:solidFill>
                <a:schemeClr val="accent1">
                  <a:lumMod val="75000"/>
                </a:schemeClr>
              </a:solidFill>
              <a:latin typeface="Pattaya" panose="00000500000000000000" pitchFamily="2" charset="-34"/>
              <a:cs typeface="Pattaya" panose="00000500000000000000" pitchFamily="2" charset="-34"/>
            </a:endParaRPr>
          </a:p>
        </p:txBody>
      </p:sp>
      <p:grpSp>
        <p:nvGrpSpPr>
          <p:cNvPr id="1897" name="Google Shape;1897;p43"/>
          <p:cNvGrpSpPr/>
          <p:nvPr/>
        </p:nvGrpSpPr>
        <p:grpSpPr>
          <a:xfrm rot="10800000" flipH="1">
            <a:off x="7620943" y="4699864"/>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8917395" y="48557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13761" y="4639323"/>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2597667" y="4158400"/>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639397" y="3842776"/>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8893373" y="168483"/>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8" name="Google Shape;1695;p41"/>
          <p:cNvGrpSpPr/>
          <p:nvPr/>
        </p:nvGrpSpPr>
        <p:grpSpPr>
          <a:xfrm>
            <a:off x="21701" y="360353"/>
            <a:ext cx="905677" cy="832565"/>
            <a:chOff x="1283815" y="1934293"/>
            <a:chExt cx="1202636" cy="1010109"/>
          </a:xfrm>
        </p:grpSpPr>
        <p:sp>
          <p:nvSpPr>
            <p:cNvPr id="129" name="Google Shape;1696;p41"/>
            <p:cNvSpPr/>
            <p:nvPr/>
          </p:nvSpPr>
          <p:spPr>
            <a:xfrm>
              <a:off x="1283815" y="1934293"/>
              <a:ext cx="1202636" cy="1010109"/>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697;p41"/>
            <p:cNvSpPr/>
            <p:nvPr/>
          </p:nvSpPr>
          <p:spPr>
            <a:xfrm>
              <a:off x="1474599" y="2466939"/>
              <a:ext cx="698743" cy="259776"/>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98;p41"/>
            <p:cNvSpPr/>
            <p:nvPr/>
          </p:nvSpPr>
          <p:spPr>
            <a:xfrm>
              <a:off x="1462640" y="2454982"/>
              <a:ext cx="722718" cy="283750"/>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99;p41"/>
            <p:cNvSpPr/>
            <p:nvPr/>
          </p:nvSpPr>
          <p:spPr>
            <a:xfrm>
              <a:off x="1474599" y="2515307"/>
              <a:ext cx="698743" cy="211408"/>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0;p41"/>
            <p:cNvSpPr/>
            <p:nvPr/>
          </p:nvSpPr>
          <p:spPr>
            <a:xfrm>
              <a:off x="1434063" y="2475848"/>
              <a:ext cx="782745"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01;p41"/>
            <p:cNvSpPr/>
            <p:nvPr/>
          </p:nvSpPr>
          <p:spPr>
            <a:xfrm>
              <a:off x="1422644" y="2463831"/>
              <a:ext cx="805584" cy="146359"/>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02;p41"/>
            <p:cNvSpPr/>
            <p:nvPr/>
          </p:nvSpPr>
          <p:spPr>
            <a:xfrm>
              <a:off x="1463180" y="2392444"/>
              <a:ext cx="716499"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03;p41"/>
            <p:cNvSpPr/>
            <p:nvPr/>
          </p:nvSpPr>
          <p:spPr>
            <a:xfrm>
              <a:off x="1451223" y="2380486"/>
              <a:ext cx="740415"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04;p41"/>
            <p:cNvSpPr/>
            <p:nvPr/>
          </p:nvSpPr>
          <p:spPr>
            <a:xfrm>
              <a:off x="1443212" y="1995994"/>
              <a:ext cx="753568"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05;p41"/>
            <p:cNvSpPr/>
            <p:nvPr/>
          </p:nvSpPr>
          <p:spPr>
            <a:xfrm>
              <a:off x="1431192" y="1984038"/>
              <a:ext cx="777005"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06;p41"/>
            <p:cNvSpPr/>
            <p:nvPr/>
          </p:nvSpPr>
          <p:spPr>
            <a:xfrm>
              <a:off x="1443212" y="2343898"/>
              <a:ext cx="753568"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07;p41"/>
            <p:cNvSpPr/>
            <p:nvPr/>
          </p:nvSpPr>
          <p:spPr>
            <a:xfrm>
              <a:off x="1599137" y="2122266"/>
              <a:ext cx="51477" cy="52016"/>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08;p41"/>
            <p:cNvSpPr/>
            <p:nvPr/>
          </p:nvSpPr>
          <p:spPr>
            <a:xfrm>
              <a:off x="1548915" y="2293080"/>
              <a:ext cx="22900"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09;p41"/>
            <p:cNvSpPr/>
            <p:nvPr/>
          </p:nvSpPr>
          <p:spPr>
            <a:xfrm>
              <a:off x="1959659" y="2135419"/>
              <a:ext cx="10882"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10;p41"/>
            <p:cNvSpPr/>
            <p:nvPr/>
          </p:nvSpPr>
          <p:spPr>
            <a:xfrm>
              <a:off x="1693422" y="2077725"/>
              <a:ext cx="11478"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11;p41"/>
            <p:cNvSpPr/>
            <p:nvPr/>
          </p:nvSpPr>
          <p:spPr>
            <a:xfrm>
              <a:off x="1779099" y="2254217"/>
              <a:ext cx="11478"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12;p41"/>
            <p:cNvSpPr/>
            <p:nvPr/>
          </p:nvSpPr>
          <p:spPr>
            <a:xfrm>
              <a:off x="1505449" y="2334214"/>
              <a:ext cx="11478"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13;p41"/>
            <p:cNvSpPr/>
            <p:nvPr/>
          </p:nvSpPr>
          <p:spPr>
            <a:xfrm>
              <a:off x="2064168" y="2245667"/>
              <a:ext cx="11478" cy="10880"/>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4;p41"/>
            <p:cNvSpPr/>
            <p:nvPr/>
          </p:nvSpPr>
          <p:spPr>
            <a:xfrm>
              <a:off x="1904774" y="2196523"/>
              <a:ext cx="40059"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15;p41"/>
            <p:cNvSpPr/>
            <p:nvPr/>
          </p:nvSpPr>
          <p:spPr>
            <a:xfrm>
              <a:off x="2092747" y="2338218"/>
              <a:ext cx="61223"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16;p41"/>
            <p:cNvSpPr/>
            <p:nvPr/>
          </p:nvSpPr>
          <p:spPr>
            <a:xfrm>
              <a:off x="1820233" y="2031332"/>
              <a:ext cx="61761"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7;p41"/>
            <p:cNvSpPr/>
            <p:nvPr/>
          </p:nvSpPr>
          <p:spPr>
            <a:xfrm>
              <a:off x="1715126" y="2709500"/>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18;p41"/>
            <p:cNvSpPr/>
            <p:nvPr/>
          </p:nvSpPr>
          <p:spPr>
            <a:xfrm>
              <a:off x="1887077" y="2709498"/>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19;p41"/>
            <p:cNvSpPr/>
            <p:nvPr/>
          </p:nvSpPr>
          <p:spPr>
            <a:xfrm>
              <a:off x="1307790" y="2412718"/>
              <a:ext cx="156046"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20;p41"/>
            <p:cNvSpPr/>
            <p:nvPr/>
          </p:nvSpPr>
          <p:spPr>
            <a:xfrm>
              <a:off x="2170471" y="2415291"/>
              <a:ext cx="259420"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21;p41"/>
            <p:cNvSpPr/>
            <p:nvPr/>
          </p:nvSpPr>
          <p:spPr>
            <a:xfrm>
              <a:off x="1572291" y="2346773"/>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2;p41"/>
            <p:cNvSpPr/>
            <p:nvPr/>
          </p:nvSpPr>
          <p:spPr>
            <a:xfrm>
              <a:off x="1925338" y="2346775"/>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23;p41"/>
            <p:cNvSpPr/>
            <p:nvPr/>
          </p:nvSpPr>
          <p:spPr>
            <a:xfrm>
              <a:off x="1761400" y="2323338"/>
              <a:ext cx="105168"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24;p41"/>
            <p:cNvSpPr/>
            <p:nvPr/>
          </p:nvSpPr>
          <p:spPr>
            <a:xfrm>
              <a:off x="1636321" y="2298228"/>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25;p41"/>
            <p:cNvSpPr/>
            <p:nvPr/>
          </p:nvSpPr>
          <p:spPr>
            <a:xfrm>
              <a:off x="1749377" y="2311393"/>
              <a:ext cx="129202" cy="118320"/>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26;p41"/>
            <p:cNvSpPr/>
            <p:nvPr/>
          </p:nvSpPr>
          <p:spPr>
            <a:xfrm>
              <a:off x="1967653" y="2298224"/>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69806" y="1122330"/>
            <a:ext cx="7404388" cy="3504799"/>
            <a:chOff x="854316" y="774971"/>
            <a:chExt cx="8023871" cy="3818294"/>
          </a:xfrm>
        </p:grpSpPr>
        <p:grpSp>
          <p:nvGrpSpPr>
            <p:cNvPr id="160" name="Group 159"/>
            <p:cNvGrpSpPr/>
            <p:nvPr/>
          </p:nvGrpSpPr>
          <p:grpSpPr>
            <a:xfrm>
              <a:off x="854316" y="774971"/>
              <a:ext cx="2554097" cy="1840638"/>
              <a:chOff x="854316" y="774971"/>
              <a:chExt cx="2554097" cy="1840638"/>
            </a:xfrm>
          </p:grpSpPr>
          <p:pic>
            <p:nvPicPr>
              <p:cNvPr id="161" name="Picture 160"/>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62"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63" name="Group 162"/>
            <p:cNvGrpSpPr/>
            <p:nvPr/>
          </p:nvGrpSpPr>
          <p:grpSpPr>
            <a:xfrm>
              <a:off x="3580698" y="774971"/>
              <a:ext cx="2562602" cy="1840638"/>
              <a:chOff x="3580698" y="774971"/>
              <a:chExt cx="2562602" cy="1840638"/>
            </a:xfrm>
          </p:grpSpPr>
          <p:pic>
            <p:nvPicPr>
              <p:cNvPr id="164" name="Picture 163"/>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165"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66" name="Group 165"/>
            <p:cNvGrpSpPr/>
            <p:nvPr/>
          </p:nvGrpSpPr>
          <p:grpSpPr>
            <a:xfrm>
              <a:off x="6315585" y="774971"/>
              <a:ext cx="2562602" cy="1840638"/>
              <a:chOff x="6315585" y="774971"/>
              <a:chExt cx="2562602" cy="1840638"/>
            </a:xfrm>
          </p:grpSpPr>
          <p:pic>
            <p:nvPicPr>
              <p:cNvPr id="167" name="Picture 166"/>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168"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69" name="Group 168"/>
            <p:cNvGrpSpPr/>
            <p:nvPr/>
          </p:nvGrpSpPr>
          <p:grpSpPr>
            <a:xfrm>
              <a:off x="854316" y="2752627"/>
              <a:ext cx="2554097" cy="1840638"/>
              <a:chOff x="854316" y="2752627"/>
              <a:chExt cx="2554097" cy="1840638"/>
            </a:xfrm>
          </p:grpSpPr>
          <p:pic>
            <p:nvPicPr>
              <p:cNvPr id="170" name="Picture 169"/>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171"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72" name="Group 171"/>
            <p:cNvGrpSpPr/>
            <p:nvPr/>
          </p:nvGrpSpPr>
          <p:grpSpPr>
            <a:xfrm>
              <a:off x="3584950" y="2752627"/>
              <a:ext cx="2554097" cy="1840638"/>
              <a:chOff x="3584950" y="2752627"/>
              <a:chExt cx="2554097" cy="1840638"/>
            </a:xfrm>
          </p:grpSpPr>
          <p:pic>
            <p:nvPicPr>
              <p:cNvPr id="173" name="Picture 172"/>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174"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175" name="Group 174"/>
            <p:cNvGrpSpPr/>
            <p:nvPr/>
          </p:nvGrpSpPr>
          <p:grpSpPr>
            <a:xfrm>
              <a:off x="6319838" y="2752627"/>
              <a:ext cx="2558349" cy="1840638"/>
              <a:chOff x="6319838" y="2752627"/>
              <a:chExt cx="2558349" cy="1840638"/>
            </a:xfrm>
          </p:grpSpPr>
          <p:pic>
            <p:nvPicPr>
              <p:cNvPr id="176" name="Picture 175"/>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177"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grpSp>
        <p:nvGrpSpPr>
          <p:cNvPr id="179" name="Google Shape;5201;p70"/>
          <p:cNvGrpSpPr/>
          <p:nvPr/>
        </p:nvGrpSpPr>
        <p:grpSpPr>
          <a:xfrm>
            <a:off x="818408" y="1313721"/>
            <a:ext cx="440148" cy="478871"/>
            <a:chOff x="1039554" y="1115032"/>
            <a:chExt cx="1160267" cy="1168401"/>
          </a:xfrm>
        </p:grpSpPr>
        <p:sp>
          <p:nvSpPr>
            <p:cNvPr id="18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165097" y="1290744"/>
            <a:ext cx="5176207"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Trần Hưng Đạo (Trần Quốc Tuấn).</a:t>
            </a:r>
            <a:endParaRPr lang="en-US" sz="2800" dirty="0">
              <a:latin typeface="Pattaya" panose="00000500000000000000" pitchFamily="2" charset="-34"/>
              <a:cs typeface="Pattaya" panose="00000500000000000000" pitchFamily="2" charset="-34"/>
            </a:endParaRPr>
          </a:p>
        </p:txBody>
      </p:sp>
      <p:grpSp>
        <p:nvGrpSpPr>
          <p:cNvPr id="194" name="Google Shape;5201;p70"/>
          <p:cNvGrpSpPr/>
          <p:nvPr/>
        </p:nvGrpSpPr>
        <p:grpSpPr>
          <a:xfrm>
            <a:off x="814327" y="1810669"/>
            <a:ext cx="440148" cy="478871"/>
            <a:chOff x="1039554" y="1115032"/>
            <a:chExt cx="1160267" cy="1168401"/>
          </a:xfrm>
        </p:grpSpPr>
        <p:sp>
          <p:nvSpPr>
            <p:cNvPr id="19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p:cNvSpPr txBox="1"/>
          <p:nvPr/>
        </p:nvSpPr>
        <p:spPr>
          <a:xfrm>
            <a:off x="1170072" y="1810329"/>
            <a:ext cx="5548799"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Trần Liễu (cha của Trần Hưng Đạo).</a:t>
            </a:r>
            <a:endParaRPr lang="en-US" sz="2800" dirty="0">
              <a:latin typeface="Pattaya" panose="00000500000000000000" pitchFamily="2" charset="-34"/>
              <a:cs typeface="Pattaya" panose="00000500000000000000" pitchFamily="2" charset="-34"/>
            </a:endParaRPr>
          </a:p>
        </p:txBody>
      </p:sp>
      <p:grpSp>
        <p:nvGrpSpPr>
          <p:cNvPr id="209" name="Google Shape;5201;p70"/>
          <p:cNvGrpSpPr/>
          <p:nvPr/>
        </p:nvGrpSpPr>
        <p:grpSpPr>
          <a:xfrm>
            <a:off x="836269" y="2320860"/>
            <a:ext cx="440148" cy="478871"/>
            <a:chOff x="1039554" y="1115032"/>
            <a:chExt cx="1160267" cy="1168401"/>
          </a:xfrm>
        </p:grpSpPr>
        <p:sp>
          <p:nvSpPr>
            <p:cNvPr id="21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TextBox 222"/>
          <p:cNvSpPr txBox="1"/>
          <p:nvPr/>
        </p:nvSpPr>
        <p:spPr>
          <a:xfrm>
            <a:off x="1187504" y="2329914"/>
            <a:ext cx="7700328"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Vua Trần Nhân Tông (cháu của vua Trần Thái Tông).</a:t>
            </a:r>
            <a:endParaRPr lang="en-US" sz="2800" dirty="0">
              <a:latin typeface="Pattaya" panose="00000500000000000000" pitchFamily="2" charset="-34"/>
              <a:cs typeface="Pattaya" panose="00000500000000000000" pitchFamily="2" charset="-34"/>
            </a:endParaRPr>
          </a:p>
        </p:txBody>
      </p:sp>
      <p:grpSp>
        <p:nvGrpSpPr>
          <p:cNvPr id="224" name="Google Shape;5201;p70"/>
          <p:cNvGrpSpPr/>
          <p:nvPr/>
        </p:nvGrpSpPr>
        <p:grpSpPr>
          <a:xfrm>
            <a:off x="824062" y="2843260"/>
            <a:ext cx="440148" cy="478871"/>
            <a:chOff x="1039554" y="1115032"/>
            <a:chExt cx="1160267" cy="1168401"/>
          </a:xfrm>
        </p:grpSpPr>
        <p:sp>
          <p:nvSpPr>
            <p:cNvPr id="22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TextBox 237"/>
          <p:cNvSpPr txBox="1"/>
          <p:nvPr/>
        </p:nvSpPr>
        <p:spPr>
          <a:xfrm>
            <a:off x="1122851" y="2849499"/>
            <a:ext cx="8180397"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Thái sư Trần Quang Khải (con của vua Trần Thái Tông).</a:t>
            </a:r>
            <a:endParaRPr lang="en-US" sz="2800" dirty="0">
              <a:latin typeface="Pattaya" panose="00000500000000000000" pitchFamily="2" charset="-34"/>
              <a:cs typeface="Pattaya" panose="00000500000000000000" pitchFamily="2" charset="-34"/>
            </a:endParaRPr>
          </a:p>
        </p:txBody>
      </p:sp>
      <p:grpSp>
        <p:nvGrpSpPr>
          <p:cNvPr id="239" name="Google Shape;5201;p70"/>
          <p:cNvGrpSpPr/>
          <p:nvPr/>
        </p:nvGrpSpPr>
        <p:grpSpPr>
          <a:xfrm>
            <a:off x="815160" y="3393231"/>
            <a:ext cx="440148" cy="478871"/>
            <a:chOff x="1039554" y="1115032"/>
            <a:chExt cx="1160267" cy="1168401"/>
          </a:xfrm>
        </p:grpSpPr>
        <p:sp>
          <p:nvSpPr>
            <p:cNvPr id="24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TextBox 252"/>
          <p:cNvSpPr txBox="1"/>
          <p:nvPr/>
        </p:nvSpPr>
        <p:spPr>
          <a:xfrm>
            <a:off x="1171142" y="3369085"/>
            <a:ext cx="7707035"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Các bô lão.</a:t>
            </a:r>
            <a:endParaRPr lang="en-US" sz="2800" dirty="0">
              <a:latin typeface="Pattaya" panose="00000500000000000000" pitchFamily="2" charset="-34"/>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fade">
                                      <p:cBhvr>
                                        <p:cTn id="14" dur="1000"/>
                                        <p:tgtEl>
                                          <p:spTgt spid="179"/>
                                        </p:tgtEl>
                                      </p:cBhvr>
                                    </p:animEffect>
                                    <p:anim calcmode="lin" valueType="num">
                                      <p:cBhvr>
                                        <p:cTn id="15" dur="1000" fill="hold"/>
                                        <p:tgtEl>
                                          <p:spTgt spid="179"/>
                                        </p:tgtEl>
                                        <p:attrNameLst>
                                          <p:attrName>ppt_x</p:attrName>
                                        </p:attrNameLst>
                                      </p:cBhvr>
                                      <p:tavLst>
                                        <p:tav tm="0">
                                          <p:val>
                                            <p:strVal val="#ppt_x"/>
                                          </p:val>
                                        </p:tav>
                                        <p:tav tm="100000">
                                          <p:val>
                                            <p:strVal val="#ppt_x"/>
                                          </p:val>
                                        </p:tav>
                                      </p:tavLst>
                                    </p:anim>
                                    <p:anim calcmode="lin" valueType="num">
                                      <p:cBhvr>
                                        <p:cTn id="16" dur="1000" fill="hold"/>
                                        <p:tgtEl>
                                          <p:spTgt spid="17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1000"/>
                                        <p:tgtEl>
                                          <p:spTgt spid="208"/>
                                        </p:tgtEl>
                                      </p:cBhvr>
                                    </p:animEffect>
                                    <p:anim calcmode="lin" valueType="num">
                                      <p:cBhvr>
                                        <p:cTn id="32" dur="1000" fill="hold"/>
                                        <p:tgtEl>
                                          <p:spTgt spid="208"/>
                                        </p:tgtEl>
                                        <p:attrNameLst>
                                          <p:attrName>ppt_x</p:attrName>
                                        </p:attrNameLst>
                                      </p:cBhvr>
                                      <p:tavLst>
                                        <p:tav tm="0">
                                          <p:val>
                                            <p:strVal val="#ppt_x"/>
                                          </p:val>
                                        </p:tav>
                                        <p:tav tm="100000">
                                          <p:val>
                                            <p:strVal val="#ppt_x"/>
                                          </p:val>
                                        </p:tav>
                                      </p:tavLst>
                                    </p:anim>
                                    <p:anim calcmode="lin" valueType="num">
                                      <p:cBhvr>
                                        <p:cTn id="3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1000"/>
                                        <p:tgtEl>
                                          <p:spTgt spid="209"/>
                                        </p:tgtEl>
                                      </p:cBhvr>
                                    </p:animEffect>
                                    <p:anim calcmode="lin" valueType="num">
                                      <p:cBhvr>
                                        <p:cTn id="39" dur="1000" fill="hold"/>
                                        <p:tgtEl>
                                          <p:spTgt spid="209"/>
                                        </p:tgtEl>
                                        <p:attrNameLst>
                                          <p:attrName>ppt_x</p:attrName>
                                        </p:attrNameLst>
                                      </p:cBhvr>
                                      <p:tavLst>
                                        <p:tav tm="0">
                                          <p:val>
                                            <p:strVal val="#ppt_x"/>
                                          </p:val>
                                        </p:tav>
                                        <p:tav tm="100000">
                                          <p:val>
                                            <p:strVal val="#ppt_x"/>
                                          </p:val>
                                        </p:tav>
                                      </p:tavLst>
                                    </p:anim>
                                    <p:anim calcmode="lin" valueType="num">
                                      <p:cBhvr>
                                        <p:cTn id="40" dur="1000" fill="hold"/>
                                        <p:tgtEl>
                                          <p:spTgt spid="20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anim calcmode="lin" valueType="num">
                                      <p:cBhvr>
                                        <p:cTn id="44" dur="1000" fill="hold"/>
                                        <p:tgtEl>
                                          <p:spTgt spid="223"/>
                                        </p:tgtEl>
                                        <p:attrNameLst>
                                          <p:attrName>ppt_x</p:attrName>
                                        </p:attrNameLst>
                                      </p:cBhvr>
                                      <p:tavLst>
                                        <p:tav tm="0">
                                          <p:val>
                                            <p:strVal val="#ppt_x"/>
                                          </p:val>
                                        </p:tav>
                                        <p:tav tm="100000">
                                          <p:val>
                                            <p:strVal val="#ppt_x"/>
                                          </p:val>
                                        </p:tav>
                                      </p:tavLst>
                                    </p:anim>
                                    <p:anim calcmode="lin" valueType="num">
                                      <p:cBhvr>
                                        <p:cTn id="45"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1000"/>
                                        <p:tgtEl>
                                          <p:spTgt spid="224"/>
                                        </p:tgtEl>
                                      </p:cBhvr>
                                    </p:animEffect>
                                    <p:anim calcmode="lin" valueType="num">
                                      <p:cBhvr>
                                        <p:cTn id="51" dur="1000" fill="hold"/>
                                        <p:tgtEl>
                                          <p:spTgt spid="224"/>
                                        </p:tgtEl>
                                        <p:attrNameLst>
                                          <p:attrName>ppt_x</p:attrName>
                                        </p:attrNameLst>
                                      </p:cBhvr>
                                      <p:tavLst>
                                        <p:tav tm="0">
                                          <p:val>
                                            <p:strVal val="#ppt_x"/>
                                          </p:val>
                                        </p:tav>
                                        <p:tav tm="100000">
                                          <p:val>
                                            <p:strVal val="#ppt_x"/>
                                          </p:val>
                                        </p:tav>
                                      </p:tavLst>
                                    </p:anim>
                                    <p:anim calcmode="lin" valueType="num">
                                      <p:cBhvr>
                                        <p:cTn id="52" dur="10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0"/>
                                        <p:tgtEl>
                                          <p:spTgt spid="238"/>
                                        </p:tgtEl>
                                      </p:cBhvr>
                                    </p:animEffect>
                                    <p:anim calcmode="lin" valueType="num">
                                      <p:cBhvr>
                                        <p:cTn id="56" dur="1000" fill="hold"/>
                                        <p:tgtEl>
                                          <p:spTgt spid="238"/>
                                        </p:tgtEl>
                                        <p:attrNameLst>
                                          <p:attrName>ppt_x</p:attrName>
                                        </p:attrNameLst>
                                      </p:cBhvr>
                                      <p:tavLst>
                                        <p:tav tm="0">
                                          <p:val>
                                            <p:strVal val="#ppt_x"/>
                                          </p:val>
                                        </p:tav>
                                        <p:tav tm="100000">
                                          <p:val>
                                            <p:strVal val="#ppt_x"/>
                                          </p:val>
                                        </p:tav>
                                      </p:tavLst>
                                    </p:anim>
                                    <p:anim calcmode="lin" valueType="num">
                                      <p:cBhvr>
                                        <p:cTn id="57"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fade">
                                      <p:cBhvr>
                                        <p:cTn id="62" dur="1000"/>
                                        <p:tgtEl>
                                          <p:spTgt spid="239"/>
                                        </p:tgtEl>
                                      </p:cBhvr>
                                    </p:animEffect>
                                    <p:anim calcmode="lin" valueType="num">
                                      <p:cBhvr>
                                        <p:cTn id="63" dur="1000" fill="hold"/>
                                        <p:tgtEl>
                                          <p:spTgt spid="239"/>
                                        </p:tgtEl>
                                        <p:attrNameLst>
                                          <p:attrName>ppt_x</p:attrName>
                                        </p:attrNameLst>
                                      </p:cBhvr>
                                      <p:tavLst>
                                        <p:tav tm="0">
                                          <p:val>
                                            <p:strVal val="#ppt_x"/>
                                          </p:val>
                                        </p:tav>
                                        <p:tav tm="100000">
                                          <p:val>
                                            <p:strVal val="#ppt_x"/>
                                          </p:val>
                                        </p:tav>
                                      </p:tavLst>
                                    </p:anim>
                                    <p:anim calcmode="lin" valueType="num">
                                      <p:cBhvr>
                                        <p:cTn id="64" dur="1000" fill="hold"/>
                                        <p:tgtEl>
                                          <p:spTgt spid="2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1000"/>
                                        <p:tgtEl>
                                          <p:spTgt spid="253"/>
                                        </p:tgtEl>
                                      </p:cBhvr>
                                    </p:animEffect>
                                    <p:anim calcmode="lin" valueType="num">
                                      <p:cBhvr>
                                        <p:cTn id="68" dur="1000" fill="hold"/>
                                        <p:tgtEl>
                                          <p:spTgt spid="253"/>
                                        </p:tgtEl>
                                        <p:attrNameLst>
                                          <p:attrName>ppt_x</p:attrName>
                                        </p:attrNameLst>
                                      </p:cBhvr>
                                      <p:tavLst>
                                        <p:tav tm="0">
                                          <p:val>
                                            <p:strVal val="#ppt_x"/>
                                          </p:val>
                                        </p:tav>
                                        <p:tav tm="100000">
                                          <p:val>
                                            <p:strVal val="#ppt_x"/>
                                          </p:val>
                                        </p:tav>
                                      </p:tavLst>
                                    </p:anim>
                                    <p:anim calcmode="lin" valueType="num">
                                      <p:cBhvr>
                                        <p:cTn id="6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 grpId="0"/>
      <p:bldP spid="223" grpId="0"/>
      <p:bldP spid="238" grpId="0"/>
      <p:bldP spid="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8" name="Group 7"/>
          <p:cNvGrpSpPr/>
          <p:nvPr/>
        </p:nvGrpSpPr>
        <p:grpSpPr>
          <a:xfrm>
            <a:off x="490876" y="45189"/>
            <a:ext cx="3231428" cy="4815044"/>
            <a:chOff x="490876" y="45189"/>
            <a:chExt cx="3231428" cy="4815044"/>
          </a:xfrm>
        </p:grpSpPr>
        <p:grpSp>
          <p:nvGrpSpPr>
            <p:cNvPr id="5197" name="Google Shape;5197;p70"/>
            <p:cNvGrpSpPr/>
            <p:nvPr/>
          </p:nvGrpSpPr>
          <p:grpSpPr>
            <a:xfrm>
              <a:off x="839355" y="402483"/>
              <a:ext cx="2678015" cy="4228707"/>
              <a:chOff x="1306500" y="1516725"/>
              <a:chExt cx="3445200" cy="2064000"/>
            </a:xfrm>
          </p:grpSpPr>
          <p:sp>
            <p:nvSpPr>
              <p:cNvPr id="5198" name="Google Shape;5198;p70"/>
              <p:cNvSpPr/>
              <p:nvPr/>
            </p:nvSpPr>
            <p:spPr>
              <a:xfrm>
                <a:off x="1306500" y="1516725"/>
                <a:ext cx="3445200"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93800" y="1609875"/>
                <a:ext cx="327060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2992967" y="4152645"/>
              <a:ext cx="729337" cy="707588"/>
              <a:chOff x="4231105" y="3726628"/>
              <a:chExt cx="683348" cy="662970"/>
            </a:xfrm>
          </p:grpSpPr>
          <p:sp>
            <p:nvSpPr>
              <p:cNvPr id="5389" name="Google Shape;5389;p70"/>
              <p:cNvSpPr/>
              <p:nvPr/>
            </p:nvSpPr>
            <p:spPr>
              <a:xfrm>
                <a:off x="4231105" y="3726628"/>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0"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490876" y="45189"/>
              <a:ext cx="1160267" cy="1168401"/>
              <a:chOff x="1039554" y="1115032"/>
              <a:chExt cx="1160267" cy="1168401"/>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1999535" y="3934534"/>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70"/>
          <p:cNvGrpSpPr/>
          <p:nvPr/>
        </p:nvGrpSpPr>
        <p:grpSpPr>
          <a:xfrm>
            <a:off x="2629563" y="747428"/>
            <a:ext cx="155400" cy="155400"/>
            <a:chOff x="1666623" y="2623621"/>
            <a:chExt cx="155400" cy="155400"/>
          </a:xfrm>
        </p:grpSpPr>
        <p:sp>
          <p:nvSpPr>
            <p:cNvPr id="5415" name="Google Shape;541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6" name="Google Shape;5416;p7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417" name="Google Shape;5417;p70"/>
          <p:cNvGrpSpPr/>
          <p:nvPr/>
        </p:nvGrpSpPr>
        <p:grpSpPr>
          <a:xfrm>
            <a:off x="1125695" y="234105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Khánh thành tượng Trần Hưng Đạo ở Trường Sa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19340"/>
            <a:ext cx="2336927" cy="3691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6523" y="318391"/>
            <a:ext cx="5240059" cy="4324261"/>
          </a:xfrm>
          <a:prstGeom prst="rect">
            <a:avLst/>
          </a:prstGeom>
          <a:noFill/>
        </p:spPr>
        <p:txBody>
          <a:bodyPr wrap="square" rtlCol="0">
            <a:spAutoFit/>
          </a:bodyPr>
          <a:lstStyle/>
          <a:p>
            <a:pPr algn="ctr">
              <a:lnSpc>
                <a:spcPct val="125000"/>
              </a:lnSpc>
            </a:pPr>
            <a:r>
              <a:rPr lang="vi-VN" sz="2800" b="1" dirty="0" smtClean="0">
                <a:latin typeface="Arial" panose="020B0604020202020204" pitchFamily="34" charset="0"/>
                <a:cs typeface="Arial" panose="020B0604020202020204" pitchFamily="34" charset="0"/>
              </a:rPr>
              <a:t>Trần Hưng Đạo</a:t>
            </a:r>
          </a:p>
          <a:p>
            <a:pPr algn="just">
              <a:lnSpc>
                <a:spcPct val="125000"/>
              </a:lnSpc>
            </a:pPr>
            <a:r>
              <a:rPr lang="vi-VN" sz="2400" dirty="0" smtClean="0">
                <a:latin typeface="Arial" panose="020B0604020202020204" pitchFamily="34" charset="0"/>
                <a:cs typeface="Arial" panose="020B0604020202020204" pitchFamily="34" charset="0"/>
              </a:rPr>
              <a:t>Tên thật là Trần Quốc Tuấn, là con trai của An Sinh Vương (Trần Liễu). Ông là người có tài văn võ.  </a:t>
            </a:r>
          </a:p>
          <a:p>
            <a:pPr algn="just">
              <a:lnSpc>
                <a:spcPct val="125000"/>
              </a:lnSpc>
            </a:pPr>
            <a:r>
              <a:rPr lang="vi-VN" sz="2400" dirty="0" smtClean="0">
                <a:latin typeface="Arial" panose="020B0604020202020204" pitchFamily="34" charset="0"/>
                <a:cs typeface="Arial" panose="020B0604020202020204" pitchFamily="34" charset="0"/>
              </a:rPr>
              <a:t>Ông đã chỉ huy quân đội nhà Trần ba lần đánh tan quân Mông - Nguyên. Đặc biệt, trong cuộc kháng chiến lần thứ hai và ba, ông được cử làm Tiết chế thống lĩnh quân đội.</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grpSp>
        <p:nvGrpSpPr>
          <p:cNvPr id="35" name="Group 34"/>
          <p:cNvGrpSpPr/>
          <p:nvPr/>
        </p:nvGrpSpPr>
        <p:grpSpPr>
          <a:xfrm>
            <a:off x="5587488" y="2357490"/>
            <a:ext cx="1976726" cy="568162"/>
            <a:chOff x="5587488" y="2357490"/>
            <a:chExt cx="1976726" cy="568162"/>
          </a:xfrm>
        </p:grpSpPr>
        <p:cxnSp>
          <p:nvCxnSpPr>
            <p:cNvPr id="165" name="Google Shape;4407;p63"/>
            <p:cNvCxnSpPr/>
            <p:nvPr/>
          </p:nvCxnSpPr>
          <p:spPr>
            <a:xfrm>
              <a:off x="6574134" y="2357490"/>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 name="Straight Connector 14"/>
            <p:cNvCxnSpPr/>
            <p:nvPr/>
          </p:nvCxnSpPr>
          <p:spPr>
            <a:xfrm>
              <a:off x="5587488" y="2723114"/>
              <a:ext cx="1976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5598049" y="2727350"/>
              <a:ext cx="0" cy="198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7554185" y="2727350"/>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542505" y="1236702"/>
            <a:ext cx="4033346" cy="555334"/>
            <a:chOff x="2542505" y="1236702"/>
            <a:chExt cx="4033346" cy="555334"/>
          </a:xfrm>
        </p:grpSpPr>
        <p:cxnSp>
          <p:nvCxnSpPr>
            <p:cNvPr id="4407" name="Google Shape;4407;p63"/>
            <p:cNvCxnSpPr/>
            <p:nvPr/>
          </p:nvCxnSpPr>
          <p:spPr>
            <a:xfrm>
              <a:off x="4560096" y="1236702"/>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1" name="Straight Connector 150"/>
            <p:cNvCxnSpPr/>
            <p:nvPr/>
          </p:nvCxnSpPr>
          <p:spPr>
            <a:xfrm>
              <a:off x="2547656" y="1599772"/>
              <a:ext cx="402819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542505" y="1591683"/>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6575851" y="159977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345" name="Google Shape;4345;p63"/>
          <p:cNvSpPr/>
          <p:nvPr/>
        </p:nvSpPr>
        <p:spPr>
          <a:xfrm>
            <a:off x="4508216" y="915401"/>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22641"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61754"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00879"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843750" y="291762"/>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2">
                    <a:lumMod val="25000"/>
                  </a:schemeClr>
                </a:solidFill>
                <a:latin typeface="Pattaya" panose="00000500000000000000" pitchFamily="2" charset="-34"/>
                <a:cs typeface="Pattaya" panose="00000500000000000000" pitchFamily="2" charset="-34"/>
              </a:rPr>
              <a:t>Quan hệ gia tộc của các nhân vật trong truyện</a:t>
            </a:r>
            <a:endParaRPr sz="2800" dirty="0">
              <a:solidFill>
                <a:schemeClr val="accent2">
                  <a:lumMod val="25000"/>
                </a:schemeClr>
              </a:solidFill>
              <a:latin typeface="Pattaya" panose="00000500000000000000" pitchFamily="2" charset="-34"/>
              <a:cs typeface="Pattaya" panose="00000500000000000000" pitchFamily="2" charset="-34"/>
            </a:endParaRPr>
          </a:p>
        </p:txBody>
      </p:sp>
      <p:sp>
        <p:nvSpPr>
          <p:cNvPr id="4408" name="Google Shape;4408;p63"/>
          <p:cNvSpPr/>
          <p:nvPr/>
        </p:nvSpPr>
        <p:spPr>
          <a:xfrm>
            <a:off x="3655351" y="674203"/>
            <a:ext cx="1833299" cy="75402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Thừa (Trần Thái Tổ)</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09" name="Google Shape;4409;p63"/>
          <p:cNvSpPr/>
          <p:nvPr/>
        </p:nvSpPr>
        <p:spPr>
          <a:xfrm>
            <a:off x="1463989" y="1812871"/>
            <a:ext cx="2157032" cy="789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An Sinh Vương (Trần Liễu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11" name="Google Shape;4411;p63"/>
          <p:cNvSpPr/>
          <p:nvPr/>
        </p:nvSpPr>
        <p:spPr>
          <a:xfrm>
            <a:off x="5403273" y="1823247"/>
            <a:ext cx="2348963" cy="785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Thái Tông (Trần Cảnh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grpSp>
        <p:nvGrpSpPr>
          <p:cNvPr id="4412" name="Google Shape;4412;p63"/>
          <p:cNvGrpSpPr/>
          <p:nvPr/>
        </p:nvGrpSpPr>
        <p:grpSpPr>
          <a:xfrm>
            <a:off x="7906218" y="155962"/>
            <a:ext cx="506928" cy="499970"/>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463472" y="4665747"/>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638808" y="-38017"/>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819200" y="226911"/>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327675" y="725574"/>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28739" y="313575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36315" y="-90901"/>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701314" y="1180900"/>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843750" y="4510347"/>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410" name="Google Shape;4410;p63"/>
          <p:cNvSpPr/>
          <p:nvPr/>
        </p:nvSpPr>
        <p:spPr>
          <a:xfrm>
            <a:off x="1313790" y="2776840"/>
            <a:ext cx="2410985" cy="121710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Quốc Công Tiết Chế Hưng Đạo Vương (Trần Quốc Tuấn) </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61" name="Straight Arrow Connector 160"/>
          <p:cNvCxnSpPr/>
          <p:nvPr/>
        </p:nvCxnSpPr>
        <p:spPr>
          <a:xfrm>
            <a:off x="2514132" y="258693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6" name="Google Shape;4410;p63"/>
          <p:cNvSpPr/>
          <p:nvPr/>
        </p:nvSpPr>
        <p:spPr>
          <a:xfrm>
            <a:off x="3899134" y="2910463"/>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40000"/>
              <a:lumOff val="6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Thánh Tông (Trần Hoảng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168" name="Google Shape;4410;p63"/>
          <p:cNvSpPr/>
          <p:nvPr/>
        </p:nvSpPr>
        <p:spPr>
          <a:xfrm>
            <a:off x="6339178" y="2910462"/>
            <a:ext cx="2524820" cy="76137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2">
              <a:lumMod val="20000"/>
              <a:lumOff val="8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Thượng tướng Thái sư </a:t>
            </a:r>
          </a:p>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Quang Khải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72" name="Straight Arrow Connector 171"/>
          <p:cNvCxnSpPr/>
          <p:nvPr/>
        </p:nvCxnSpPr>
        <p:spPr>
          <a:xfrm>
            <a:off x="5605244" y="3671839"/>
            <a:ext cx="0" cy="322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4" name="Google Shape;4410;p63"/>
          <p:cNvSpPr/>
          <p:nvPr/>
        </p:nvSpPr>
        <p:spPr>
          <a:xfrm>
            <a:off x="4385222" y="3982071"/>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lumMod val="60000"/>
              <a:lumOff val="4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Nhân Tông (Trần Khâm)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Effect transition="in" filter="fade">
                                      <p:cBhvr>
                                        <p:cTn id="7" dur="1000"/>
                                        <p:tgtEl>
                                          <p:spTgt spid="4408"/>
                                        </p:tgtEl>
                                      </p:cBhvr>
                                    </p:animEffect>
                                    <p:anim calcmode="lin" valueType="num">
                                      <p:cBhvr>
                                        <p:cTn id="8" dur="1000" fill="hold"/>
                                        <p:tgtEl>
                                          <p:spTgt spid="4408"/>
                                        </p:tgtEl>
                                        <p:attrNameLst>
                                          <p:attrName>ppt_x</p:attrName>
                                        </p:attrNameLst>
                                      </p:cBhvr>
                                      <p:tavLst>
                                        <p:tav tm="0">
                                          <p:val>
                                            <p:strVal val="#ppt_x"/>
                                          </p:val>
                                        </p:tav>
                                        <p:tav tm="100000">
                                          <p:val>
                                            <p:strVal val="#ppt_x"/>
                                          </p:val>
                                        </p:tav>
                                      </p:tavLst>
                                    </p:anim>
                                    <p:anim calcmode="lin" valueType="num">
                                      <p:cBhvr>
                                        <p:cTn id="9" dur="1000" fill="hold"/>
                                        <p:tgtEl>
                                          <p:spTgt spid="44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09"/>
                                        </p:tgtEl>
                                        <p:attrNameLst>
                                          <p:attrName>style.visibility</p:attrName>
                                        </p:attrNameLst>
                                      </p:cBhvr>
                                      <p:to>
                                        <p:strVal val="visible"/>
                                      </p:to>
                                    </p:set>
                                    <p:animEffect transition="in" filter="barn(inVertical)">
                                      <p:cBhvr>
                                        <p:cTn id="19" dur="500"/>
                                        <p:tgtEl>
                                          <p:spTgt spid="440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411"/>
                                        </p:tgtEl>
                                        <p:attrNameLst>
                                          <p:attrName>style.visibility</p:attrName>
                                        </p:attrNameLst>
                                      </p:cBhvr>
                                      <p:to>
                                        <p:strVal val="visible"/>
                                      </p:to>
                                    </p:set>
                                    <p:animEffect transition="in" filter="barn(inVertical)">
                                      <p:cBhvr>
                                        <p:cTn id="23" dur="500"/>
                                        <p:tgtEl>
                                          <p:spTgt spid="44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10"/>
                                        </p:tgtEl>
                                        <p:attrNameLst>
                                          <p:attrName>style.visibility</p:attrName>
                                        </p:attrNameLst>
                                      </p:cBhvr>
                                      <p:to>
                                        <p:strVal val="visible"/>
                                      </p:to>
                                    </p:set>
                                    <p:animEffect transition="in" filter="fade">
                                      <p:cBhvr>
                                        <p:cTn id="33" dur="1000"/>
                                        <p:tgtEl>
                                          <p:spTgt spid="4410"/>
                                        </p:tgtEl>
                                      </p:cBhvr>
                                    </p:animEffect>
                                    <p:anim calcmode="lin" valueType="num">
                                      <p:cBhvr>
                                        <p:cTn id="34" dur="1000" fill="hold"/>
                                        <p:tgtEl>
                                          <p:spTgt spid="4410"/>
                                        </p:tgtEl>
                                        <p:attrNameLst>
                                          <p:attrName>ppt_x</p:attrName>
                                        </p:attrNameLst>
                                      </p:cBhvr>
                                      <p:tavLst>
                                        <p:tav tm="0">
                                          <p:val>
                                            <p:strVal val="#ppt_x"/>
                                          </p:val>
                                        </p:tav>
                                        <p:tav tm="100000">
                                          <p:val>
                                            <p:strVal val="#ppt_x"/>
                                          </p:val>
                                        </p:tav>
                                      </p:tavLst>
                                    </p:anim>
                                    <p:anim calcmode="lin" valueType="num">
                                      <p:cBhvr>
                                        <p:cTn id="35" dur="1000" fill="hold"/>
                                        <p:tgtEl>
                                          <p:spTgt spid="44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barn(inVertical)">
                                      <p:cBhvr>
                                        <p:cTn id="45" dur="500"/>
                                        <p:tgtEl>
                                          <p:spTgt spid="16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barn(inVertical)">
                                      <p:cBhvr>
                                        <p:cTn id="49" dur="500"/>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wipe(up)">
                                      <p:cBhvr>
                                        <p:cTn id="54" dur="500"/>
                                        <p:tgtEl>
                                          <p:spTgt spid="17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1" grpId="0" animBg="1"/>
      <p:bldP spid="4410" grpId="0" animBg="1"/>
      <p:bldP spid="166" grpId="0" animBg="1"/>
      <p:bldP spid="168" grpId="0" animBg="1"/>
      <p:bldP spid="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Giáo viên kể chuyện lần 2</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23391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1454</Words>
  <Application>Microsoft Office PowerPoint</Application>
  <PresentationFormat>On-screen Show (16:9)</PresentationFormat>
  <Paragraphs>139</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Calibri</vt:lpstr>
      <vt:lpstr>Times New Roman</vt:lpstr>
      <vt:lpstr>Montserrat Medium</vt:lpstr>
      <vt:lpstr>Anaheim</vt:lpstr>
      <vt:lpstr>Pattaya</vt:lpstr>
      <vt:lpstr>Great Vibes</vt:lpstr>
      <vt:lpstr>Londrina Solid</vt:lpstr>
      <vt:lpstr>Arial</vt:lpstr>
      <vt:lpstr>黑体</vt:lpstr>
      <vt:lpstr>Montserrat</vt:lpstr>
      <vt:lpstr>Kawaii Scrapbook for College by Slidesgo</vt:lpstr>
      <vt:lpstr>Kể chuyện</vt:lpstr>
      <vt:lpstr>Nêu được diễn biến sự việc và ý nghĩa câu chuyện.</vt:lpstr>
      <vt:lpstr>PowerPoint Presentation</vt:lpstr>
      <vt:lpstr>PowerPoint Presentation</vt:lpstr>
      <vt:lpstr>Giải nghĩa từ khó</vt:lpstr>
      <vt:lpstr>Quan sát tranh thật kĩ và cho biết trong tranh có những nhân vật nào?</vt:lpstr>
      <vt:lpstr>PowerPoint Presentation</vt:lpstr>
      <vt:lpstr>Quan hệ gia tộc của các nhân vật trong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Tiêu chí đánh giá</vt:lpstr>
      <vt:lpstr>PowerPoint Presentation</vt:lpstr>
      <vt:lpstr>Nêu được diễn biến sự việc và ý nghĩa câu chuyện.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Dell</cp:lastModifiedBy>
  <cp:revision>67</cp:revision>
  <dcterms:modified xsi:type="dcterms:W3CDTF">2022-03-06T12:42:40Z</dcterms:modified>
</cp:coreProperties>
</file>