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78" r:id="rId4"/>
    <p:sldId id="277" r:id="rId5"/>
    <p:sldId id="352" r:id="rId6"/>
    <p:sldId id="359" r:id="rId7"/>
    <p:sldId id="7691" r:id="rId8"/>
    <p:sldId id="7692" r:id="rId9"/>
    <p:sldId id="7694" r:id="rId10"/>
    <p:sldId id="283" r:id="rId11"/>
    <p:sldId id="2648" r:id="rId12"/>
    <p:sldId id="7695" r:id="rId13"/>
    <p:sldId id="7696" r:id="rId14"/>
    <p:sldId id="7697" r:id="rId15"/>
    <p:sldId id="288" r:id="rId16"/>
    <p:sldId id="29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D655F-89F3-41F4-AFF6-1CD15457813E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DC460-12ED-4ADA-ABC0-17ACFA8CA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0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35C4E-5AE5-4BFC-A936-FDB1C609D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892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891DC4-4F37-462A-8B5B-7C0B2F730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7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62B89-833C-403F-B250-54121785E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F267D-5BCF-48F6-8A4D-496934E271EA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3ECE-B4AA-40B8-904E-CE2F3BCCD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4525F-DDB4-4428-BBC4-93FC302C2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CF68B-384F-4A58-89B7-3DDF61738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8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52DB9-B12D-4E5E-8BFF-E707F7964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60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870FE-0069-409F-827A-0A485615E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8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46394-472C-47E3-B796-C1F869C7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F267D-5BCF-48F6-8A4D-496934E271EA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3C0C0-4DEC-4D98-9B87-045907549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A8442-15C4-45C9-99A8-863688A1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CF68B-384F-4A58-89B7-3DDF61738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8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CB1124-D774-4C74-9C67-139673C6D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236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CA93B4-F75E-4A93-ACB4-04C4C0522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85100" cy="58123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2596A-D736-4965-B4F8-173F748273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F267D-5BCF-48F6-8A4D-496934E271EA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003C0-DBE8-4400-B891-737E499FD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AADA7-D404-4B4B-B4A2-D428DFE8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CF68B-384F-4A58-89B7-3DDF61738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24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6BA7-E8BB-473A-834E-7CB64B1E7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B9D25-E2C5-46A8-8A49-1C65AD32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2F11B-93A8-4F30-ADBD-F07545EE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FBDD6-A5DD-4E75-90DF-CB8C4194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8E7E-EED0-425E-A53A-0ED42F7D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62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4181-E645-4560-A1CE-1557709A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71347-5BD4-4FA6-A809-C8DCB5DCD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C16F1-BEE6-4B0B-8BCB-66570B01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4FF0F-8BD1-4528-A3D0-2860208D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9D506-BFA3-4429-8AAF-D1292B4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85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34C9-4FEB-44AC-9755-33186C70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F40A-A1DF-473B-8F6D-716526D1B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220B2-8874-416A-A0AD-AA443E3E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0483E-2242-49FE-ADC7-3EB20E88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47A6C-F35E-4A4B-BEAF-B3989E0E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53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044F-0DDE-41BF-A996-DF5B2C38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2C1D-B949-41B7-B50D-AF1D6CAD3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176C6-3C3B-4659-90EF-564E1EFD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B9154-92A4-4391-B9AC-3029AE83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0E0C7-1A3F-43DB-9E87-2B1F18BE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A3213-97E9-4D25-B78A-16A98932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6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4A80-2BAE-4B32-87DC-0F0B7398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9A0E0-032F-472A-B75D-C9BB56CA1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489EF-BA7B-407E-ACEA-97C4C425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74389-8902-43CB-8984-5EA7030F9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BCB71-4020-489C-B645-784F5616C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21D67-F240-4CBF-9BCF-CCB9D313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F361A-D8E5-4882-A513-01272607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10029-433F-46DC-9CDD-4CA2C4B3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60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8ED7-8D6E-45F6-9320-42952D3A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F7286-6EB0-4D91-8005-66F7E261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174D5-0597-4235-BFA1-99E3FAEE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6A6A1-D6AC-43E6-B428-2E2BCD84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64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4CA36-5AB1-4D1D-A09A-EC68E05B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5E28C-F8B7-4A65-BEC2-6B50D9C3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5666B-55BB-4EA5-A584-70501172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5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129E-DC85-41B8-9744-800EB69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FD501-53FC-4C42-AB68-B0E77E06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E4CED-6D8D-4225-9F6C-8A90F217B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8C906-F643-4DC3-AD47-C5AA32F8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6FABC-6CFA-4CD3-9487-14E2F79B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7144D-AF2E-4E7A-9335-DE554869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4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48129-3187-4511-9529-26131020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60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3DF4C-D2C7-4834-A075-B088DC378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8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0DD3C-E538-4BDE-A3A7-7B5ADDA9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F267D-5BCF-48F6-8A4D-496934E271EA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B9A30-0F44-4169-8A60-64E8502EC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ACFE7-B82D-48AD-8BA6-066939FE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CF68B-384F-4A58-89B7-3DDF61738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63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C7BB-DD59-4CD2-8F97-350F366A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0A423-C0A9-49A6-A7E2-6F91358B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AF61-50EC-46E6-9371-FCFA65E36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41522-6C31-4402-890F-CECAFE83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CDA79-13F4-46A4-96A9-FA46F62F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C90EC-9E37-4769-9B02-40086A9F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38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69FD-B81C-45F2-8154-685D7AC2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CE38-8057-4B9E-BCD3-3FD5CCF9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FE55-B7FC-4C0C-B647-9B57B4A8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DE9AB-B6E1-4E4F-A7BE-3D6E2D98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9EC8E-F135-48E8-B21B-F7674FF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64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7C71E-3860-4A08-9E29-EE430D410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AEDFC-88BE-415C-B66E-D06D3E5D7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DDC3B-71E4-4518-A8AA-D2C5A1A4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8FC3C-126F-4869-A9D4-EEE54EC2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7EC8-872A-43CA-A98D-52C15402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44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421A7-2FD1-131F-BB85-EF716B8D2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87E29-4D29-4EBB-657C-40145A576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511D5-A17B-01D5-652D-80083BB04E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D67A5-0DB5-BB44-89F6-6CABAEC27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87888-1614-2AFD-8B3A-700105E4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75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520F-1836-8805-3FCF-EAAD6CAB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023E6-4DEF-6467-09D6-A06199CBA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A9013-CEAD-2E28-4C02-89006EA8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BC12E-2D4F-6FFC-C01A-AA2E01F9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F355C-2461-F7E8-0A1F-0C460853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54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CA7DE-8CFF-C026-9B8A-BB92C7A97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8BA57-4CA0-71CB-841C-E78BA59DE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5895E-C54A-C4E7-5EFA-88F581F16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5A0E0-6090-A518-79CB-EB775E2C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E040-A1D6-5E91-CCCE-4FBBE78C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25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02E9-3DA7-A402-F3AB-0B46D7F07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C19FC-D94C-080C-6651-BAB02888F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3F2E8-FA54-C6C7-1F6B-9A8AF0FC6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01C8F-ADA9-5E75-7F63-A30C2D64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65BEE-4A5F-40A4-A67E-DB950C2B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ACF84-F80A-8E44-D7B4-0F10354C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383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C211-E43F-36D5-36AF-ABD826A9B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E0020-3FF1-B3B9-1DA1-13C01E0CB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BEB71-8B56-0A1E-36B3-7C7ED212D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BC80A5-BE90-A38B-20DD-E2D6B6BDE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EECE1-3E26-374A-83BD-AF9975B18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F043FC-F28E-35C4-5829-5323A2AE3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778E5F-71F8-62BD-A219-C49126A44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DE68AE-6B9B-3482-1322-66545D090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33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55C8-AEE0-5FED-079F-B3BE1AED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E58C73-0F8D-39F5-F5BC-A954FAFED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E279C-3634-FDBC-7028-345DDBBF6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65D2D-6933-BF40-DF73-275BFB24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0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85F30A-B02A-3CC0-4680-B5E6BBA0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4C3A37-461D-4509-7BD9-A6E0FB26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0637A-D0D3-6EF6-6500-004C4D48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0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75DA7-E345-4646-9035-EBBB0E319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0267"/>
            <a:ext cx="10515600" cy="2852209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4F9DE-74F7-498C-B194-1DA7984C0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992"/>
            <a:ext cx="10515600" cy="14996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EA676-655A-4D4B-B53D-C94FC223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F267D-5BCF-48F6-8A4D-496934E271EA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C7EC3-02E7-44DA-B3AC-CF53C1850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0E275-EF34-4817-9319-843935418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CF68B-384F-4A58-89B7-3DDF61738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181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9556-5911-C804-DFA9-2EBBA424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877BF-8BA6-F745-7E15-522EED9F3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F5146-DA0C-61EC-809F-78D628AF0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EAC1E-BB88-89EE-37C1-E135EE9E2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DB398-24CD-01E9-1C4B-6C3F97FD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20CFC-E7DA-E395-8E54-B1E4A57F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92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7BC93-54E0-EEBE-BF1C-36845EE3C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BD933-14F0-EA25-00C4-0E02496DE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EF15A-B76A-2DEB-597C-8EADA9141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36EBC-123D-87C4-AF3E-68E67017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D2643-088D-7486-79B6-AADFA4855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06E03-674D-0F8C-7AE8-E3524447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83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3FE6-6A25-7068-34D0-8B40C688C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C9442-4A28-99D1-2D21-27BDDB12A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0499A-724E-A886-8FF1-93A9242A9E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5AA6D-B06E-90E5-D302-A5BEBB17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6A2CB-C033-6A76-2A5F-CA520F046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670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18362-1442-428F-3A1A-38CDD4DB04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BD028-5962-7752-C0FC-FA8F61F42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590A3-0851-4BDC-8B0E-218F88E89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43800-9237-70B4-FB05-842C3F252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24F0D-B0D6-A905-2AF6-4B20B3B5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1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678A8-10B8-44AE-9847-FA028FBFE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60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6C1C2-38FC-4334-AAF6-065B6B656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07000" cy="43518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E9107-C496-4F0E-81EB-943EE1A8C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6800" y="1825625"/>
            <a:ext cx="5207000" cy="43518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B1D76-9F07-49E5-AC89-12510B519C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F267D-5BCF-48F6-8A4D-496934E271EA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A78BB-9362-4C3A-A123-E6FC85EBB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5E2BC-19F8-4C8A-82DB-D1236DFD3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CF68B-384F-4A58-89B7-3DDF61738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6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8C8F5-097F-410F-96A3-172E7F339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60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BB895-5B05-4E98-A72F-715957D71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7" y="1681692"/>
            <a:ext cx="5157259" cy="82338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3C627-7A72-45FD-BED3-DEE4677EB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7" y="2505076"/>
            <a:ext cx="5157259" cy="3685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0BB88E-3726-4762-A01B-2D345D6B10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692"/>
            <a:ext cx="5183717" cy="82338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F6B83-5513-4FEA-9E1A-8C2FC7C65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717" cy="3685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0BDC3C-F796-4F3E-96AC-76B9477C2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F267D-5BCF-48F6-8A4D-496934E271EA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389895-E8EF-4E98-9F3C-CBC5F165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05FD98-029B-4BDA-8140-3996CE16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CF68B-384F-4A58-89B7-3DDF61738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2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65A9-1452-4314-9BB6-68680C673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609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A90E6-C3A4-49CC-B9A7-3FA95F59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F267D-5BCF-48F6-8A4D-496934E271EA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BE155-4AD7-4796-8A23-B99754F8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C3C4D-CED3-41CC-8F01-27885D1F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CF68B-384F-4A58-89B7-3DDF61738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8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6227E0-C7C5-46E5-BA28-A78189D56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F267D-5BCF-48F6-8A4D-496934E271EA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CDB2E4-8A62-4F32-B766-8CFDF848B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FBABE-62CD-4B8A-8EEA-4A608E61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CF68B-384F-4A58-89B7-3DDF61738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7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DF0C-2B87-4B04-A05D-AFDD0E72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457200"/>
            <a:ext cx="3931709" cy="1600200"/>
          </a:xfrm>
          <a:prstGeom prst="rect">
            <a:avLst/>
          </a:prstGeo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1D3F2-D1AC-4344-862D-18F666040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77202-1D85-459F-B9D3-F8C8BBF17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1709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D8BFE-C185-4573-A65E-5EC41A97FF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F267D-5BCF-48F6-8A4D-496934E271EA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D9D0E-2FCD-4145-B4DD-4900A000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80A57-7087-4307-99C9-4B9B2EFAE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CF68B-384F-4A58-89B7-3DDF61738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24C12-404C-4A46-B6FC-596F565B0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457200"/>
            <a:ext cx="3931709" cy="1600200"/>
          </a:xfrm>
          <a:prstGeom prst="rect">
            <a:avLst/>
          </a:prstGeo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C185C0-0B01-4BB7-9497-CC9DBF30B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05FDA-6C81-4C3D-9650-F9B5F5157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1709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FBC00-3F59-4F53-8D0F-39D7430371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EF267D-5BCF-48F6-8A4D-496934E271EA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C5FE0-F24C-4213-9257-F6EA90C4F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481CC-41B5-4A7A-AB58-291F5397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CF68B-384F-4A58-89B7-3DDF61738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5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79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6FB73B37-365C-1D87-EE3F-0BDC428D0955}"/>
              </a:ext>
            </a:extLst>
          </p:cNvPr>
          <p:cNvSpPr txBox="1"/>
          <p:nvPr userDrawn="1"/>
        </p:nvSpPr>
        <p:spPr>
          <a:xfrm>
            <a:off x="0" y="-1192887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21306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7BB68FD-660D-37EA-EE0A-C4B8EC80F6C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666" y="208765"/>
            <a:ext cx="1252390" cy="125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5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NUL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757099" y="215078"/>
            <a:ext cx="6626051" cy="6655750"/>
            <a:chOff x="14167" y="0"/>
            <a:chExt cx="6321665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13953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84" y="-537524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1"/>
          <p:cNvSpPr txBox="1"/>
          <p:nvPr/>
        </p:nvSpPr>
        <p:spPr>
          <a:xfrm>
            <a:off x="2794000" y="2332489"/>
            <a:ext cx="6805365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7"/>
              </a:lnSpc>
            </a:pPr>
            <a:r>
              <a:rPr lang="en-US" sz="3334" dirty="0" err="1">
                <a:solidFill>
                  <a:srgbClr val="2A5474"/>
                </a:solidFill>
              </a:rPr>
              <a:t>Thứ</a:t>
            </a:r>
            <a:r>
              <a:rPr lang="en-US" sz="3334" dirty="0">
                <a:solidFill>
                  <a:srgbClr val="2A5474"/>
                </a:solidFill>
              </a:rPr>
              <a:t> ... </a:t>
            </a:r>
            <a:r>
              <a:rPr lang="en-US" sz="3334" dirty="0" err="1">
                <a:solidFill>
                  <a:srgbClr val="2A5474"/>
                </a:solidFill>
              </a:rPr>
              <a:t>ngày</a:t>
            </a:r>
            <a:r>
              <a:rPr lang="en-US" sz="3334" dirty="0">
                <a:solidFill>
                  <a:srgbClr val="2A5474"/>
                </a:solidFill>
              </a:rPr>
              <a:t> ... </a:t>
            </a:r>
            <a:r>
              <a:rPr lang="en-US" sz="3334" dirty="0" err="1">
                <a:solidFill>
                  <a:srgbClr val="2A5474"/>
                </a:solidFill>
              </a:rPr>
              <a:t>tháng</a:t>
            </a:r>
            <a:r>
              <a:rPr lang="en-US" sz="3334" dirty="0">
                <a:solidFill>
                  <a:srgbClr val="2A5474"/>
                </a:solidFill>
              </a:rPr>
              <a:t> ... </a:t>
            </a:r>
            <a:r>
              <a:rPr lang="en-US" sz="3334" dirty="0" err="1">
                <a:solidFill>
                  <a:srgbClr val="2A5474"/>
                </a:solidFill>
              </a:rPr>
              <a:t>năm</a:t>
            </a:r>
            <a:r>
              <a:rPr lang="en-US" sz="3334" dirty="0">
                <a:solidFill>
                  <a:srgbClr val="2A5474"/>
                </a:solidFill>
              </a:rPr>
              <a:t> ....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774" y="4414684"/>
            <a:ext cx="2623664" cy="2623664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658" y="3972186"/>
            <a:ext cx="3391806" cy="33918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E3FEE7-FA27-BDFE-646C-F4480CA65188}"/>
              </a:ext>
            </a:extLst>
          </p:cNvPr>
          <p:cNvSpPr txBox="1"/>
          <p:nvPr/>
        </p:nvSpPr>
        <p:spPr>
          <a:xfrm>
            <a:off x="703836" y="5546635"/>
            <a:ext cx="326101" cy="2974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609630"/>
            <a:r>
              <a:rPr lang="it-IT" sz="1333" cap="all">
                <a:ln w="38100">
                  <a:noFill/>
                </a:ln>
                <a:solidFill>
                  <a:sysClr val="windowText" lastClr="000000"/>
                </a:solidFill>
                <a:latin typeface="Arial" panose="020B0604020202020204" pitchFamily="34" charset="0"/>
                <a:ea typeface="方正黑体简体" panose="03000509000000000000" pitchFamily="65" charset="-122"/>
                <a:cs typeface="Arial" panose="020B0604020202020204" pitchFamily="34" charset="0"/>
              </a:rPr>
              <a:t>4</a:t>
            </a:r>
            <a:endParaRPr lang="it-IT" sz="1333" cap="all" dirty="0" err="1">
              <a:ln w="38100">
                <a:noFill/>
              </a:ln>
              <a:solidFill>
                <a:sysClr val="windowText" lastClr="000000"/>
              </a:solidFill>
              <a:latin typeface="Arial" panose="020B0604020202020204" pitchFamily="34" charset="0"/>
              <a:ea typeface="方正黑体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6BB647-C081-F6BE-C749-1303289583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1990" y="3136458"/>
            <a:ext cx="6127011" cy="762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872479-BDEA-7BA8-4590-B01D8D9C8B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2578" y="3960097"/>
            <a:ext cx="550516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874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1852542-7634-42AE-A54D-82863828857C}"/>
              </a:ext>
            </a:extLst>
          </p:cNvPr>
          <p:cNvGrpSpPr/>
          <p:nvPr/>
        </p:nvGrpSpPr>
        <p:grpSpPr>
          <a:xfrm>
            <a:off x="609600" y="1819275"/>
            <a:ext cx="10820052" cy="5038725"/>
            <a:chOff x="3073388" y="1647825"/>
            <a:chExt cx="8890012" cy="5198538"/>
          </a:xfrm>
        </p:grpSpPr>
        <p:sp>
          <p:nvSpPr>
            <p:cNvPr id="101" name="Rectangle: Top Corners Rounded 100">
              <a:extLst>
                <a:ext uri="{FF2B5EF4-FFF2-40B4-BE49-F238E27FC236}">
                  <a16:creationId xmlns:a16="http://schemas.microsoft.com/office/drawing/2014/main" id="{98BE0CB7-67DC-4351-9488-B9434B29EA32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chemeClr val="tx2">
                <a:lumMod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2" name="Rectangle: Top Corners Rounded 101">
              <a:extLst>
                <a:ext uri="{FF2B5EF4-FFF2-40B4-BE49-F238E27FC236}">
                  <a16:creationId xmlns:a16="http://schemas.microsoft.com/office/drawing/2014/main" id="{87BBBFDE-6444-48C5-9932-50B077209DF9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051BFE8-C339-B515-12D7-15CA9366E383}"/>
              </a:ext>
            </a:extLst>
          </p:cNvPr>
          <p:cNvGrpSpPr/>
          <p:nvPr/>
        </p:nvGrpSpPr>
        <p:grpSpPr>
          <a:xfrm>
            <a:off x="267791" y="171451"/>
            <a:ext cx="11514634" cy="1466850"/>
            <a:chOff x="955933" y="982362"/>
            <a:chExt cx="16417668" cy="892950"/>
          </a:xfrm>
        </p:grpSpPr>
        <p:grpSp>
          <p:nvGrpSpPr>
            <p:cNvPr id="3" name="Group 6">
              <a:extLst>
                <a:ext uri="{FF2B5EF4-FFF2-40B4-BE49-F238E27FC236}">
                  <a16:creationId xmlns:a16="http://schemas.microsoft.com/office/drawing/2014/main" id="{BE3D9051-2853-51C5-FC8B-0723E22F5349}"/>
                </a:ext>
              </a:extLst>
            </p:cNvPr>
            <p:cNvGrpSpPr/>
            <p:nvPr/>
          </p:nvGrpSpPr>
          <p:grpSpPr>
            <a:xfrm>
              <a:off x="955933" y="982362"/>
              <a:ext cx="16417668" cy="892950"/>
              <a:chOff x="0" y="0"/>
              <a:chExt cx="29527032" cy="1939290"/>
            </a:xfrm>
          </p:grpSpPr>
          <p:sp>
            <p:nvSpPr>
              <p:cNvPr id="5" name="Freeform 7">
                <a:extLst>
                  <a:ext uri="{FF2B5EF4-FFF2-40B4-BE49-F238E27FC236}">
                    <a16:creationId xmlns:a16="http://schemas.microsoft.com/office/drawing/2014/main" id="{28B5D535-82B5-0567-920C-2E1F0189FF7D}"/>
                  </a:ext>
                </a:extLst>
              </p:cNvPr>
              <p:cNvSpPr/>
              <p:nvPr/>
            </p:nvSpPr>
            <p:spPr>
              <a:xfrm>
                <a:off x="12704" y="12702"/>
                <a:ext cx="29501635" cy="1913892"/>
              </a:xfrm>
              <a:custGeom>
                <a:avLst/>
                <a:gdLst/>
                <a:ahLst/>
                <a:cxnLst/>
                <a:rect l="l" t="t" r="r" b="b"/>
                <a:pathLst>
                  <a:path w="29501632" h="1913890">
                    <a:moveTo>
                      <a:pt x="28544686" y="1913890"/>
                    </a:move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lnTo>
                      <a:pt x="0" y="956945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28544686" y="0"/>
                    </a:lnTo>
                    <a:cubicBezTo>
                      <a:pt x="29073134" y="0"/>
                      <a:pt x="29501632" y="428371"/>
                      <a:pt x="29501632" y="956945"/>
                    </a:cubicBezTo>
                    <a:lnTo>
                      <a:pt x="29501632" y="956945"/>
                    </a:lnTo>
                    <a:cubicBezTo>
                      <a:pt x="29501632" y="1485392"/>
                      <a:pt x="29073134" y="1913890"/>
                      <a:pt x="28544686" y="1913890"/>
                    </a:cubicBezTo>
                    <a:close/>
                  </a:path>
                </a:pathLst>
              </a:custGeom>
              <a:solidFill>
                <a:srgbClr val="D8EBB6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Freeform 8">
                <a:extLst>
                  <a:ext uri="{FF2B5EF4-FFF2-40B4-BE49-F238E27FC236}">
                    <a16:creationId xmlns:a16="http://schemas.microsoft.com/office/drawing/2014/main" id="{5A3B1C0B-9BC4-C950-88F8-52C9B466CDB9}"/>
                  </a:ext>
                </a:extLst>
              </p:cNvPr>
              <p:cNvSpPr/>
              <p:nvPr/>
            </p:nvSpPr>
            <p:spPr>
              <a:xfrm>
                <a:off x="0" y="0"/>
                <a:ext cx="29527032" cy="1939290"/>
              </a:xfrm>
              <a:custGeom>
                <a:avLst/>
                <a:gdLst/>
                <a:ahLst/>
                <a:cxnLst/>
                <a:rect l="l" t="t" r="r" b="b"/>
                <a:pathLst>
                  <a:path w="29527032" h="1939290">
                    <a:moveTo>
                      <a:pt x="28557386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969645"/>
                    </a:cubicBezTo>
                    <a:cubicBezTo>
                      <a:pt x="0" y="1504315"/>
                      <a:pt x="434975" y="1939290"/>
                      <a:pt x="969645" y="1939290"/>
                    </a:cubicBezTo>
                    <a:lnTo>
                      <a:pt x="28557386" y="1939290"/>
                    </a:lnTo>
                    <a:cubicBezTo>
                      <a:pt x="29092057" y="1939290"/>
                      <a:pt x="29527032" y="1504315"/>
                      <a:pt x="29527032" y="969645"/>
                    </a:cubicBezTo>
                    <a:cubicBezTo>
                      <a:pt x="29527032" y="434975"/>
                      <a:pt x="29092057" y="0"/>
                      <a:pt x="28557386" y="0"/>
                    </a:cubicBezTo>
                    <a:close/>
                    <a:moveTo>
                      <a:pt x="28557386" y="1913890"/>
                    </a:moveTo>
                    <a:lnTo>
                      <a:pt x="969645" y="1913890"/>
                    </a:lnTo>
                    <a:cubicBezTo>
                      <a:pt x="448945" y="1913890"/>
                      <a:pt x="25400" y="1490345"/>
                      <a:pt x="25400" y="969645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28557386" y="25400"/>
                    </a:lnTo>
                    <a:cubicBezTo>
                      <a:pt x="29078086" y="25400"/>
                      <a:pt x="29501632" y="448945"/>
                      <a:pt x="29501632" y="969645"/>
                    </a:cubicBezTo>
                    <a:cubicBezTo>
                      <a:pt x="29501632" y="1490345"/>
                      <a:pt x="29078086" y="1913890"/>
                      <a:pt x="28557386" y="1913890"/>
                    </a:cubicBez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13">
              <a:extLst>
                <a:ext uri="{FF2B5EF4-FFF2-40B4-BE49-F238E27FC236}">
                  <a16:creationId xmlns:a16="http://schemas.microsoft.com/office/drawing/2014/main" id="{96041914-D116-127F-3FEA-A7FDCA9F9B88}"/>
                </a:ext>
              </a:extLst>
            </p:cNvPr>
            <p:cNvSpPr txBox="1"/>
            <p:nvPr/>
          </p:nvSpPr>
          <p:spPr>
            <a:xfrm>
              <a:off x="1253154" y="1006870"/>
              <a:ext cx="15821667" cy="6467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Luyến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nuôi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chữ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chiều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40 m,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chiều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rộng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25 m. Trung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mét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vuông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mặt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 con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trắm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cỏ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 con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mè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Hỏi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cần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mua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bao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con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loại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  <a:endPara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A7973F3-478E-341C-191E-510B94EAAE98}"/>
              </a:ext>
            </a:extLst>
          </p:cNvPr>
          <p:cNvSpPr txBox="1"/>
          <p:nvPr/>
        </p:nvSpPr>
        <p:spPr>
          <a:xfrm>
            <a:off x="1181100" y="1914525"/>
            <a:ext cx="94011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 tích của ao nuôi cá là:</a:t>
            </a:r>
            <a:endParaRPr lang="en-US" sz="30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40 x 25 = 1000 (m </a:t>
            </a:r>
            <a:r>
              <a:rPr lang="nl-NL" sz="3000" baseline="30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3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0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Số cá trắm cần mua là:</a:t>
            </a:r>
            <a:endParaRPr lang="en-US" sz="30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1000 x 2 = 2000 (con)</a:t>
            </a:r>
            <a:endParaRPr lang="en-US" sz="30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Số cá mè cần thả là:</a:t>
            </a:r>
            <a:endParaRPr lang="en-US" sz="30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1000 x 1 = 1000 (con)</a:t>
            </a:r>
          </a:p>
          <a:p>
            <a:pPr algn="r"/>
            <a:r>
              <a:rPr lang="nl-NL" sz="3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Đáp số: </a:t>
            </a:r>
            <a:r>
              <a:rPr lang="en-US" sz="3000" b="0" i="0" dirty="0">
                <a:solidFill>
                  <a:srgbClr val="FF0000"/>
                </a:solidFill>
                <a:effectLst/>
              </a:rPr>
              <a:t>2 000 con </a:t>
            </a:r>
            <a:r>
              <a:rPr lang="en-US" sz="3000" b="0" i="0" dirty="0" err="1">
                <a:solidFill>
                  <a:srgbClr val="FF0000"/>
                </a:solidFill>
                <a:effectLst/>
              </a:rPr>
              <a:t>cá</a:t>
            </a:r>
            <a:r>
              <a:rPr lang="en-US" sz="3000" b="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000" b="0" i="0" dirty="0" err="1">
                <a:solidFill>
                  <a:srgbClr val="FF0000"/>
                </a:solidFill>
                <a:effectLst/>
              </a:rPr>
              <a:t>trắm</a:t>
            </a:r>
            <a:r>
              <a:rPr lang="en-US" sz="3000" b="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000" b="0" i="0" dirty="0" err="1">
                <a:solidFill>
                  <a:srgbClr val="FF0000"/>
                </a:solidFill>
                <a:effectLst/>
              </a:rPr>
              <a:t>cỏ</a:t>
            </a:r>
            <a:endParaRPr lang="en-US" sz="3000" b="0" i="0" dirty="0">
              <a:solidFill>
                <a:srgbClr val="FF0000"/>
              </a:solidFill>
              <a:effectLst/>
            </a:endParaRPr>
          </a:p>
          <a:p>
            <a:pPr algn="r"/>
            <a:r>
              <a:rPr lang="en-US" sz="3000" b="0" i="0" dirty="0">
                <a:solidFill>
                  <a:srgbClr val="FF0000"/>
                </a:solidFill>
                <a:effectLst/>
              </a:rPr>
              <a:t>1 000 con </a:t>
            </a:r>
            <a:r>
              <a:rPr lang="en-US" sz="3000" b="0" i="0" dirty="0" err="1">
                <a:solidFill>
                  <a:srgbClr val="FF0000"/>
                </a:solidFill>
                <a:effectLst/>
              </a:rPr>
              <a:t>cá</a:t>
            </a:r>
            <a:r>
              <a:rPr lang="en-US" sz="3000" b="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000" b="0" i="0" dirty="0" err="1">
                <a:solidFill>
                  <a:srgbClr val="FF0000"/>
                </a:solidFill>
                <a:effectLst/>
              </a:rPr>
              <a:t>mè</a:t>
            </a:r>
            <a:r>
              <a:rPr lang="en-US" sz="3000" b="0" i="0" dirty="0">
                <a:solidFill>
                  <a:srgbClr val="FF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6596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1852542-7634-42AE-A54D-82863828857C}"/>
              </a:ext>
            </a:extLst>
          </p:cNvPr>
          <p:cNvGrpSpPr/>
          <p:nvPr/>
        </p:nvGrpSpPr>
        <p:grpSpPr>
          <a:xfrm>
            <a:off x="609600" y="1590675"/>
            <a:ext cx="10820052" cy="4777685"/>
            <a:chOff x="3073388" y="1647825"/>
            <a:chExt cx="8890012" cy="5198538"/>
          </a:xfrm>
        </p:grpSpPr>
        <p:sp>
          <p:nvSpPr>
            <p:cNvPr id="101" name="Rectangle: Top Corners Rounded 100">
              <a:extLst>
                <a:ext uri="{FF2B5EF4-FFF2-40B4-BE49-F238E27FC236}">
                  <a16:creationId xmlns:a16="http://schemas.microsoft.com/office/drawing/2014/main" id="{98BE0CB7-67DC-4351-9488-B9434B29EA32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chemeClr val="tx2">
                <a:lumMod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2" name="Rectangle: Top Corners Rounded 101">
              <a:extLst>
                <a:ext uri="{FF2B5EF4-FFF2-40B4-BE49-F238E27FC236}">
                  <a16:creationId xmlns:a16="http://schemas.microsoft.com/office/drawing/2014/main" id="{87BBBFDE-6444-48C5-9932-50B077209DF9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051BFE8-C339-B515-12D7-15CA9366E383}"/>
              </a:ext>
            </a:extLst>
          </p:cNvPr>
          <p:cNvGrpSpPr/>
          <p:nvPr/>
        </p:nvGrpSpPr>
        <p:grpSpPr>
          <a:xfrm>
            <a:off x="267791" y="171450"/>
            <a:ext cx="11514634" cy="1240819"/>
            <a:chOff x="955933" y="982362"/>
            <a:chExt cx="16417668" cy="892950"/>
          </a:xfrm>
        </p:grpSpPr>
        <p:grpSp>
          <p:nvGrpSpPr>
            <p:cNvPr id="3" name="Group 6">
              <a:extLst>
                <a:ext uri="{FF2B5EF4-FFF2-40B4-BE49-F238E27FC236}">
                  <a16:creationId xmlns:a16="http://schemas.microsoft.com/office/drawing/2014/main" id="{BE3D9051-2853-51C5-FC8B-0723E22F5349}"/>
                </a:ext>
              </a:extLst>
            </p:cNvPr>
            <p:cNvGrpSpPr/>
            <p:nvPr/>
          </p:nvGrpSpPr>
          <p:grpSpPr>
            <a:xfrm>
              <a:off x="955933" y="982362"/>
              <a:ext cx="16417668" cy="892950"/>
              <a:chOff x="0" y="0"/>
              <a:chExt cx="29527032" cy="1939290"/>
            </a:xfrm>
          </p:grpSpPr>
          <p:sp>
            <p:nvSpPr>
              <p:cNvPr id="5" name="Freeform 7">
                <a:extLst>
                  <a:ext uri="{FF2B5EF4-FFF2-40B4-BE49-F238E27FC236}">
                    <a16:creationId xmlns:a16="http://schemas.microsoft.com/office/drawing/2014/main" id="{28B5D535-82B5-0567-920C-2E1F0189FF7D}"/>
                  </a:ext>
                </a:extLst>
              </p:cNvPr>
              <p:cNvSpPr/>
              <p:nvPr/>
            </p:nvSpPr>
            <p:spPr>
              <a:xfrm>
                <a:off x="12704" y="12702"/>
                <a:ext cx="29501635" cy="1913892"/>
              </a:xfrm>
              <a:custGeom>
                <a:avLst/>
                <a:gdLst/>
                <a:ahLst/>
                <a:cxnLst/>
                <a:rect l="l" t="t" r="r" b="b"/>
                <a:pathLst>
                  <a:path w="29501632" h="1913890">
                    <a:moveTo>
                      <a:pt x="28544686" y="1913890"/>
                    </a:move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lnTo>
                      <a:pt x="0" y="956945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28544686" y="0"/>
                    </a:lnTo>
                    <a:cubicBezTo>
                      <a:pt x="29073134" y="0"/>
                      <a:pt x="29501632" y="428371"/>
                      <a:pt x="29501632" y="956945"/>
                    </a:cubicBezTo>
                    <a:lnTo>
                      <a:pt x="29501632" y="956945"/>
                    </a:lnTo>
                    <a:cubicBezTo>
                      <a:pt x="29501632" y="1485392"/>
                      <a:pt x="29073134" y="1913890"/>
                      <a:pt x="28544686" y="1913890"/>
                    </a:cubicBezTo>
                    <a:close/>
                  </a:path>
                </a:pathLst>
              </a:custGeom>
              <a:solidFill>
                <a:srgbClr val="D8EBB6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Freeform 8">
                <a:extLst>
                  <a:ext uri="{FF2B5EF4-FFF2-40B4-BE49-F238E27FC236}">
                    <a16:creationId xmlns:a16="http://schemas.microsoft.com/office/drawing/2014/main" id="{5A3B1C0B-9BC4-C950-88F8-52C9B466CDB9}"/>
                  </a:ext>
                </a:extLst>
              </p:cNvPr>
              <p:cNvSpPr/>
              <p:nvPr/>
            </p:nvSpPr>
            <p:spPr>
              <a:xfrm>
                <a:off x="0" y="0"/>
                <a:ext cx="29527032" cy="1939290"/>
              </a:xfrm>
              <a:custGeom>
                <a:avLst/>
                <a:gdLst/>
                <a:ahLst/>
                <a:cxnLst/>
                <a:rect l="l" t="t" r="r" b="b"/>
                <a:pathLst>
                  <a:path w="29527032" h="1939290">
                    <a:moveTo>
                      <a:pt x="28557386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969645"/>
                    </a:cubicBezTo>
                    <a:cubicBezTo>
                      <a:pt x="0" y="1504315"/>
                      <a:pt x="434975" y="1939290"/>
                      <a:pt x="969645" y="1939290"/>
                    </a:cubicBezTo>
                    <a:lnTo>
                      <a:pt x="28557386" y="1939290"/>
                    </a:lnTo>
                    <a:cubicBezTo>
                      <a:pt x="29092057" y="1939290"/>
                      <a:pt x="29527032" y="1504315"/>
                      <a:pt x="29527032" y="969645"/>
                    </a:cubicBezTo>
                    <a:cubicBezTo>
                      <a:pt x="29527032" y="434975"/>
                      <a:pt x="29092057" y="0"/>
                      <a:pt x="28557386" y="0"/>
                    </a:cubicBezTo>
                    <a:close/>
                    <a:moveTo>
                      <a:pt x="28557386" y="1913890"/>
                    </a:moveTo>
                    <a:lnTo>
                      <a:pt x="969645" y="1913890"/>
                    </a:lnTo>
                    <a:cubicBezTo>
                      <a:pt x="448945" y="1913890"/>
                      <a:pt x="25400" y="1490345"/>
                      <a:pt x="25400" y="969645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28557386" y="25400"/>
                    </a:lnTo>
                    <a:cubicBezTo>
                      <a:pt x="29078086" y="25400"/>
                      <a:pt x="29501632" y="448945"/>
                      <a:pt x="29501632" y="969645"/>
                    </a:cubicBezTo>
                    <a:cubicBezTo>
                      <a:pt x="29501632" y="1490345"/>
                      <a:pt x="29078086" y="1913890"/>
                      <a:pt x="28557386" y="1913890"/>
                    </a:cubicBez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13">
              <a:extLst>
                <a:ext uri="{FF2B5EF4-FFF2-40B4-BE49-F238E27FC236}">
                  <a16:creationId xmlns:a16="http://schemas.microsoft.com/office/drawing/2014/main" id="{96041914-D116-127F-3FEA-A7FDCA9F9B88}"/>
                </a:ext>
              </a:extLst>
            </p:cNvPr>
            <p:cNvSpPr txBox="1"/>
            <p:nvPr/>
          </p:nvSpPr>
          <p:spPr>
            <a:xfrm>
              <a:off x="1524772" y="1006870"/>
              <a:ext cx="15197583" cy="8638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6. </a:t>
              </a:r>
              <a:r>
                <a:rPr lang="vi-VN" sz="2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Một khu vườn sinh thái có dạng hình chữ nhật, chiều dài 180 m, chiều rộng 68 m. Mỗi tháng 1 m</a:t>
              </a:r>
              <a:r>
                <a:rPr lang="vi-VN" sz="2600" b="0" i="0" baseline="30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vi-VN" sz="26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 vườn đó tạo ra khoảng 2 kg ô xi. Hỏi mỗi tháng khu vườn đó tạo ra khoảng bao nhiêu ki-lô-gam ô xi?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D4002DD-9E73-F873-8377-E7110D255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950" y="3840500"/>
            <a:ext cx="4800600" cy="25364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7BCD67-9BD6-DB29-E8A7-A179E0BC52C5}"/>
              </a:ext>
            </a:extLst>
          </p:cNvPr>
          <p:cNvSpPr txBox="1"/>
          <p:nvPr/>
        </p:nvSpPr>
        <p:spPr>
          <a:xfrm>
            <a:off x="933449" y="1819275"/>
            <a:ext cx="7800975" cy="2710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giải: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 tích khu vườn sinh thái dạng hình chữ nhật đó là: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180 x 68 = 12 240 (m</a:t>
            </a:r>
            <a:r>
              <a:rPr lang="nl-NL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)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Mỗi tháng khu vườn tạo ra số ki-lô-gam ô-xi là: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12 240 x 2 = 24 480 ( kg)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 số: 24 480 kg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46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200" y="-227906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0315" y="2984311"/>
            <a:ext cx="3556000" cy="3556000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DBA120-7D40-CC30-41AD-4BD7977428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4042" y="1077766"/>
            <a:ext cx="9455716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AF87F-EAD5-695F-07DB-46BF8528CB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48C38D1-9E78-288C-EE60-F17BCC5A7F6C}"/>
              </a:ext>
            </a:extLst>
          </p:cNvPr>
          <p:cNvSpPr/>
          <p:nvPr/>
        </p:nvSpPr>
        <p:spPr>
          <a:xfrm>
            <a:off x="294640" y="20320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106443-2BE6-C9C8-7C79-5858E9355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" y="2786052"/>
            <a:ext cx="3436617" cy="3471685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43A1C3D-8622-6AD9-93A6-E50A8B965536}"/>
              </a:ext>
            </a:extLst>
          </p:cNvPr>
          <p:cNvSpPr/>
          <p:nvPr/>
        </p:nvSpPr>
        <p:spPr>
          <a:xfrm>
            <a:off x="3534400" y="571500"/>
            <a:ext cx="7990850" cy="2019300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7990850"/>
                      <a:gd name="connsiteY0" fmla="*/ 336557 h 2019300"/>
                      <a:gd name="connsiteX1" fmla="*/ 336557 w 7990850"/>
                      <a:gd name="connsiteY1" fmla="*/ 0 h 2019300"/>
                      <a:gd name="connsiteX2" fmla="*/ 7654293 w 7990850"/>
                      <a:gd name="connsiteY2" fmla="*/ 0 h 2019300"/>
                      <a:gd name="connsiteX3" fmla="*/ 7990850 w 7990850"/>
                      <a:gd name="connsiteY3" fmla="*/ 336557 h 2019300"/>
                      <a:gd name="connsiteX4" fmla="*/ 7990850 w 7990850"/>
                      <a:gd name="connsiteY4" fmla="*/ 1682743 h 2019300"/>
                      <a:gd name="connsiteX5" fmla="*/ 7654293 w 7990850"/>
                      <a:gd name="connsiteY5" fmla="*/ 2019300 h 2019300"/>
                      <a:gd name="connsiteX6" fmla="*/ 336557 w 7990850"/>
                      <a:gd name="connsiteY6" fmla="*/ 2019300 h 2019300"/>
                      <a:gd name="connsiteX7" fmla="*/ 0 w 7990850"/>
                      <a:gd name="connsiteY7" fmla="*/ 1682743 h 2019300"/>
                      <a:gd name="connsiteX8" fmla="*/ 0 w 7990850"/>
                      <a:gd name="connsiteY8" fmla="*/ 336557 h 2019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990850" h="2019300" fill="none" extrusionOk="0">
                        <a:moveTo>
                          <a:pt x="0" y="336557"/>
                        </a:moveTo>
                        <a:cubicBezTo>
                          <a:pt x="1290" y="185613"/>
                          <a:pt x="158834" y="13681"/>
                          <a:pt x="336557" y="0"/>
                        </a:cubicBezTo>
                        <a:cubicBezTo>
                          <a:pt x="2539139" y="72427"/>
                          <a:pt x="4290802" y="61419"/>
                          <a:pt x="7654293" y="0"/>
                        </a:cubicBezTo>
                        <a:cubicBezTo>
                          <a:pt x="7836341" y="-26341"/>
                          <a:pt x="7962975" y="142250"/>
                          <a:pt x="7990850" y="336557"/>
                        </a:cubicBezTo>
                        <a:cubicBezTo>
                          <a:pt x="8034176" y="749007"/>
                          <a:pt x="7933855" y="1459771"/>
                          <a:pt x="7990850" y="1682743"/>
                        </a:cubicBezTo>
                        <a:cubicBezTo>
                          <a:pt x="7996774" y="1838550"/>
                          <a:pt x="7836333" y="2015001"/>
                          <a:pt x="7654293" y="2019300"/>
                        </a:cubicBezTo>
                        <a:cubicBezTo>
                          <a:pt x="6721292" y="2049127"/>
                          <a:pt x="1626607" y="1939994"/>
                          <a:pt x="336557" y="2019300"/>
                        </a:cubicBezTo>
                        <a:cubicBezTo>
                          <a:pt x="175071" y="2016543"/>
                          <a:pt x="-16514" y="1871884"/>
                          <a:pt x="0" y="1682743"/>
                        </a:cubicBezTo>
                        <a:cubicBezTo>
                          <a:pt x="-97803" y="1380187"/>
                          <a:pt x="44522" y="718397"/>
                          <a:pt x="0" y="336557"/>
                        </a:cubicBezTo>
                        <a:close/>
                      </a:path>
                      <a:path w="7990850" h="2019300" stroke="0" extrusionOk="0">
                        <a:moveTo>
                          <a:pt x="0" y="336557"/>
                        </a:moveTo>
                        <a:cubicBezTo>
                          <a:pt x="30087" y="158883"/>
                          <a:pt x="164048" y="27847"/>
                          <a:pt x="336557" y="0"/>
                        </a:cubicBezTo>
                        <a:cubicBezTo>
                          <a:pt x="1674901" y="123000"/>
                          <a:pt x="5561239" y="-96860"/>
                          <a:pt x="7654293" y="0"/>
                        </a:cubicBezTo>
                        <a:cubicBezTo>
                          <a:pt x="7832957" y="-5496"/>
                          <a:pt x="8006572" y="118985"/>
                          <a:pt x="7990850" y="336557"/>
                        </a:cubicBezTo>
                        <a:cubicBezTo>
                          <a:pt x="7935427" y="484633"/>
                          <a:pt x="8071936" y="1027501"/>
                          <a:pt x="7990850" y="1682743"/>
                        </a:cubicBezTo>
                        <a:cubicBezTo>
                          <a:pt x="7961504" y="1879250"/>
                          <a:pt x="7812707" y="2014806"/>
                          <a:pt x="7654293" y="2019300"/>
                        </a:cubicBezTo>
                        <a:cubicBezTo>
                          <a:pt x="4013934" y="1858593"/>
                          <a:pt x="2002100" y="2058967"/>
                          <a:pt x="336557" y="2019300"/>
                        </a:cubicBezTo>
                        <a:cubicBezTo>
                          <a:pt x="128184" y="2014756"/>
                          <a:pt x="-11414" y="1863447"/>
                          <a:pt x="0" y="1682743"/>
                        </a:cubicBezTo>
                        <a:cubicBezTo>
                          <a:pt x="58816" y="1460063"/>
                          <a:pt x="-4833" y="778595"/>
                          <a:pt x="0" y="33655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êu lại công thức tính diện tích hình vuông, hình chữ nhật.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648974-846D-96D8-1619-C74A06F5D4D2}"/>
              </a:ext>
            </a:extLst>
          </p:cNvPr>
          <p:cNvSpPr/>
          <p:nvPr/>
        </p:nvSpPr>
        <p:spPr>
          <a:xfrm>
            <a:off x="4372600" y="3076575"/>
            <a:ext cx="7419350" cy="2019300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7419350"/>
                      <a:gd name="connsiteY0" fmla="*/ 336557 h 2019300"/>
                      <a:gd name="connsiteX1" fmla="*/ 336557 w 7419350"/>
                      <a:gd name="connsiteY1" fmla="*/ 0 h 2019300"/>
                      <a:gd name="connsiteX2" fmla="*/ 7082793 w 7419350"/>
                      <a:gd name="connsiteY2" fmla="*/ 0 h 2019300"/>
                      <a:gd name="connsiteX3" fmla="*/ 7419350 w 7419350"/>
                      <a:gd name="connsiteY3" fmla="*/ 336557 h 2019300"/>
                      <a:gd name="connsiteX4" fmla="*/ 7419350 w 7419350"/>
                      <a:gd name="connsiteY4" fmla="*/ 1682743 h 2019300"/>
                      <a:gd name="connsiteX5" fmla="*/ 7082793 w 7419350"/>
                      <a:gd name="connsiteY5" fmla="*/ 2019300 h 2019300"/>
                      <a:gd name="connsiteX6" fmla="*/ 336557 w 7419350"/>
                      <a:gd name="connsiteY6" fmla="*/ 2019300 h 2019300"/>
                      <a:gd name="connsiteX7" fmla="*/ 0 w 7419350"/>
                      <a:gd name="connsiteY7" fmla="*/ 1682743 h 2019300"/>
                      <a:gd name="connsiteX8" fmla="*/ 0 w 7419350"/>
                      <a:gd name="connsiteY8" fmla="*/ 336557 h 2019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19350" h="2019300" fill="none" extrusionOk="0">
                        <a:moveTo>
                          <a:pt x="0" y="336557"/>
                        </a:moveTo>
                        <a:cubicBezTo>
                          <a:pt x="1290" y="185613"/>
                          <a:pt x="158834" y="13681"/>
                          <a:pt x="336557" y="0"/>
                        </a:cubicBezTo>
                        <a:cubicBezTo>
                          <a:pt x="3018444" y="72427"/>
                          <a:pt x="5788159" y="61419"/>
                          <a:pt x="7082793" y="0"/>
                        </a:cubicBezTo>
                        <a:cubicBezTo>
                          <a:pt x="7264841" y="-26341"/>
                          <a:pt x="7391475" y="142250"/>
                          <a:pt x="7419350" y="336557"/>
                        </a:cubicBezTo>
                        <a:cubicBezTo>
                          <a:pt x="7462676" y="749007"/>
                          <a:pt x="7362355" y="1459771"/>
                          <a:pt x="7419350" y="1682743"/>
                        </a:cubicBezTo>
                        <a:cubicBezTo>
                          <a:pt x="7425274" y="1838550"/>
                          <a:pt x="7264833" y="2015001"/>
                          <a:pt x="7082793" y="2019300"/>
                        </a:cubicBezTo>
                        <a:cubicBezTo>
                          <a:pt x="3987932" y="2049127"/>
                          <a:pt x="3423642" y="1939994"/>
                          <a:pt x="336557" y="2019300"/>
                        </a:cubicBezTo>
                        <a:cubicBezTo>
                          <a:pt x="175071" y="2016543"/>
                          <a:pt x="-16514" y="1871884"/>
                          <a:pt x="0" y="1682743"/>
                        </a:cubicBezTo>
                        <a:cubicBezTo>
                          <a:pt x="-97803" y="1380187"/>
                          <a:pt x="44522" y="718397"/>
                          <a:pt x="0" y="336557"/>
                        </a:cubicBezTo>
                        <a:close/>
                      </a:path>
                      <a:path w="7419350" h="2019300" stroke="0" extrusionOk="0">
                        <a:moveTo>
                          <a:pt x="0" y="336557"/>
                        </a:moveTo>
                        <a:cubicBezTo>
                          <a:pt x="30087" y="158883"/>
                          <a:pt x="164048" y="27847"/>
                          <a:pt x="336557" y="0"/>
                        </a:cubicBezTo>
                        <a:cubicBezTo>
                          <a:pt x="1662455" y="123000"/>
                          <a:pt x="3986244" y="-96860"/>
                          <a:pt x="7082793" y="0"/>
                        </a:cubicBezTo>
                        <a:cubicBezTo>
                          <a:pt x="7261457" y="-5496"/>
                          <a:pt x="7435072" y="118985"/>
                          <a:pt x="7419350" y="336557"/>
                        </a:cubicBezTo>
                        <a:cubicBezTo>
                          <a:pt x="7363927" y="484633"/>
                          <a:pt x="7500436" y="1027501"/>
                          <a:pt x="7419350" y="1682743"/>
                        </a:cubicBezTo>
                        <a:cubicBezTo>
                          <a:pt x="7390004" y="1879250"/>
                          <a:pt x="7241207" y="2014806"/>
                          <a:pt x="7082793" y="2019300"/>
                        </a:cubicBezTo>
                        <a:cubicBezTo>
                          <a:pt x="6382963" y="1858593"/>
                          <a:pt x="1855541" y="2058967"/>
                          <a:pt x="336557" y="2019300"/>
                        </a:cubicBezTo>
                        <a:cubicBezTo>
                          <a:pt x="128184" y="2014756"/>
                          <a:pt x="-11414" y="1863447"/>
                          <a:pt x="0" y="1682743"/>
                        </a:cubicBezTo>
                        <a:cubicBezTo>
                          <a:pt x="58816" y="1460063"/>
                          <a:pt x="-4833" y="778595"/>
                          <a:pt x="0" y="33655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400" b="1" dirty="0">
                <a:solidFill>
                  <a:prstClr val="black"/>
                </a:solidFill>
                <a:latin typeface="Calibri" panose="020F0502020204030204"/>
              </a:rPr>
              <a:t>Nêu lại các đơn vị đo diện tích đã học.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23295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742250" y="215078"/>
            <a:ext cx="6655750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13953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84" y="-537524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ECFB34-6B11-8B24-16FE-2E622E3B6E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4137" y="2206140"/>
            <a:ext cx="6803726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78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200" y="-227906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52">
            <a:extLst>
              <a:ext uri="{FF2B5EF4-FFF2-40B4-BE49-F238E27FC236}">
                <a16:creationId xmlns:a16="http://schemas.microsoft.com/office/drawing/2014/main" id="{B93C8D1F-1BDE-4644-A602-18D500449A90}"/>
              </a:ext>
            </a:extLst>
          </p:cNvPr>
          <p:cNvSpPr/>
          <p:nvPr/>
        </p:nvSpPr>
        <p:spPr>
          <a:xfrm>
            <a:off x="5338898" y="254001"/>
            <a:ext cx="6553200" cy="2387600"/>
          </a:xfrm>
          <a:prstGeom prst="roundRect">
            <a:avLst>
              <a:gd name="adj" fmla="val 37182"/>
            </a:avLst>
          </a:prstGeom>
          <a:solidFill>
            <a:srgbClr val="FBF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30">
              <a:defRPr/>
            </a:pPr>
            <a:endParaRPr lang="en-US" sz="2667" dirty="0">
              <a:solidFill>
                <a:srgbClr val="2A5474"/>
              </a:solidFill>
              <a:latin typeface="#9Slide03 Neutr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0315" y="2984311"/>
            <a:ext cx="3556000" cy="3556000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1F588E-4F8E-45AC-8561-3DBFD3CDFC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4193" y="386353"/>
            <a:ext cx="5728557" cy="24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2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oraemon: Những lần Nobita thông minh đột xuất trong manga">
            <a:extLst>
              <a:ext uri="{FF2B5EF4-FFF2-40B4-BE49-F238E27FC236}">
                <a16:creationId xmlns:a16="http://schemas.microsoft.com/office/drawing/2014/main" id="{383D9022-AA18-4748-B009-3ACA7644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3C10ED4E-2F14-4CFD-BFF5-5882B99E9E03}"/>
              </a:ext>
            </a:extLst>
          </p:cNvPr>
          <p:cNvSpPr/>
          <p:nvPr/>
        </p:nvSpPr>
        <p:spPr>
          <a:xfrm>
            <a:off x="6692900" y="3695700"/>
            <a:ext cx="5410200" cy="30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CE4560-8BFB-405E-98D9-E467F9DD3389}"/>
              </a:ext>
            </a:extLst>
          </p:cNvPr>
          <p:cNvSpPr txBox="1"/>
          <p:nvPr/>
        </p:nvSpPr>
        <p:spPr>
          <a:xfrm>
            <a:off x="6921500" y="39424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46">
              <a:defRPr/>
            </a:pPr>
            <a:r>
              <a:rPr lang="en-US" sz="3200" b="1">
                <a:solidFill>
                  <a:prstClr val="black"/>
                </a:solidFill>
                <a:latin typeface="Calibri" panose="020F0502020204030204"/>
                <a:cs typeface="Times New Roman" pitchFamily="18" charset="0"/>
              </a:rPr>
              <a:t>Nobita của chúng ta đang gặp phải câu hỏi khó, các em hãy cùng nhau giúp đỡ cậu chàng hậu đậu trả lời câu hỏi đó nhé.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8CFAAE-F7CD-E509-FD21-F3049F941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37452" y="114300"/>
            <a:ext cx="9248434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6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7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8" y="381733"/>
            <a:ext cx="8495013" cy="1837591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464B35A-1C03-444F-95CC-C854B9D2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1015995"/>
            <a:ext cx="80502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46">
              <a:spcBef>
                <a:spcPct val="0"/>
              </a:spcBef>
              <a:buNone/>
            </a:pPr>
            <a:r>
              <a:rPr lang="vi-VN" alt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 đơn vị đo diện tích từ bé đến lớn là:</a:t>
            </a:r>
            <a:endParaRPr lang="en-US" altLang="en-US" sz="5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E9BA1E64-D6A1-1C3C-EE17-2F6952759D05}"/>
              </a:ext>
            </a:extLst>
          </p:cNvPr>
          <p:cNvSpPr/>
          <p:nvPr/>
        </p:nvSpPr>
        <p:spPr>
          <a:xfrm>
            <a:off x="1943101" y="2933701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800" b="1" dirty="0">
                <a:solidFill>
                  <a:srgbClr val="FF0000"/>
                </a:solidFill>
              </a:rPr>
              <a:t>mm</a:t>
            </a:r>
            <a:r>
              <a:rPr lang="nl-NL" sz="4800" b="1" baseline="30000" dirty="0">
                <a:solidFill>
                  <a:srgbClr val="FF0000"/>
                </a:solidFill>
              </a:rPr>
              <a:t>2</a:t>
            </a:r>
            <a:r>
              <a:rPr lang="nl-NL" sz="4800" b="1" dirty="0">
                <a:solidFill>
                  <a:srgbClr val="FF0000"/>
                </a:solidFill>
              </a:rPr>
              <a:t> ; cm</a:t>
            </a:r>
            <a:r>
              <a:rPr lang="nl-NL" sz="4800" b="1" baseline="30000" dirty="0">
                <a:solidFill>
                  <a:srgbClr val="FF0000"/>
                </a:solidFill>
              </a:rPr>
              <a:t>2</a:t>
            </a:r>
            <a:r>
              <a:rPr lang="nl-NL" sz="4800" b="1" dirty="0">
                <a:solidFill>
                  <a:srgbClr val="FF0000"/>
                </a:solidFill>
              </a:rPr>
              <a:t> ; dm</a:t>
            </a:r>
            <a:r>
              <a:rPr lang="nl-NL" sz="4800" b="1" baseline="30000" dirty="0">
                <a:solidFill>
                  <a:srgbClr val="FF0000"/>
                </a:solidFill>
              </a:rPr>
              <a:t>2 </a:t>
            </a:r>
            <a:r>
              <a:rPr lang="nl-NL" sz="4800" b="1" dirty="0">
                <a:solidFill>
                  <a:srgbClr val="FF0000"/>
                </a:solidFill>
              </a:rPr>
              <a:t>; m</a:t>
            </a:r>
            <a:r>
              <a:rPr lang="nl-NL" sz="4800" b="1" baseline="30000" dirty="0">
                <a:solidFill>
                  <a:srgbClr val="FF0000"/>
                </a:solidFill>
              </a:rPr>
              <a:t>2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882992B-5239-236B-E56F-F85E14339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643AAEB1-E495-148B-BF42-6CBBDFED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7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8E46D5-6F7D-8A90-BA39-DA556431F0A3}"/>
              </a:ext>
            </a:extLst>
          </p:cNvPr>
          <p:cNvSpPr/>
          <p:nvPr/>
        </p:nvSpPr>
        <p:spPr>
          <a:xfrm>
            <a:off x="270088" y="381734"/>
            <a:ext cx="10225950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>
                <a:solidFill>
                  <a:prstClr val="white"/>
                </a:solidFill>
                <a:latin typeface="Calibri" panose="020F0502020204030204"/>
              </a:rPr>
              <a:t>Thêm 3 số trong dãy sau và nêu quy luật của dãy số đó</a:t>
            </a:r>
          </a:p>
          <a:p>
            <a:pPr algn="ctr" defTabSz="914446"/>
            <a:r>
              <a:rPr lang="en-US">
                <a:solidFill>
                  <a:prstClr val="white"/>
                </a:solidFill>
                <a:latin typeface="Calibri" panose="020F0502020204030204"/>
              </a:rPr>
              <a:t>      3, 6, 9, ……, ……….; ………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23F32B8-B773-F849-1A3E-BA24EFC75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86979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46">
              <a:spcBef>
                <a:spcPct val="0"/>
              </a:spcBef>
              <a:buNone/>
            </a:pPr>
            <a:r>
              <a:rPr lang="vi-VN" alt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 vị đo diện tích mảnh sân nhà em là:</a:t>
            </a:r>
            <a:endParaRPr lang="en-US" altLang="en-US" sz="4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0022278B-A4A3-0CC1-8F28-D081708707A0}"/>
              </a:ext>
            </a:extLst>
          </p:cNvPr>
          <p:cNvSpPr/>
          <p:nvPr/>
        </p:nvSpPr>
        <p:spPr>
          <a:xfrm>
            <a:off x="1800226" y="2809876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nl-NL" sz="9600" b="1" dirty="0">
                <a:solidFill>
                  <a:srgbClr val="FF0000"/>
                </a:solidFill>
              </a:rPr>
              <a:t>m</a:t>
            </a:r>
            <a:r>
              <a:rPr lang="nl-NL" sz="9600" b="1" baseline="30000" dirty="0">
                <a:solidFill>
                  <a:srgbClr val="FF0000"/>
                </a:solidFill>
              </a:rPr>
              <a:t>2</a:t>
            </a:r>
            <a:endParaRPr lang="en-US" sz="9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753C244B-47A4-CDB1-7991-E951D93FB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86EDDA65-3991-FCFC-213C-C2B3A1A5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7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186B37-9A20-B1AD-5B27-A99CB9852884}"/>
              </a:ext>
            </a:extLst>
          </p:cNvPr>
          <p:cNvSpPr/>
          <p:nvPr/>
        </p:nvSpPr>
        <p:spPr>
          <a:xfrm>
            <a:off x="270088" y="381734"/>
            <a:ext cx="10225950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>
                <a:solidFill>
                  <a:prstClr val="white"/>
                </a:solidFill>
                <a:latin typeface="Calibri" panose="020F0502020204030204"/>
              </a:rPr>
              <a:t>Thêm 3 số trong dãy sau và nêu quy luật của dãy số đó</a:t>
            </a:r>
          </a:p>
          <a:p>
            <a:pPr algn="ctr" defTabSz="914446"/>
            <a:r>
              <a:rPr lang="en-US">
                <a:solidFill>
                  <a:prstClr val="white"/>
                </a:solidFill>
                <a:latin typeface="Calibri" panose="020F0502020204030204"/>
              </a:rPr>
              <a:t>      3, 6, 9, ……, ……….; ………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61EE57E-E95E-8C90-D091-9DDBED395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925036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nl-NL" sz="6600" dirty="0"/>
              <a:t>7m</a:t>
            </a:r>
            <a:r>
              <a:rPr lang="nl-NL" sz="6600" baseline="30000" dirty="0"/>
              <a:t>2</a:t>
            </a:r>
            <a:r>
              <a:rPr lang="nl-NL" sz="6600" dirty="0"/>
              <a:t> 3dm</a:t>
            </a:r>
            <a:r>
              <a:rPr lang="nl-NL" sz="6600" baseline="30000" dirty="0"/>
              <a:t>2 </a:t>
            </a:r>
            <a:r>
              <a:rPr lang="nl-NL" sz="6600" dirty="0"/>
              <a:t>= ........... dm</a:t>
            </a:r>
            <a:r>
              <a:rPr lang="nl-NL" sz="6600" baseline="30000" dirty="0"/>
              <a:t>2</a:t>
            </a:r>
            <a:endParaRPr lang="en-US" sz="6600" dirty="0"/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C329C135-AE2E-97B6-8594-07586F36E9B0}"/>
              </a:ext>
            </a:extLst>
          </p:cNvPr>
          <p:cNvSpPr/>
          <p:nvPr/>
        </p:nvSpPr>
        <p:spPr>
          <a:xfrm>
            <a:off x="2009776" y="2809876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nl-NL" sz="11500" b="1" dirty="0">
                <a:solidFill>
                  <a:srgbClr val="FF0000"/>
                </a:solidFill>
              </a:rPr>
              <a:t>703 dm</a:t>
            </a:r>
            <a:r>
              <a:rPr lang="nl-NL" sz="11500" b="1" baseline="30000" dirty="0">
                <a:solidFill>
                  <a:srgbClr val="FF0000"/>
                </a:solidFill>
              </a:rPr>
              <a:t>2</a:t>
            </a:r>
            <a:endParaRPr lang="en-US" sz="11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200" y="-227906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0315" y="2984311"/>
            <a:ext cx="3556000" cy="3556000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0532AC-DE66-3DD2-D137-39AFC71070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1004" y="1163491"/>
            <a:ext cx="8443692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1852542-7634-42AE-A54D-82863828857C}"/>
              </a:ext>
            </a:extLst>
          </p:cNvPr>
          <p:cNvGrpSpPr/>
          <p:nvPr/>
        </p:nvGrpSpPr>
        <p:grpSpPr>
          <a:xfrm>
            <a:off x="609600" y="1283689"/>
            <a:ext cx="10820052" cy="5084671"/>
            <a:chOff x="3073388" y="1647825"/>
            <a:chExt cx="8890012" cy="5198538"/>
          </a:xfrm>
        </p:grpSpPr>
        <p:sp>
          <p:nvSpPr>
            <p:cNvPr id="101" name="Rectangle: Top Corners Rounded 100">
              <a:extLst>
                <a:ext uri="{FF2B5EF4-FFF2-40B4-BE49-F238E27FC236}">
                  <a16:creationId xmlns:a16="http://schemas.microsoft.com/office/drawing/2014/main" id="{98BE0CB7-67DC-4351-9488-B9434B29EA32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chemeClr val="tx2">
                <a:lumMod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09630">
                <a:defRPr/>
              </a:pPr>
              <a:endParaRPr lang="en-US" sz="1200" kern="0" dirty="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02" name="Rectangle: Top Corners Rounded 101">
              <a:extLst>
                <a:ext uri="{FF2B5EF4-FFF2-40B4-BE49-F238E27FC236}">
                  <a16:creationId xmlns:a16="http://schemas.microsoft.com/office/drawing/2014/main" id="{87BBBFDE-6444-48C5-9932-50B077209DF9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09630">
                <a:defRPr/>
              </a:pPr>
              <a:endParaRPr lang="en-US" sz="1200" kern="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051BFE8-C339-B515-12D7-15CA9366E383}"/>
              </a:ext>
            </a:extLst>
          </p:cNvPr>
          <p:cNvGrpSpPr/>
          <p:nvPr/>
        </p:nvGrpSpPr>
        <p:grpSpPr>
          <a:xfrm>
            <a:off x="267791" y="171450"/>
            <a:ext cx="11514634" cy="1019175"/>
            <a:chOff x="955933" y="982362"/>
            <a:chExt cx="16417668" cy="892950"/>
          </a:xfrm>
        </p:grpSpPr>
        <p:grpSp>
          <p:nvGrpSpPr>
            <p:cNvPr id="3" name="Group 6">
              <a:extLst>
                <a:ext uri="{FF2B5EF4-FFF2-40B4-BE49-F238E27FC236}">
                  <a16:creationId xmlns:a16="http://schemas.microsoft.com/office/drawing/2014/main" id="{BE3D9051-2853-51C5-FC8B-0723E22F5349}"/>
                </a:ext>
              </a:extLst>
            </p:cNvPr>
            <p:cNvGrpSpPr/>
            <p:nvPr/>
          </p:nvGrpSpPr>
          <p:grpSpPr>
            <a:xfrm>
              <a:off x="955933" y="982362"/>
              <a:ext cx="16417668" cy="892950"/>
              <a:chOff x="0" y="0"/>
              <a:chExt cx="29527032" cy="1939290"/>
            </a:xfrm>
          </p:grpSpPr>
          <p:sp>
            <p:nvSpPr>
              <p:cNvPr id="5" name="Freeform 7">
                <a:extLst>
                  <a:ext uri="{FF2B5EF4-FFF2-40B4-BE49-F238E27FC236}">
                    <a16:creationId xmlns:a16="http://schemas.microsoft.com/office/drawing/2014/main" id="{28B5D535-82B5-0567-920C-2E1F0189FF7D}"/>
                  </a:ext>
                </a:extLst>
              </p:cNvPr>
              <p:cNvSpPr/>
              <p:nvPr/>
            </p:nvSpPr>
            <p:spPr>
              <a:xfrm>
                <a:off x="12704" y="12702"/>
                <a:ext cx="29501635" cy="1913892"/>
              </a:xfrm>
              <a:custGeom>
                <a:avLst/>
                <a:gdLst/>
                <a:ahLst/>
                <a:cxnLst/>
                <a:rect l="l" t="t" r="r" b="b"/>
                <a:pathLst>
                  <a:path w="29501632" h="1913890">
                    <a:moveTo>
                      <a:pt x="28544686" y="1913890"/>
                    </a:move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lnTo>
                      <a:pt x="0" y="956945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28544686" y="0"/>
                    </a:lnTo>
                    <a:cubicBezTo>
                      <a:pt x="29073134" y="0"/>
                      <a:pt x="29501632" y="428371"/>
                      <a:pt x="29501632" y="956945"/>
                    </a:cubicBezTo>
                    <a:lnTo>
                      <a:pt x="29501632" y="956945"/>
                    </a:lnTo>
                    <a:cubicBezTo>
                      <a:pt x="29501632" y="1485392"/>
                      <a:pt x="29073134" y="1913890"/>
                      <a:pt x="28544686" y="1913890"/>
                    </a:cubicBezTo>
                    <a:close/>
                  </a:path>
                </a:pathLst>
              </a:custGeom>
              <a:solidFill>
                <a:srgbClr val="D8EBB6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Freeform 8">
                <a:extLst>
                  <a:ext uri="{FF2B5EF4-FFF2-40B4-BE49-F238E27FC236}">
                    <a16:creationId xmlns:a16="http://schemas.microsoft.com/office/drawing/2014/main" id="{5A3B1C0B-9BC4-C950-88F8-52C9B466CDB9}"/>
                  </a:ext>
                </a:extLst>
              </p:cNvPr>
              <p:cNvSpPr/>
              <p:nvPr/>
            </p:nvSpPr>
            <p:spPr>
              <a:xfrm>
                <a:off x="0" y="0"/>
                <a:ext cx="29527032" cy="1939290"/>
              </a:xfrm>
              <a:custGeom>
                <a:avLst/>
                <a:gdLst/>
                <a:ahLst/>
                <a:cxnLst/>
                <a:rect l="l" t="t" r="r" b="b"/>
                <a:pathLst>
                  <a:path w="29527032" h="1939290">
                    <a:moveTo>
                      <a:pt x="28557386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969645"/>
                    </a:cubicBezTo>
                    <a:cubicBezTo>
                      <a:pt x="0" y="1504315"/>
                      <a:pt x="434975" y="1939290"/>
                      <a:pt x="969645" y="1939290"/>
                    </a:cubicBezTo>
                    <a:lnTo>
                      <a:pt x="28557386" y="1939290"/>
                    </a:lnTo>
                    <a:cubicBezTo>
                      <a:pt x="29092057" y="1939290"/>
                      <a:pt x="29527032" y="1504315"/>
                      <a:pt x="29527032" y="969645"/>
                    </a:cubicBezTo>
                    <a:cubicBezTo>
                      <a:pt x="29527032" y="434975"/>
                      <a:pt x="29092057" y="0"/>
                      <a:pt x="28557386" y="0"/>
                    </a:cubicBezTo>
                    <a:close/>
                    <a:moveTo>
                      <a:pt x="28557386" y="1913890"/>
                    </a:moveTo>
                    <a:lnTo>
                      <a:pt x="969645" y="1913890"/>
                    </a:lnTo>
                    <a:cubicBezTo>
                      <a:pt x="448945" y="1913890"/>
                      <a:pt x="25400" y="1490345"/>
                      <a:pt x="25400" y="969645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28557386" y="25400"/>
                    </a:lnTo>
                    <a:cubicBezTo>
                      <a:pt x="29078086" y="25400"/>
                      <a:pt x="29501632" y="448945"/>
                      <a:pt x="29501632" y="969645"/>
                    </a:cubicBezTo>
                    <a:cubicBezTo>
                      <a:pt x="29501632" y="1490345"/>
                      <a:pt x="29078086" y="1913890"/>
                      <a:pt x="28557386" y="1913890"/>
                    </a:cubicBez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" name="TextBox 13">
              <a:extLst>
                <a:ext uri="{FF2B5EF4-FFF2-40B4-BE49-F238E27FC236}">
                  <a16:creationId xmlns:a16="http://schemas.microsoft.com/office/drawing/2014/main" id="{96041914-D116-127F-3FEA-A7FDCA9F9B88}"/>
                </a:ext>
              </a:extLst>
            </p:cNvPr>
            <p:cNvSpPr txBox="1"/>
            <p:nvPr/>
          </p:nvSpPr>
          <p:spPr>
            <a:xfrm>
              <a:off x="1524772" y="1006870"/>
              <a:ext cx="15197583" cy="7550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 ta muốn đào một hố cát dạng hình chữ nhật trong sân cỏ hình chữ nhật với kích thước như sơ đồ dưới đây:</a:t>
              </a:r>
              <a:endParaRPr lang="en-US" sz="2667" b="1" dirty="0">
                <a:solidFill>
                  <a:srgbClr val="231F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EDA991F-90CF-904D-6AB5-C4FF470F7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074" y="1555570"/>
            <a:ext cx="5895975" cy="29735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5348C0-A2A6-7BD6-A9E1-38CAB04CAA43}"/>
              </a:ext>
            </a:extLst>
          </p:cNvPr>
          <p:cNvSpPr txBox="1"/>
          <p:nvPr/>
        </p:nvSpPr>
        <p:spPr>
          <a:xfrm>
            <a:off x="1514475" y="4905375"/>
            <a:ext cx="9363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</a:rPr>
              <a:t>Em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hãy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diện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hố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cát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trên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.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Nói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cho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bạn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nghe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cách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của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em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99812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1852542-7634-42AE-A54D-82863828857C}"/>
              </a:ext>
            </a:extLst>
          </p:cNvPr>
          <p:cNvGrpSpPr/>
          <p:nvPr/>
        </p:nvGrpSpPr>
        <p:grpSpPr>
          <a:xfrm>
            <a:off x="609600" y="409575"/>
            <a:ext cx="10820052" cy="5958785"/>
            <a:chOff x="3073388" y="1647825"/>
            <a:chExt cx="8890012" cy="5198538"/>
          </a:xfrm>
        </p:grpSpPr>
        <p:sp>
          <p:nvSpPr>
            <p:cNvPr id="101" name="Rectangle: Top Corners Rounded 100">
              <a:extLst>
                <a:ext uri="{FF2B5EF4-FFF2-40B4-BE49-F238E27FC236}">
                  <a16:creationId xmlns:a16="http://schemas.microsoft.com/office/drawing/2014/main" id="{98BE0CB7-67DC-4351-9488-B9434B29EA32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chemeClr val="tx2">
                <a:lumMod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09630">
                <a:defRPr/>
              </a:pPr>
              <a:endParaRPr lang="en-US" sz="1200" kern="0" dirty="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02" name="Rectangle: Top Corners Rounded 101">
              <a:extLst>
                <a:ext uri="{FF2B5EF4-FFF2-40B4-BE49-F238E27FC236}">
                  <a16:creationId xmlns:a16="http://schemas.microsoft.com/office/drawing/2014/main" id="{87BBBFDE-6444-48C5-9932-50B077209DF9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09630">
                <a:defRPr/>
              </a:pPr>
              <a:endParaRPr lang="en-US" sz="1200" kern="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B5EF806-2045-3DCB-750C-74F9ABB64140}"/>
              </a:ext>
            </a:extLst>
          </p:cNvPr>
          <p:cNvSpPr txBox="1"/>
          <p:nvPr/>
        </p:nvSpPr>
        <p:spPr>
          <a:xfrm>
            <a:off x="1390650" y="895350"/>
            <a:ext cx="8943975" cy="5366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 dài hố cát:</a:t>
            </a:r>
            <a:endParaRPr lang="en-US" sz="36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25 -13 -2 = 10 (m)</a:t>
            </a:r>
            <a:endParaRPr lang="en-US" sz="36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 rộng hố cát:</a:t>
            </a:r>
            <a:endParaRPr lang="en-US" sz="36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12 - 7 - 2 = 3 (m)</a:t>
            </a:r>
            <a:endParaRPr lang="en-US" sz="36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 tích hố cát là:</a:t>
            </a:r>
            <a:endParaRPr lang="en-US" sz="36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 x 10 = 30 (m</a:t>
            </a:r>
            <a:r>
              <a:rPr lang="nl-NL" sz="3600" baseline="30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36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       Đáp số:  30 (m</a:t>
            </a:r>
            <a:r>
              <a:rPr lang="nl-NL" sz="3600" baseline="30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36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89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475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#9Slide03 Neutra</vt:lpstr>
      <vt:lpstr>Arial</vt:lpstr>
      <vt:lpstr>Calibri</vt:lpstr>
      <vt:lpstr>Calibri Light</vt:lpstr>
      <vt:lpstr>Cambria</vt:lpstr>
      <vt:lpstr>Custom Design</vt:lpstr>
      <vt:lpstr>1_Office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11</cp:revision>
  <dcterms:created xsi:type="dcterms:W3CDTF">2024-01-27T07:32:24Z</dcterms:created>
  <dcterms:modified xsi:type="dcterms:W3CDTF">2024-01-27T07:59:47Z</dcterms:modified>
</cp:coreProperties>
</file>