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57" r:id="rId3"/>
    <p:sldId id="259" r:id="rId4"/>
    <p:sldId id="260" r:id="rId5"/>
    <p:sldId id="297" r:id="rId6"/>
    <p:sldId id="279" r:id="rId7"/>
    <p:sldId id="318" r:id="rId8"/>
    <p:sldId id="319" r:id="rId9"/>
    <p:sldId id="283" r:id="rId10"/>
    <p:sldId id="261" r:id="rId11"/>
    <p:sldId id="320" r:id="rId12"/>
    <p:sldId id="321" r:id="rId13"/>
    <p:sldId id="322" r:id="rId14"/>
    <p:sldId id="346" r:id="rId15"/>
    <p:sldId id="347"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6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1027-45FD-4683-955F-61C87DC05387}"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0CA51-0CAE-466A-B079-1B15C3D17668}" type="slidenum">
              <a:rPr lang="en-US" smtClean="0"/>
              <a:t>‹#›</a:t>
            </a:fld>
            <a:endParaRPr lang="en-US"/>
          </a:p>
        </p:txBody>
      </p:sp>
    </p:spTree>
    <p:extLst>
      <p:ext uri="{BB962C8B-B14F-4D97-AF65-F5344CB8AC3E}">
        <p14:creationId xmlns:p14="http://schemas.microsoft.com/office/powerpoint/2010/main" val="161878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3906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3798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1528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814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276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2096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312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1711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7599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5" name="Footer Placeholder 4">
            <a:extLst>
              <a:ext uri="{FF2B5EF4-FFF2-40B4-BE49-F238E27FC236}">
                <a16:creationId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19705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5" name="Footer Placeholder 4">
            <a:extLst>
              <a:ext uri="{FF2B5EF4-FFF2-40B4-BE49-F238E27FC236}">
                <a16:creationId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86752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5" name="Footer Placeholder 4">
            <a:extLst>
              <a:ext uri="{FF2B5EF4-FFF2-40B4-BE49-F238E27FC236}">
                <a16:creationId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25981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936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29546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61553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2669871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164544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7418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921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1914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5" name="Footer Placeholder 4">
            <a:extLst>
              <a:ext uri="{FF2B5EF4-FFF2-40B4-BE49-F238E27FC236}">
                <a16:creationId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93660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6" name="Footer Placeholder 5">
            <a:extLst>
              <a:ext uri="{FF2B5EF4-FFF2-40B4-BE49-F238E27FC236}">
                <a16:creationId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7054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8" name="Footer Placeholder 7">
            <a:extLst>
              <a:ext uri="{FF2B5EF4-FFF2-40B4-BE49-F238E27FC236}">
                <a16:creationId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86940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4" name="Footer Placeholder 3">
            <a:extLst>
              <a:ext uri="{FF2B5EF4-FFF2-40B4-BE49-F238E27FC236}">
                <a16:creationId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78539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3" name="Footer Placeholder 2">
            <a:extLst>
              <a:ext uri="{FF2B5EF4-FFF2-40B4-BE49-F238E27FC236}">
                <a16:creationId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1048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6" name="Footer Placeholder 5">
            <a:extLst>
              <a:ext uri="{FF2B5EF4-FFF2-40B4-BE49-F238E27FC236}">
                <a16:creationId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99331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1/19/2024</a:t>
            </a:fld>
            <a:endParaRPr lang="en-US"/>
          </a:p>
        </p:txBody>
      </p:sp>
      <p:sp>
        <p:nvSpPr>
          <p:cNvPr id="6" name="Footer Placeholder 5">
            <a:extLst>
              <a:ext uri="{FF2B5EF4-FFF2-40B4-BE49-F238E27FC236}">
                <a16:creationId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01881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1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83516904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g"/><Relationship Id="rId7" Type="http://schemas.openxmlformats.org/officeDocument/2006/relationships/image" Target="../media/image5.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slide" Target="slide4.xml"/><Relationship Id="rId5" Type="http://schemas.openxmlformats.org/officeDocument/2006/relationships/image" Target="../media/image17.jp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slide" Target="slide4.xml"/><Relationship Id="rId5" Type="http://schemas.openxmlformats.org/officeDocument/2006/relationships/image" Target="../media/image17.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slide" Target="slide4.xml"/><Relationship Id="rId5" Type="http://schemas.openxmlformats.org/officeDocument/2006/relationships/image" Target="../media/image17.jp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560" y="5047832"/>
            <a:ext cx="1406977" cy="1406977"/>
          </a:xfrm>
          <a:prstGeom prst="rect">
            <a:avLst/>
          </a:prstGeom>
        </p:spPr>
      </p:pic>
      <p:pic>
        <p:nvPicPr>
          <p:cNvPr id="24"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 name="Picture 1">
            <a:extLst>
              <a:ext uri="{FF2B5EF4-FFF2-40B4-BE49-F238E27FC236}">
                <a16:creationId xmlns:a16="http://schemas.microsoft.com/office/drawing/2014/main" id="{626992F3-5DF0-F7D0-96EA-A00CBA2F9DDF}"/>
              </a:ext>
            </a:extLst>
          </p:cNvPr>
          <p:cNvPicPr>
            <a:picLocks noChangeAspect="1"/>
          </p:cNvPicPr>
          <p:nvPr/>
        </p:nvPicPr>
        <p:blipFill>
          <a:blip r:embed="rId9"/>
          <a:stretch>
            <a:fillRect/>
          </a:stretch>
        </p:blipFill>
        <p:spPr>
          <a:xfrm>
            <a:off x="3391403" y="728770"/>
            <a:ext cx="5980694" cy="1914310"/>
          </a:xfrm>
          <a:prstGeom prst="rect">
            <a:avLst/>
          </a:prstGeom>
        </p:spPr>
      </p:pic>
      <p:pic>
        <p:nvPicPr>
          <p:cNvPr id="5" name="Picture 4">
            <a:extLst>
              <a:ext uri="{FF2B5EF4-FFF2-40B4-BE49-F238E27FC236}">
                <a16:creationId xmlns:a16="http://schemas.microsoft.com/office/drawing/2014/main" id="{09C29089-CA31-711F-A855-E094F3555AB6}"/>
              </a:ext>
            </a:extLst>
          </p:cNvPr>
          <p:cNvPicPr>
            <a:picLocks noChangeAspect="1"/>
          </p:cNvPicPr>
          <p:nvPr/>
        </p:nvPicPr>
        <p:blipFill>
          <a:blip r:embed="rId10"/>
          <a:stretch>
            <a:fillRect/>
          </a:stretch>
        </p:blipFill>
        <p:spPr>
          <a:xfrm>
            <a:off x="931886" y="1467038"/>
            <a:ext cx="9699577" cy="4438273"/>
          </a:xfrm>
          <a:prstGeom prst="rect">
            <a:avLst/>
          </a:prstGeom>
        </p:spPr>
      </p:pic>
    </p:spTree>
    <p:extLst>
      <p:ext uri="{BB962C8B-B14F-4D97-AF65-F5344CB8AC3E}">
        <p14:creationId xmlns:p14="http://schemas.microsoft.com/office/powerpoint/2010/main" val="384502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541844" y="360158"/>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724788" y="392733"/>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25" name="TextBox 24">
            <a:extLst>
              <a:ext uri="{FF2B5EF4-FFF2-40B4-BE49-F238E27FC236}">
                <a16:creationId xmlns:a16="http://schemas.microsoft.com/office/drawing/2014/main" id="{873F67E4-883A-4AFD-A973-6425F58ED38B}"/>
              </a:ext>
            </a:extLst>
          </p:cNvPr>
          <p:cNvSpPr txBox="1"/>
          <p:nvPr/>
        </p:nvSpPr>
        <p:spPr>
          <a:xfrm>
            <a:off x="1348034" y="408445"/>
            <a:ext cx="10246936" cy="1384995"/>
          </a:xfrm>
          <a:prstGeom prst="rect">
            <a:avLst/>
          </a:prstGeom>
          <a:solidFill>
            <a:schemeClr val="bg1"/>
          </a:solidFill>
        </p:spPr>
        <p:txBody>
          <a:bodyPr wrap="square">
            <a:spAutoFit/>
          </a:bodyPr>
          <a:lstStyle/>
          <a:p>
            <a:pPr lvl="0" algn="just"/>
            <a:r>
              <a:rPr lang="vi-VN" sz="2800" dirty="0">
                <a:latin typeface="Cambria" panose="02040503050406030204" pitchFamily="18" charset="0"/>
                <a:ea typeface="Cambria" panose="02040503050406030204" pitchFamily="18" charset="0"/>
              </a:rPr>
              <a:t>Người ta sơn một bức tường có dạng hình chữ nhật với kích thước như hình vẽ dưới đây. Hãy tính diện tích cần sơn, biết rằng tổng diện tích cửa sổ và cửa ra vào là 6 m</a:t>
            </a:r>
            <a:r>
              <a:rPr lang="vi-VN" sz="2800" baseline="30000" dirty="0">
                <a:latin typeface="Cambria" panose="02040503050406030204" pitchFamily="18" charset="0"/>
                <a:ea typeface="Cambria" panose="02040503050406030204" pitchFamily="18" charset="0"/>
              </a:rPr>
              <a:t>2</a:t>
            </a:r>
            <a:r>
              <a:rPr lang="vi-VN" sz="28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15E856C-19D9-417D-61D8-1D358CF17F41}"/>
              </a:ext>
            </a:extLst>
          </p:cNvPr>
          <p:cNvPicPr>
            <a:picLocks noChangeAspect="1"/>
          </p:cNvPicPr>
          <p:nvPr/>
        </p:nvPicPr>
        <p:blipFill>
          <a:blip r:embed="rId9"/>
          <a:stretch>
            <a:fillRect/>
          </a:stretch>
        </p:blipFill>
        <p:spPr>
          <a:xfrm>
            <a:off x="1990234" y="1855264"/>
            <a:ext cx="8305800" cy="4467225"/>
          </a:xfrm>
          <a:prstGeom prst="rect">
            <a:avLst/>
          </a:prstGeom>
        </p:spPr>
      </p:pic>
    </p:spTree>
    <p:extLst>
      <p:ext uri="{BB962C8B-B14F-4D97-AF65-F5344CB8AC3E}">
        <p14:creationId xmlns:p14="http://schemas.microsoft.com/office/powerpoint/2010/main" val="4425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2"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panose="020B0604030504040204"/>
              <a:ea typeface="+mn-ea"/>
              <a:cs typeface="+mn-cs"/>
            </a:endParaRPr>
          </a:p>
        </p:txBody>
      </p:sp>
      <p:sp>
        <p:nvSpPr>
          <p:cNvPr id="2" name="TextBox 1">
            <a:extLst>
              <a:ext uri="{FF2B5EF4-FFF2-40B4-BE49-F238E27FC236}">
                <a16:creationId xmlns:a16="http://schemas.microsoft.com/office/drawing/2014/main" id="{DAD057EC-78CB-DA3E-6AFA-74A28004572A}"/>
              </a:ext>
            </a:extLst>
          </p:cNvPr>
          <p:cNvSpPr txBox="1"/>
          <p:nvPr/>
        </p:nvSpPr>
        <p:spPr>
          <a:xfrm>
            <a:off x="1998484" y="1282045"/>
            <a:ext cx="7390614" cy="3970318"/>
          </a:xfrm>
          <a:prstGeom prst="rect">
            <a:avLst/>
          </a:prstGeom>
          <a:noFill/>
        </p:spPr>
        <p:txBody>
          <a:bodyPr wrap="square" rtlCol="0">
            <a:spAutoFit/>
          </a:bodyP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Bài giải</a:t>
            </a:r>
            <a:r>
              <a:rPr lang="en-US" sz="36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bức tường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8 x 3 = 24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cần sơn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24 – 6 =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algn="r"/>
            <a:r>
              <a:rPr lang="vi-VN" sz="3600" dirty="0">
                <a:solidFill>
                  <a:srgbClr val="FF0000"/>
                </a:solidFill>
                <a:effectLst/>
                <a:latin typeface="Cambria" panose="02040503050406030204" pitchFamily="18" charset="0"/>
                <a:ea typeface="Cambria" panose="02040503050406030204" pitchFamily="18" charset="0"/>
              </a:rPr>
              <a:t>Đáp số: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2315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366887" y="460499"/>
            <a:ext cx="10482604" cy="1754326"/>
          </a:xfrm>
          <a:prstGeom prst="rect">
            <a:avLst/>
          </a:prstGeom>
          <a:noFill/>
        </p:spPr>
        <p:txBody>
          <a:bodyPr wrap="square">
            <a:spAutoFit/>
          </a:bodyPr>
          <a:lstStyle/>
          <a:p>
            <a:pPr lvl="0" algn="just">
              <a:defRPr/>
            </a:pP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 Hãy đánh dấu trên nền phòng học một hình vuông có diện tích 1</a:t>
            </a:r>
            <a:r>
              <a:rPr lang="vi-VN" sz="3600" dirty="0">
                <a:solidFill>
                  <a:srgbClr val="002060"/>
                </a:solidFill>
                <a:latin typeface="Cambria" panose="02040503050406030204" pitchFamily="18" charset="0"/>
                <a:ea typeface="Cambria" panose="02040503050406030204" pitchFamily="18" charset="0"/>
              </a:rPr>
              <a:t> m</a:t>
            </a:r>
            <a:r>
              <a:rPr lang="vi-VN" sz="3600" baseline="30000" dirty="0">
                <a:solidFill>
                  <a:srgbClr val="002060"/>
                </a:solidFill>
                <a:latin typeface="Cambria" panose="02040503050406030204" pitchFamily="18" charset="0"/>
                <a:ea typeface="Cambria" panose="02040503050406030204" pitchFamily="18" charset="0"/>
              </a:rPr>
              <a:t>2 </a:t>
            </a: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rồi thử xem có bao nhiêu bạn đứng được trong diện tích đó.</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3" name="Picture 2">
            <a:extLst>
              <a:ext uri="{FF2B5EF4-FFF2-40B4-BE49-F238E27FC236}">
                <a16:creationId xmlns:a16="http://schemas.microsoft.com/office/drawing/2014/main" id="{5FFD9C8D-2D90-2148-D43F-6B4A853A47C3}"/>
              </a:ext>
            </a:extLst>
          </p:cNvPr>
          <p:cNvPicPr>
            <a:picLocks noChangeAspect="1"/>
          </p:cNvPicPr>
          <p:nvPr/>
        </p:nvPicPr>
        <p:blipFill>
          <a:blip r:embed="rId9"/>
          <a:stretch>
            <a:fillRect/>
          </a:stretch>
        </p:blipFill>
        <p:spPr>
          <a:xfrm>
            <a:off x="898983" y="2469675"/>
            <a:ext cx="6999216" cy="3686028"/>
          </a:xfrm>
          <a:prstGeom prst="rect">
            <a:avLst/>
          </a:prstGeom>
        </p:spPr>
      </p:pic>
      <p:sp>
        <p:nvSpPr>
          <p:cNvPr id="4" name="Rectangle: Rounded Corners 3">
            <a:extLst>
              <a:ext uri="{FF2B5EF4-FFF2-40B4-BE49-F238E27FC236}">
                <a16:creationId xmlns:a16="http://schemas.microsoft.com/office/drawing/2014/main" id="{E1D61517-48F5-FCFB-1013-2B90634CC5DE}"/>
              </a:ext>
            </a:extLst>
          </p:cNvPr>
          <p:cNvSpPr/>
          <p:nvPr/>
        </p:nvSpPr>
        <p:spPr>
          <a:xfrm>
            <a:off x="7729979" y="2686639"/>
            <a:ext cx="4006392" cy="292230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solidFill>
                  <a:srgbClr val="000000"/>
                </a:solidFill>
                <a:effectLst/>
                <a:latin typeface="Cambria" panose="02040503050406030204" pitchFamily="18" charset="0"/>
                <a:ea typeface="Cambria" panose="02040503050406030204" pitchFamily="18" charset="0"/>
              </a:rPr>
              <a:t>Có khoảng 6 - 8 bạn đứng được trong diện tích 1m</a:t>
            </a:r>
            <a:r>
              <a:rPr lang="vi-VN" sz="4000" baseline="30000" dirty="0">
                <a:solidFill>
                  <a:srgbClr val="000000"/>
                </a:solidFill>
                <a:effectLst/>
                <a:latin typeface="Cambria" panose="02040503050406030204" pitchFamily="18" charset="0"/>
                <a:ea typeface="Cambria" panose="02040503050406030204" pitchFamily="18" charset="0"/>
              </a:rPr>
              <a:t>2</a:t>
            </a:r>
            <a:endParaRPr lang="en-US" sz="4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9693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282046" y="517060"/>
            <a:ext cx="10482604" cy="584775"/>
          </a:xfrm>
          <a:prstGeom prst="rect">
            <a:avLst/>
          </a:prstGeom>
          <a:noFill/>
        </p:spPr>
        <p:txBody>
          <a:bodyPr wrap="square">
            <a:spAutoFit/>
          </a:bodyPr>
          <a:lstStyle/>
          <a:p>
            <a:pPr lvl="0" algn="just">
              <a:defRPr/>
            </a:pPr>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khoảng</a:t>
            </a:r>
            <a:r>
              <a:rPr lang="en-US" sz="3200" dirty="0">
                <a:latin typeface="Cambria" panose="02040503050406030204" pitchFamily="18" charset="0"/>
                <a:ea typeface="Cambria" panose="02040503050406030204" pitchFamily="18" charset="0"/>
              </a:rPr>
              <a:t> 1 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2" name="Picture 1">
            <a:extLst>
              <a:ext uri="{FF2B5EF4-FFF2-40B4-BE49-F238E27FC236}">
                <a16:creationId xmlns:a16="http://schemas.microsoft.com/office/drawing/2014/main" id="{E79ACD44-17E6-FF5E-B7BC-12E42E196606}"/>
              </a:ext>
            </a:extLst>
          </p:cNvPr>
          <p:cNvPicPr>
            <a:picLocks noChangeAspect="1"/>
          </p:cNvPicPr>
          <p:nvPr/>
        </p:nvPicPr>
        <p:blipFill>
          <a:blip r:embed="rId9"/>
          <a:stretch>
            <a:fillRect/>
          </a:stretch>
        </p:blipFill>
        <p:spPr>
          <a:xfrm>
            <a:off x="612742" y="1358246"/>
            <a:ext cx="3520126" cy="3520126"/>
          </a:xfrm>
          <a:prstGeom prst="rect">
            <a:avLst/>
          </a:prstGeom>
        </p:spPr>
      </p:pic>
      <p:sp>
        <p:nvSpPr>
          <p:cNvPr id="5" name="TextBox 4">
            <a:extLst>
              <a:ext uri="{FF2B5EF4-FFF2-40B4-BE49-F238E27FC236}">
                <a16:creationId xmlns:a16="http://schemas.microsoft.com/office/drawing/2014/main" id="{13BF7738-D35F-AB78-E886-6EC0BDDA9BB0}"/>
              </a:ext>
            </a:extLst>
          </p:cNvPr>
          <p:cNvSpPr txBox="1"/>
          <p:nvPr/>
        </p:nvSpPr>
        <p:spPr>
          <a:xfrm>
            <a:off x="556182" y="4430598"/>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Mặt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bàn</a:t>
            </a:r>
            <a:endParaRPr lang="en-US" sz="40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5B9F64B9-35DE-6467-1B09-2084DA611593}"/>
              </a:ext>
            </a:extLst>
          </p:cNvPr>
          <p:cNvPicPr>
            <a:picLocks noChangeAspect="1"/>
          </p:cNvPicPr>
          <p:nvPr/>
        </p:nvPicPr>
        <p:blipFill>
          <a:blip r:embed="rId10"/>
          <a:stretch>
            <a:fillRect/>
          </a:stretch>
        </p:blipFill>
        <p:spPr>
          <a:xfrm>
            <a:off x="6503709" y="1187777"/>
            <a:ext cx="3722409" cy="3722409"/>
          </a:xfrm>
          <a:prstGeom prst="rect">
            <a:avLst/>
          </a:prstGeom>
        </p:spPr>
      </p:pic>
      <p:sp>
        <p:nvSpPr>
          <p:cNvPr id="8" name="TextBox 7">
            <a:extLst>
              <a:ext uri="{FF2B5EF4-FFF2-40B4-BE49-F238E27FC236}">
                <a16:creationId xmlns:a16="http://schemas.microsoft.com/office/drawing/2014/main" id="{A22903D0-A041-92F7-C9DA-BDAE71E9AA1E}"/>
              </a:ext>
            </a:extLst>
          </p:cNvPr>
          <p:cNvSpPr txBox="1"/>
          <p:nvPr/>
        </p:nvSpPr>
        <p:spPr>
          <a:xfrm>
            <a:off x="6693032" y="4703975"/>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Gương</a:t>
            </a:r>
            <a:r>
              <a:rPr lang="en-US" sz="4000" b="1" dirty="0">
                <a:solidFill>
                  <a:srgbClr val="FF0000"/>
                </a:solidFill>
                <a:latin typeface="Cambria" panose="02040503050406030204" pitchFamily="18" charset="0"/>
                <a:ea typeface="Cambria" panose="02040503050406030204" pitchFamily="18" charset="0"/>
              </a:rPr>
              <a:t> soi</a:t>
            </a:r>
          </a:p>
        </p:txBody>
      </p:sp>
    </p:spTree>
    <p:extLst>
      <p:ext uri="{BB962C8B-B14F-4D97-AF65-F5344CB8AC3E}">
        <p14:creationId xmlns:p14="http://schemas.microsoft.com/office/powerpoint/2010/main" val="69729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366887" y="460499"/>
            <a:ext cx="10482604" cy="1569660"/>
          </a:xfrm>
          <a:prstGeom prst="rect">
            <a:avLst/>
          </a:prstGeom>
          <a:noFill/>
        </p:spPr>
        <p:txBody>
          <a:bodyPr wrap="square">
            <a:spAutoFit/>
          </a:bodyPr>
          <a:lstStyle/>
          <a:p>
            <a:r>
              <a:rPr lang="vi-VN" sz="3200" b="1" dirty="0">
                <a:latin typeface="Cambria" panose="02040503050406030204" pitchFamily="18" charset="0"/>
                <a:ea typeface="Cambria" panose="02040503050406030204" pitchFamily="18" charset="0"/>
              </a:rPr>
              <a:t>Em hãy ước lượng và cho biết:</a:t>
            </a:r>
          </a:p>
          <a:p>
            <a:r>
              <a:rPr lang="vi-VN" sz="3200" dirty="0">
                <a:latin typeface="Cambria" panose="02040503050406030204" pitchFamily="18" charset="0"/>
                <a:ea typeface="Cambria" panose="02040503050406030204" pitchFamily="18" charset="0"/>
              </a:rPr>
              <a:t>a) Diện tích nền nhà em khoảng bao nhiêu mét vuông.</a:t>
            </a:r>
          </a:p>
          <a:p>
            <a:r>
              <a:rPr lang="vi-VN" sz="3200" dirty="0">
                <a:latin typeface="Cambria" panose="02040503050406030204" pitchFamily="18" charset="0"/>
                <a:ea typeface="Cambria" panose="02040503050406030204" pitchFamily="18" charset="0"/>
              </a:rPr>
              <a:t>a) Diện tích lớp học em khoảng bao nhiêu mét vuông.</a:t>
            </a: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6</a:t>
            </a:r>
          </a:p>
        </p:txBody>
      </p:sp>
    </p:spTree>
    <p:extLst>
      <p:ext uri="{BB962C8B-B14F-4D97-AF65-F5344CB8AC3E}">
        <p14:creationId xmlns:p14="http://schemas.microsoft.com/office/powerpoint/2010/main" val="4016304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7999" y="5224397"/>
            <a:ext cx="1406977" cy="1406977"/>
          </a:xfrm>
          <a:prstGeom prst="rect">
            <a:avLst/>
          </a:prstGeom>
        </p:spPr>
      </p:pic>
      <p:pic>
        <p:nvPicPr>
          <p:cNvPr id="24"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6" name="图片 12">
            <a:extLst>
              <a:ext uri="{FF2B5EF4-FFF2-40B4-BE49-F238E27FC236}">
                <a16:creationId xmlns:a16="http://schemas.microsoft.com/office/drawing/2014/main" id="{C19054B3-7082-4F49-A2AE-3665F644B1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79181">
            <a:off x="1464438" y="426644"/>
            <a:ext cx="7451527" cy="5542031"/>
          </a:xfrm>
          <a:prstGeom prst="rect">
            <a:avLst/>
          </a:prstGeom>
        </p:spPr>
      </p:pic>
      <p:sp>
        <p:nvSpPr>
          <p:cNvPr id="12" name="TextBox 11">
            <a:extLst>
              <a:ext uri="{FF2B5EF4-FFF2-40B4-BE49-F238E27FC236}">
                <a16:creationId xmlns:a16="http://schemas.microsoft.com/office/drawing/2014/main" id="{D53FDB01-4D79-76AE-AAC8-D2DB34AEFD6A}"/>
              </a:ext>
            </a:extLst>
          </p:cNvPr>
          <p:cNvSpPr txBox="1"/>
          <p:nvPr/>
        </p:nvSpPr>
        <p:spPr>
          <a:xfrm>
            <a:off x="2199843" y="2303335"/>
            <a:ext cx="651674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Hôm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nay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học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gì</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D53FDB01-4D79-76AE-AAC8-D2DB34AEFD6A}"/>
              </a:ext>
            </a:extLst>
          </p:cNvPr>
          <p:cNvSpPr txBox="1"/>
          <p:nvPr/>
        </p:nvSpPr>
        <p:spPr>
          <a:xfrm>
            <a:off x="2199842" y="3180243"/>
            <a:ext cx="6516749"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hoàn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bị</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tiếp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nhé</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10"/>
          <a:stretch>
            <a:fillRect/>
          </a:stretch>
        </p:blipFill>
        <p:spPr>
          <a:xfrm>
            <a:off x="5802039" y="226834"/>
            <a:ext cx="3920068" cy="3499407"/>
          </a:xfrm>
          <a:prstGeom prst="rect">
            <a:avLst/>
          </a:prstGeom>
        </p:spPr>
      </p:pic>
    </p:spTree>
    <p:extLst>
      <p:ext uri="{BB962C8B-B14F-4D97-AF65-F5344CB8AC3E}">
        <p14:creationId xmlns:p14="http://schemas.microsoft.com/office/powerpoint/2010/main" val="2287033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3" name="图片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45221" y="146264"/>
            <a:ext cx="3128215" cy="1993003"/>
          </a:xfrm>
          <a:prstGeom prst="rect">
            <a:avLst/>
          </a:prstGeom>
        </p:spPr>
      </p:pic>
      <p:pic>
        <p:nvPicPr>
          <p:cNvPr id="48" name="图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2" name="Picture 1"/>
          <p:cNvPicPr>
            <a:picLocks noChangeAspect="1"/>
          </p:cNvPicPr>
          <p:nvPr/>
        </p:nvPicPr>
        <p:blipFill>
          <a:blip r:embed="rId11"/>
          <a:stretch>
            <a:fillRect/>
          </a:stretch>
        </p:blipFill>
        <p:spPr>
          <a:xfrm>
            <a:off x="5079607" y="611961"/>
            <a:ext cx="1859441" cy="1511939"/>
          </a:xfrm>
          <a:prstGeom prst="rect">
            <a:avLst/>
          </a:prstGeom>
        </p:spPr>
      </p:pic>
      <p:pic>
        <p:nvPicPr>
          <p:cNvPr id="4" name="Picture 3"/>
          <p:cNvPicPr>
            <a:picLocks noChangeAspect="1"/>
          </p:cNvPicPr>
          <p:nvPr/>
        </p:nvPicPr>
        <p:blipFill>
          <a:blip r:embed="rId12"/>
          <a:stretch>
            <a:fillRect/>
          </a:stretch>
        </p:blipFill>
        <p:spPr>
          <a:xfrm>
            <a:off x="293831" y="2604964"/>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50" name="Google Shape;950;p31">
            <a:hlinkClick r:id="" action="ppaction://hlinkshowjump?jump=nextslide"/>
          </p:cNvPr>
          <p:cNvSpPr/>
          <p:nvPr/>
        </p:nvSpPr>
        <p:spPr>
          <a:xfrm>
            <a:off x="4038895" y="1780566"/>
            <a:ext cx="6332284" cy="1577579"/>
          </a:xfrm>
          <a:custGeom>
            <a:avLst/>
            <a:gdLst/>
            <a:ahLst/>
            <a:cxnLst/>
            <a:rect l="l" t="t" r="r" b="b"/>
            <a:pathLst>
              <a:path w="120339" h="52963" extrusionOk="0">
                <a:moveTo>
                  <a:pt x="3678" y="0"/>
                </a:moveTo>
                <a:cubicBezTo>
                  <a:pt x="1662" y="0"/>
                  <a:pt x="1" y="1661"/>
                  <a:pt x="1" y="3677"/>
                </a:cubicBezTo>
                <a:lnTo>
                  <a:pt x="1" y="49227"/>
                </a:lnTo>
                <a:cubicBezTo>
                  <a:pt x="1" y="51302"/>
                  <a:pt x="1662" y="52963"/>
                  <a:pt x="3678" y="52963"/>
                </a:cubicBezTo>
                <a:lnTo>
                  <a:pt x="95429" y="52963"/>
                </a:lnTo>
                <a:cubicBezTo>
                  <a:pt x="96200" y="52963"/>
                  <a:pt x="96912" y="52489"/>
                  <a:pt x="97267" y="51777"/>
                </a:cubicBezTo>
                <a:lnTo>
                  <a:pt x="99462" y="47329"/>
                </a:lnTo>
                <a:lnTo>
                  <a:pt x="101716" y="51777"/>
                </a:lnTo>
                <a:cubicBezTo>
                  <a:pt x="102071" y="52489"/>
                  <a:pt x="102783" y="52963"/>
                  <a:pt x="103554" y="52963"/>
                </a:cubicBezTo>
                <a:lnTo>
                  <a:pt x="116602" y="52963"/>
                </a:lnTo>
                <a:cubicBezTo>
                  <a:pt x="118678" y="52963"/>
                  <a:pt x="120339" y="51302"/>
                  <a:pt x="120339" y="49227"/>
                </a:cubicBezTo>
                <a:lnTo>
                  <a:pt x="120339" y="3677"/>
                </a:lnTo>
                <a:cubicBezTo>
                  <a:pt x="120279" y="1661"/>
                  <a:pt x="118678" y="0"/>
                  <a:pt x="116602" y="0"/>
                </a:cubicBezTo>
                <a:lnTo>
                  <a:pt x="24851" y="0"/>
                </a:lnTo>
                <a:cubicBezTo>
                  <a:pt x="24080" y="0"/>
                  <a:pt x="23428" y="415"/>
                  <a:pt x="23013" y="1127"/>
                </a:cubicBezTo>
                <a:lnTo>
                  <a:pt x="20818" y="5575"/>
                </a:lnTo>
                <a:lnTo>
                  <a:pt x="18565" y="1127"/>
                </a:lnTo>
                <a:cubicBezTo>
                  <a:pt x="18209" y="415"/>
                  <a:pt x="17556" y="0"/>
                  <a:pt x="16785" y="0"/>
                </a:cubicBezTo>
                <a:close/>
              </a:path>
            </a:pathLst>
          </a:custGeom>
          <a:solidFill>
            <a:schemeClr val="accent1"/>
          </a:solidFill>
          <a:ln>
            <a:noFill/>
          </a:ln>
          <a:effectLst>
            <a:outerShdw dist="47625" dir="3000000" algn="bl" rotWithShape="0">
              <a:schemeClr val="accent2">
                <a:alpha val="30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267" b="0" i="0" u="none" strike="noStrike" kern="0" cap="none" spc="0" normalizeH="0" baseline="0" noProof="0">
                <a:ln>
                  <a:noFill/>
                </a:ln>
                <a:solidFill>
                  <a:srgbClr val="513153">
                    <a:lumMod val="50000"/>
                  </a:srgbClr>
                </a:solidFill>
                <a:effectLst/>
                <a:uLnTx/>
                <a:uFill>
                  <a:noFill/>
                </a:uFill>
                <a:latin typeface="#9Slide07 SVNZiclets" panose="02000603000000000000" pitchFamily="2" charset="0"/>
                <a:ea typeface="Pirata One"/>
                <a:cs typeface="Pirata One"/>
                <a:sym typeface="Pirata One"/>
              </a:rPr>
              <a:t>KHO BÁU ĐẠI DƯƠN</a:t>
            </a:r>
            <a:endParaRPr kumimoji="0" sz="2667" b="0" i="0" u="none" strike="noStrike" kern="0" cap="none" spc="0" normalizeH="0" baseline="0" noProof="0">
              <a:ln>
                <a:noFill/>
              </a:ln>
              <a:solidFill>
                <a:srgbClr val="513153">
                  <a:lumMod val="50000"/>
                </a:srgbClr>
              </a:solidFill>
              <a:effectLst/>
              <a:uLnTx/>
              <a:uFillTx/>
              <a:latin typeface="#9Slide07 SVNZiclets" panose="02000603000000000000" pitchFamily="2" charset="0"/>
              <a:ea typeface="+mn-ea"/>
              <a:cs typeface="Arial"/>
              <a:sym typeface="Arial"/>
            </a:endParaRPr>
          </a:p>
        </p:txBody>
      </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6266891" y="4695397"/>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187449" y="2618397"/>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1349924" y="4660779"/>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29759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 m2</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7968684" y="5140926"/>
            <a:ext cx="2277213"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D. 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01117" y="3009469"/>
            <a:ext cx="2760398" cy="9233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B. c</a:t>
            </a:r>
            <a:r>
              <a:rPr kumimoji="0" lang="vi-VN" sz="5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3019136" y="5059494"/>
            <a:ext cx="2124251"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vi-VN"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60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Mét vuông</a:t>
            </a:r>
            <a:r>
              <a:rPr kumimoji="0" lang="en-US" sz="6000" b="1" i="0" u="none" strike="noStrike" kern="1200" cap="none" spc="0" normalizeH="0" baseline="0" noProof="0">
                <a:ln>
                  <a:noFill/>
                </a:ln>
                <a:solidFill>
                  <a:srgbClr val="FF6699"/>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viết tắt là gì?</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6110215" y="5005803"/>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04552" y="2761725"/>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1363707" y="5049820"/>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1428473" y="4614386"/>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187449" y="2618397"/>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6093641" y="4665931"/>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96454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 1 dm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3130267" y="5059916"/>
            <a:ext cx="2896857"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 10 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01117" y="3009469"/>
            <a:ext cx="2777695"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 1 cm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7943744" y="5012160"/>
            <a:ext cx="2467081"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D. 1 m</a:t>
            </a: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768326" y="419782"/>
            <a:ext cx="861557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Mét vuông</a:t>
            </a:r>
            <a:r>
              <a:rPr kumimoji="0" lang="en-US" sz="6000" b="1" i="0" u="none" strike="noStrike" kern="1200" cap="none" spc="0" normalizeH="0" baseline="0" noProof="0">
                <a:ln>
                  <a:noFill/>
                </a:ln>
                <a:solidFill>
                  <a:srgbClr val="FF6699"/>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là diện tích hình vuông có cạnh dài ?</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1271797" y="4924792"/>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04552" y="2761725"/>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6107425" y="5054972"/>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1428473" y="4614386"/>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249595" y="4657381"/>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6397179" y="2642390"/>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498223"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 c</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3130267" y="5059916"/>
            <a:ext cx="263893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 m</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63263" y="5048453"/>
            <a:ext cx="2124251"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D. </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8247281" y="2988618"/>
            <a:ext cx="2633673"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 </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2324101" y="612768"/>
            <a:ext cx="801052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mbria" panose="02040503050406030204" pitchFamily="18" charset="0"/>
                <a:ea typeface="Cambria" panose="02040503050406030204" pitchFamily="18" charset="0"/>
              </a:rPr>
              <a:t>Diện</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tích</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một</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ngôi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nhà</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là</a:t>
            </a:r>
            <a:r>
              <a:rPr lang="en-US" sz="6000" b="1" dirty="0">
                <a:solidFill>
                  <a:srgbClr val="FF0000"/>
                </a:solidFill>
                <a:latin typeface="Cambria" panose="02040503050406030204" pitchFamily="18" charset="0"/>
                <a:ea typeface="Cambria" panose="02040503050406030204" pitchFamily="18" charset="0"/>
              </a:rPr>
              <a:t>: …?...</a:t>
            </a:r>
            <a:endParaRPr kumimoji="0" lang="en-US" sz="6000" b="1"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1271797" y="4924792"/>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66697" y="4800709"/>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6410962" y="3031430"/>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3" name="图片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45221" y="146264"/>
            <a:ext cx="3128215" cy="1993003"/>
          </a:xfrm>
          <a:prstGeom prst="rect">
            <a:avLst/>
          </a:prstGeom>
        </p:spPr>
      </p:pic>
      <p:pic>
        <p:nvPicPr>
          <p:cNvPr id="48" name="图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5" name="Picture 4">
            <a:extLst>
              <a:ext uri="{FF2B5EF4-FFF2-40B4-BE49-F238E27FC236}">
                <a16:creationId xmlns:a16="http://schemas.microsoft.com/office/drawing/2014/main" id="{E8F2DE4A-42CC-49E0-BD18-2F05347DB8CA}"/>
              </a:ext>
            </a:extLst>
          </p:cNvPr>
          <p:cNvPicPr>
            <a:picLocks noChangeAspect="1"/>
          </p:cNvPicPr>
          <p:nvPr/>
        </p:nvPicPr>
        <p:blipFill>
          <a:blip r:embed="rId11"/>
          <a:stretch>
            <a:fillRect/>
          </a:stretch>
        </p:blipFill>
        <p:spPr>
          <a:xfrm>
            <a:off x="5076559" y="641386"/>
            <a:ext cx="1865538" cy="1511939"/>
          </a:xfrm>
          <a:prstGeom prst="rect">
            <a:avLst/>
          </a:prstGeom>
        </p:spPr>
      </p:pic>
      <p:pic>
        <p:nvPicPr>
          <p:cNvPr id="6" name="Picture 5">
            <a:extLst>
              <a:ext uri="{FF2B5EF4-FFF2-40B4-BE49-F238E27FC236}">
                <a16:creationId xmlns:a16="http://schemas.microsoft.com/office/drawing/2014/main" id="{C42B2115-42C7-E3AA-A3DE-A1E455F8A84A}"/>
              </a:ext>
            </a:extLst>
          </p:cNvPr>
          <p:cNvPicPr>
            <a:picLocks noChangeAspect="1"/>
          </p:cNvPicPr>
          <p:nvPr/>
        </p:nvPicPr>
        <p:blipFill>
          <a:blip r:embed="rId12"/>
          <a:stretch>
            <a:fillRect/>
          </a:stretch>
        </p:blipFill>
        <p:spPr>
          <a:xfrm>
            <a:off x="1744193" y="2509932"/>
            <a:ext cx="9370364" cy="2219136"/>
          </a:xfrm>
          <a:prstGeom prst="rect">
            <a:avLst/>
          </a:prstGeom>
        </p:spPr>
      </p:pic>
    </p:spTree>
    <p:extLst>
      <p:ext uri="{BB962C8B-B14F-4D97-AF65-F5344CB8AC3E}">
        <p14:creationId xmlns:p14="http://schemas.microsoft.com/office/powerpoint/2010/main" val="12771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26" presetClass="emph" presetSubtype="0" fill="hold" nodeType="with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panose="020B0604030504040204"/>
              <a:ea typeface="+mn-ea"/>
              <a:cs typeface="+mn-cs"/>
            </a:endParaRPr>
          </a:p>
        </p:txBody>
      </p:sp>
      <p:sp>
        <p:nvSpPr>
          <p:cNvPr id="208" name="TextBox 207">
            <a:extLst>
              <a:ext uri="{FF2B5EF4-FFF2-40B4-BE49-F238E27FC236}">
                <a16:creationId xmlns:a16="http://schemas.microsoft.com/office/drawing/2014/main" id="{9C536AFC-7970-4163-8C51-9DC8DA5A4E21}"/>
              </a:ext>
            </a:extLst>
          </p:cNvPr>
          <p:cNvSpPr txBox="1"/>
          <p:nvPr/>
        </p:nvSpPr>
        <p:spPr>
          <a:xfrm>
            <a:off x="1200169" y="389175"/>
            <a:ext cx="10544156" cy="16158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Tính diện tích tấm thảm dạng hình chữ nhật có chiều dài 8 m, chiều rộng 6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Tính diện tích mảnh vườn hình vuông có cạnh 12 m.</a:t>
            </a:r>
            <a:endParaRPr kumimoji="0" lang="en-US"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238125" y="169952"/>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421069" y="202527"/>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2" name="TextBox 1">
            <a:extLst>
              <a:ext uri="{FF2B5EF4-FFF2-40B4-BE49-F238E27FC236}">
                <a16:creationId xmlns:a16="http://schemas.microsoft.com/office/drawing/2014/main" id="{A50A3B0D-3C02-9CC8-D9AD-960EFB14CCD9}"/>
              </a:ext>
            </a:extLst>
          </p:cNvPr>
          <p:cNvSpPr txBox="1"/>
          <p:nvPr/>
        </p:nvSpPr>
        <p:spPr>
          <a:xfrm>
            <a:off x="495300" y="2352675"/>
            <a:ext cx="10972800" cy="1569660"/>
          </a:xfrm>
          <a:prstGeom prst="rect">
            <a:avLst/>
          </a:prstGeom>
          <a:noFill/>
        </p:spPr>
        <p:txBody>
          <a:bodyPr wrap="square" rtlCol="0">
            <a:spAutoFit/>
          </a:bodyPr>
          <a:lstStyle/>
          <a:p>
            <a:pPr algn="ctr" latinLnBrk="0"/>
            <a:r>
              <a:rPr lang="en-US" sz="3200" b="1" i="0" dirty="0">
                <a:solidFill>
                  <a:srgbClr val="FF0000"/>
                </a:solidFill>
                <a:effectLst/>
                <a:latin typeface="Cambria" panose="02040503050406030204" pitchFamily="18" charset="0"/>
                <a:ea typeface="Cambria" panose="02040503050406030204" pitchFamily="18" charset="0"/>
              </a:rPr>
              <a:t>a)      </a:t>
            </a: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thảm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dạng</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hình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chữ</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nhật</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latinLnBrk="0"/>
            <a:r>
              <a:rPr lang="en-US" sz="3200" b="1" i="0" dirty="0">
                <a:solidFill>
                  <a:srgbClr val="FF0000"/>
                </a:solidFill>
                <a:effectLst/>
                <a:latin typeface="Cambria" panose="02040503050406030204" pitchFamily="18" charset="0"/>
                <a:ea typeface="Cambria" panose="02040503050406030204" pitchFamily="18" charset="0"/>
              </a:rPr>
              <a:t>              8 x 6 = 48 (m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ctr" latinLnBrk="0"/>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48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60B5DE29-336E-3211-F46F-D48FC36E9B60}"/>
              </a:ext>
            </a:extLst>
          </p:cNvPr>
          <p:cNvSpPr txBox="1"/>
          <p:nvPr/>
        </p:nvSpPr>
        <p:spPr>
          <a:xfrm>
            <a:off x="590550" y="4124325"/>
            <a:ext cx="10972800" cy="1569660"/>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b)      Diện tích mảnh vườn hình vuông là:</a:t>
            </a:r>
          </a:p>
          <a:p>
            <a:pPr algn="ctr"/>
            <a:r>
              <a:rPr lang="vi-VN" sz="3200" b="1" dirty="0">
                <a:solidFill>
                  <a:srgbClr val="FF0000"/>
                </a:solidFill>
                <a:latin typeface="Cambria" panose="02040503050406030204" pitchFamily="18" charset="0"/>
                <a:ea typeface="Cambria" panose="02040503050406030204" pitchFamily="18" charset="0"/>
              </a:rPr>
              <a:t>           12 x 12 = 144 (m</a:t>
            </a:r>
            <a:r>
              <a:rPr lang="vi-VN" sz="3200" b="1" baseline="30000" dirty="0">
                <a:solidFill>
                  <a:srgbClr val="FF0000"/>
                </a:solidFill>
                <a:latin typeface="Cambria" panose="02040503050406030204" pitchFamily="18" charset="0"/>
                <a:ea typeface="Cambria" panose="02040503050406030204" pitchFamily="18" charset="0"/>
              </a:rPr>
              <a:t>2</a:t>
            </a:r>
            <a:r>
              <a:rPr lang="vi-VN" sz="3200" b="1" dirty="0">
                <a:solidFill>
                  <a:srgbClr val="FF0000"/>
                </a:solidFill>
                <a:latin typeface="Cambria" panose="02040503050406030204" pitchFamily="18" charset="0"/>
                <a:ea typeface="Cambria" panose="02040503050406030204" pitchFamily="18" charset="0"/>
              </a:rPr>
              <a:t>)</a:t>
            </a:r>
          </a:p>
          <a:p>
            <a:pPr algn="ctr"/>
            <a:r>
              <a:rPr lang="vi-VN" sz="3200" b="1" dirty="0">
                <a:solidFill>
                  <a:srgbClr val="FF0000"/>
                </a:solidFill>
                <a:latin typeface="Cambria" panose="02040503050406030204" pitchFamily="18" charset="0"/>
                <a:ea typeface="Cambria" panose="02040503050406030204" pitchFamily="18" charset="0"/>
              </a:rPr>
              <a:t>                       Đáp số: 144 m</a:t>
            </a:r>
            <a:r>
              <a:rPr lang="vi-VN" sz="3200" b="1" baseline="30000" dirty="0">
                <a:solidFill>
                  <a:srgbClr val="FF0000"/>
                </a:solidFill>
                <a:latin typeface="Cambria" panose="02040503050406030204" pitchFamily="18" charset="0"/>
                <a:ea typeface="Cambria" panose="02040503050406030204" pitchFamily="18" charset="0"/>
              </a:rPr>
              <a:t>2</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11127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386</Words>
  <Application>Microsoft Office PowerPoint</Application>
  <PresentationFormat>Widescreen</PresentationFormat>
  <Paragraphs>62</Paragraphs>
  <Slides>15</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等线</vt:lpstr>
      <vt:lpstr>字魂58号-创中黑</vt:lpstr>
      <vt:lpstr>#9Slide07 SVNStick A Round</vt:lpstr>
      <vt:lpstr>#9Slide07 SVNZiclets</vt:lpstr>
      <vt:lpstr>Arial</vt:lpstr>
      <vt:lpstr>Calibri</vt:lpstr>
      <vt:lpstr>Calibri Light</vt:lpstr>
      <vt:lpstr>Cambria</vt:lpstr>
      <vt:lpstr>Fira Sans</vt:lpstr>
      <vt:lpstr>Times New Roman</vt:lpstr>
      <vt:lpstr>Custom Design</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16</cp:revision>
  <dcterms:created xsi:type="dcterms:W3CDTF">2024-01-19T01:06:40Z</dcterms:created>
  <dcterms:modified xsi:type="dcterms:W3CDTF">2024-01-19T02:20:27Z</dcterms:modified>
</cp:coreProperties>
</file>