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0" r:id="rId2"/>
    <p:sldId id="344" r:id="rId3"/>
    <p:sldId id="306" r:id="rId4"/>
    <p:sldId id="305" r:id="rId5"/>
    <p:sldId id="308" r:id="rId6"/>
    <p:sldId id="309" r:id="rId7"/>
    <p:sldId id="310" r:id="rId8"/>
    <p:sldId id="311" r:id="rId9"/>
    <p:sldId id="289" r:id="rId10"/>
    <p:sldId id="258" r:id="rId11"/>
    <p:sldId id="336" r:id="rId12"/>
    <p:sldId id="332" r:id="rId13"/>
    <p:sldId id="307" r:id="rId14"/>
    <p:sldId id="339" r:id="rId15"/>
    <p:sldId id="345" r:id="rId16"/>
    <p:sldId id="340" r:id="rId17"/>
    <p:sldId id="341" r:id="rId18"/>
    <p:sldId id="313" r:id="rId19"/>
    <p:sldId id="346" r:id="rId20"/>
    <p:sldId id="334" r:id="rId21"/>
    <p:sldId id="335" r:id="rId22"/>
    <p:sldId id="291" r:id="rId23"/>
    <p:sldId id="347" r:id="rId24"/>
    <p:sldId id="314" r:id="rId25"/>
    <p:sldId id="303" r:id="rId26"/>
    <p:sldId id="275" r:id="rId27"/>
    <p:sldId id="274" r:id="rId28"/>
    <p:sldId id="262" r:id="rId29"/>
    <p:sldId id="323" r:id="rId30"/>
    <p:sldId id="3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572B6-475D-4EEB-8143-6348A53C9028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78A5F-7DD2-430B-B4A4-44B2459B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1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527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7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77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651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55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058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32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405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4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KHI HS TRẢ LỜI XONG, GV NHẤP CHUỘT VÀO DẤU MŨI TÊN ĐỂ QUAY VỀ SLIDE MẢNH GHÉP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6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76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462BA-DA64-4AAE-BC40-1BFDCF9629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50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5412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277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7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36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751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7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914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59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804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483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8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20/01/2024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16E0541-D52C-AA6A-EC37-EC013CBDD2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418" y="177000"/>
            <a:ext cx="1382907" cy="1382907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CA2DF53-549F-035F-40E9-370792628D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57" y="8250655"/>
            <a:ext cx="1599197" cy="15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18" Type="http://schemas.microsoft.com/office/2007/relationships/hdphoto" Target="../media/hdphoto3.wdp"/><Relationship Id="rId3" Type="http://schemas.microsoft.com/office/2007/relationships/media" Target="../media/media5.mp3"/><Relationship Id="rId7" Type="http://schemas.openxmlformats.org/officeDocument/2006/relationships/image" Target="../media/image34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audio" Target="../media/media4.mp3"/><Relationship Id="rId16" Type="http://schemas.openxmlformats.org/officeDocument/2006/relationships/image" Target="../media/image46.svg"/><Relationship Id="rId1" Type="http://schemas.microsoft.com/office/2007/relationships/media" Target="../media/media4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audio" Target="../media/media5.mp3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18" Type="http://schemas.microsoft.com/office/2007/relationships/hdphoto" Target="../media/hdphoto3.wdp"/><Relationship Id="rId3" Type="http://schemas.microsoft.com/office/2007/relationships/media" Target="../media/media5.mp3"/><Relationship Id="rId7" Type="http://schemas.openxmlformats.org/officeDocument/2006/relationships/image" Target="../media/image34.png"/><Relationship Id="rId12" Type="http://schemas.openxmlformats.org/officeDocument/2006/relationships/image" Target="../media/image49.svg"/><Relationship Id="rId17" Type="http://schemas.openxmlformats.org/officeDocument/2006/relationships/image" Target="../media/image47.png"/><Relationship Id="rId2" Type="http://schemas.openxmlformats.org/officeDocument/2006/relationships/audio" Target="../media/media4.mp3"/><Relationship Id="rId16" Type="http://schemas.openxmlformats.org/officeDocument/2006/relationships/image" Target="../media/image51.svg"/><Relationship Id="rId1" Type="http://schemas.microsoft.com/office/2007/relationships/media" Target="../media/media4.mp3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5.png"/><Relationship Id="rId10" Type="http://schemas.openxmlformats.org/officeDocument/2006/relationships/image" Target="../media/image48.svg"/><Relationship Id="rId4" Type="http://schemas.openxmlformats.org/officeDocument/2006/relationships/audio" Target="../media/media5.mp3"/><Relationship Id="rId9" Type="http://schemas.openxmlformats.org/officeDocument/2006/relationships/image" Target="../media/image39.png"/><Relationship Id="rId14" Type="http://schemas.openxmlformats.org/officeDocument/2006/relationships/image" Target="../media/image5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7.png"/><Relationship Id="rId18" Type="http://schemas.openxmlformats.org/officeDocument/2006/relationships/image" Target="../media/image46.svg"/><Relationship Id="rId3" Type="http://schemas.microsoft.com/office/2007/relationships/media" Target="../media/media5.mp3"/><Relationship Id="rId7" Type="http://schemas.openxmlformats.org/officeDocument/2006/relationships/image" Target="../media/image34.png"/><Relationship Id="rId12" Type="http://schemas.openxmlformats.org/officeDocument/2006/relationships/image" Target="../media/image42.svg"/><Relationship Id="rId17" Type="http://schemas.openxmlformats.org/officeDocument/2006/relationships/image" Target="../media/image45.png"/><Relationship Id="rId2" Type="http://schemas.openxmlformats.org/officeDocument/2006/relationships/audio" Target="../media/media4.mp3"/><Relationship Id="rId16" Type="http://schemas.openxmlformats.org/officeDocument/2006/relationships/image" Target="../media/image44.svg"/><Relationship Id="rId1" Type="http://schemas.microsoft.com/office/2007/relationships/media" Target="../media/media4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3.png"/><Relationship Id="rId10" Type="http://schemas.openxmlformats.org/officeDocument/2006/relationships/image" Target="../media/image40.svg"/><Relationship Id="rId4" Type="http://schemas.openxmlformats.org/officeDocument/2006/relationships/audio" Target="../media/media5.mp3"/><Relationship Id="rId9" Type="http://schemas.openxmlformats.org/officeDocument/2006/relationships/image" Target="../media/image39.png"/><Relationship Id="rId1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2.png"/><Relationship Id="rId2" Type="http://schemas.openxmlformats.org/officeDocument/2006/relationships/audio" Target="../media/media3.m4a"/><Relationship Id="rId16" Type="http://schemas.openxmlformats.org/officeDocument/2006/relationships/image" Target="../media/image14.png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image" Target="../media/image9.jpg"/><Relationship Id="rId15" Type="http://schemas.openxmlformats.org/officeDocument/2006/relationships/slide" Target="slide9.xml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1E072-1F27-76BD-42C7-5387BF87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568" y="2595047"/>
            <a:ext cx="4149538" cy="31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3DC403-B85B-7CB8-531A-658A5F65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C625CD-B79E-EDF8-93AA-A74C544C64BA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927F9-F5D5-5A74-B14F-FCD78E6D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26" y="499836"/>
            <a:ext cx="5797798" cy="829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9D310-0608-1D63-0E4B-353440759F6C}"/>
              </a:ext>
            </a:extLst>
          </p:cNvPr>
          <p:cNvSpPr txBox="1"/>
          <p:nvPr/>
        </p:nvSpPr>
        <p:spPr>
          <a:xfrm>
            <a:off x="647700" y="1857375"/>
            <a:ext cx="1078230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thành biểu tượng về đơn vị đo diện tích đề - xi – mét vuông. Biết 1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vi-VN" sz="32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100 m</a:t>
            </a:r>
            <a:r>
              <a:rPr lang="vi-VN" sz="32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 đọc, viết các số đo diện tích theo đơn vị đo đề - xi – mét vuông (dm</a:t>
            </a:r>
            <a:r>
              <a:rPr lang="vi-VN" sz="32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 triển năng lực lập luận, tư duy toán học và năng lực giao tiếp toán học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235" y="3314700"/>
            <a:ext cx="2677611" cy="3279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434A71-2F56-8EC5-51A7-752A60AB7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287" y="2988823"/>
            <a:ext cx="4785775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A7AC7-39C3-A98E-E4D3-19BF9E8E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114425"/>
            <a:ext cx="828675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CDB84-BCA8-65DC-6E06-9F52FC71E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68268"/>
            <a:ext cx="10725150" cy="274417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C495A46F-1723-5B28-5FB3-A738A6A32849}"/>
              </a:ext>
            </a:extLst>
          </p:cNvPr>
          <p:cNvSpPr/>
          <p:nvPr/>
        </p:nvSpPr>
        <p:spPr>
          <a:xfrm>
            <a:off x="1246919" y="4568690"/>
            <a:ext cx="10125931" cy="16418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vi-VN" sz="28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altLang="vi-VN" sz="28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ể đo diện tích bề mặt một cuốn sách thì ta có thể dùng đơn vị đo diện tích là xăng-ti-mét vuông, nhưng để đo diện tích mặt bàn thì phải dùng một đơn vị diện tíc</a:t>
            </a:r>
            <a:r>
              <a:rPr lang="en-US" altLang="vi-VN" sz="2800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 nào?</a:t>
            </a:r>
            <a:endParaRPr kumimoji="0" lang="vi-VN" altLang="vi-VN" sz="2800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485775" y="384861"/>
            <a:ext cx="11144250" cy="7184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đo diện tích người ta còn dùng đơn vị đề-xi-mét-vuông</a:t>
            </a:r>
            <a:endParaRPr kumimoji="0" lang="vi-VN" altLang="vi-VN" b="1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07B24-6B6E-0496-8AF9-1692D1F3A9EF}"/>
              </a:ext>
            </a:extLst>
          </p:cNvPr>
          <p:cNvSpPr txBox="1"/>
          <p:nvPr/>
        </p:nvSpPr>
        <p:spPr>
          <a:xfrm>
            <a:off x="1066800" y="1266825"/>
            <a:ext cx="9991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vi-VN" sz="32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Đề-xi-mét vuông là diện tích của một hình vuông có cạnh 1 dm</a:t>
            </a:r>
            <a:r>
              <a:rPr kumimoji="0" lang="en-US" altLang="vi-VN" sz="32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vi-VN" sz="3200" b="1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Đề-xi-mét vuông viết tắt là dm²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C9B883-D9AB-CE7E-5F9E-8B38E3B21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735" y="3142662"/>
            <a:ext cx="3000053" cy="2748069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C783E0D-C60F-5413-E995-FCA61EFC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062" y="4300465"/>
            <a:ext cx="13757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dm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319ED41-B92B-F383-F75C-5C53F9EC4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99" y="4334802"/>
            <a:ext cx="1200150" cy="4953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dm</a:t>
            </a:r>
            <a:r>
              <a:rPr kumimoji="0" lang="en-US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8" grpId="0" animBg="1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85726" y="0"/>
            <a:ext cx="11972924" cy="67292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Freeform 122">
            <a:extLst>
              <a:ext uri="{FF2B5EF4-FFF2-40B4-BE49-F238E27FC236}">
                <a16:creationId xmlns:a16="http://schemas.microsoft.com/office/drawing/2014/main" id="{B16CB5F6-1D1B-782B-3032-7BA32083C066}"/>
              </a:ext>
            </a:extLst>
          </p:cNvPr>
          <p:cNvSpPr>
            <a:spLocks/>
          </p:cNvSpPr>
          <p:nvPr/>
        </p:nvSpPr>
        <p:spPr bwMode="auto">
          <a:xfrm>
            <a:off x="-153988" y="6591982"/>
            <a:ext cx="12552363" cy="321582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459F494C-FCB0-2EEF-C737-A9FDFB7D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173" y="2519452"/>
            <a:ext cx="893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dm</a:t>
            </a:r>
          </a:p>
        </p:txBody>
      </p:sp>
      <p:sp>
        <p:nvSpPr>
          <p:cNvPr id="55" name="Text Box 5">
            <a:extLst>
              <a:ext uri="{FF2B5EF4-FFF2-40B4-BE49-F238E27FC236}">
                <a16:creationId xmlns:a16="http://schemas.microsoft.com/office/drawing/2014/main" id="{BA9734C4-0DA6-77AE-600A-7AA46D4F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513" y="0"/>
            <a:ext cx="1117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 cm</a:t>
            </a: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851C0BAA-CF3E-4C58-E45C-5C7CE525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774" y="537503"/>
            <a:ext cx="4549775" cy="4587875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57" name="Group 7">
            <a:extLst>
              <a:ext uri="{FF2B5EF4-FFF2-40B4-BE49-F238E27FC236}">
                <a16:creationId xmlns:a16="http://schemas.microsoft.com/office/drawing/2014/main" id="{CA048FAD-7CBB-2C89-9869-DCAEE2D810E1}"/>
              </a:ext>
            </a:extLst>
          </p:cNvPr>
          <p:cNvGrpSpPr>
            <a:grpSpLocks/>
          </p:cNvGrpSpPr>
          <p:nvPr/>
        </p:nvGrpSpPr>
        <p:grpSpPr bwMode="auto">
          <a:xfrm>
            <a:off x="1425973" y="539839"/>
            <a:ext cx="3676650" cy="4591050"/>
            <a:chOff x="1380" y="456"/>
            <a:chExt cx="2316" cy="2892"/>
          </a:xfrm>
        </p:grpSpPr>
        <p:sp>
          <p:nvSpPr>
            <p:cNvPr id="58" name="Line 8">
              <a:extLst>
                <a:ext uri="{FF2B5EF4-FFF2-40B4-BE49-F238E27FC236}">
                  <a16:creationId xmlns:a16="http://schemas.microsoft.com/office/drawing/2014/main" id="{B90AF327-DB64-3188-492A-9A8D37FCF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0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8A8F0C5A-7693-DE29-71BC-A57A81E5D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0" name="Line 10">
              <a:extLst>
                <a:ext uri="{FF2B5EF4-FFF2-40B4-BE49-F238E27FC236}">
                  <a16:creationId xmlns:a16="http://schemas.microsoft.com/office/drawing/2014/main" id="{DC4A1CF4-5386-19D1-DB63-D21F91F2D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1" name="Line 11">
              <a:extLst>
                <a:ext uri="{FF2B5EF4-FFF2-40B4-BE49-F238E27FC236}">
                  <a16:creationId xmlns:a16="http://schemas.microsoft.com/office/drawing/2014/main" id="{69E7AF31-ECB1-1770-4432-28AECC867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8" y="45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2" name="Line 12">
              <a:extLst>
                <a:ext uri="{FF2B5EF4-FFF2-40B4-BE49-F238E27FC236}">
                  <a16:creationId xmlns:a16="http://schemas.microsoft.com/office/drawing/2014/main" id="{24D31A9D-9CF2-E6D1-08F2-9775249D8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8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3" name="Line 13">
              <a:extLst>
                <a:ext uri="{FF2B5EF4-FFF2-40B4-BE49-F238E27FC236}">
                  <a16:creationId xmlns:a16="http://schemas.microsoft.com/office/drawing/2014/main" id="{A4A184E0-80BF-F1A3-9C99-AE199033C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45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4" name="Line 14">
              <a:extLst>
                <a:ext uri="{FF2B5EF4-FFF2-40B4-BE49-F238E27FC236}">
                  <a16:creationId xmlns:a16="http://schemas.microsoft.com/office/drawing/2014/main" id="{CCD7821D-B4EE-AFC5-E1FD-8F8D079E0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468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5" name="Line 15">
              <a:extLst>
                <a:ext uri="{FF2B5EF4-FFF2-40B4-BE49-F238E27FC236}">
                  <a16:creationId xmlns:a16="http://schemas.microsoft.com/office/drawing/2014/main" id="{CC89F7D5-79DB-D0C4-9BDA-13597ED28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45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6" name="Line 16">
              <a:extLst>
                <a:ext uri="{FF2B5EF4-FFF2-40B4-BE49-F238E27FC236}">
                  <a16:creationId xmlns:a16="http://schemas.microsoft.com/office/drawing/2014/main" id="{D56651BD-13EA-B7FD-40C2-73208E292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456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35">
            <a:extLst>
              <a:ext uri="{FF2B5EF4-FFF2-40B4-BE49-F238E27FC236}">
                <a16:creationId xmlns:a16="http://schemas.microsoft.com/office/drawing/2014/main" id="{94E1BA0B-E1C2-2428-5A65-555540C663F9}"/>
              </a:ext>
            </a:extLst>
          </p:cNvPr>
          <p:cNvGrpSpPr>
            <a:grpSpLocks/>
          </p:cNvGrpSpPr>
          <p:nvPr/>
        </p:nvGrpSpPr>
        <p:grpSpPr bwMode="auto">
          <a:xfrm>
            <a:off x="1003698" y="1016089"/>
            <a:ext cx="4565650" cy="3657600"/>
            <a:chOff x="1090" y="756"/>
            <a:chExt cx="2876" cy="2304"/>
          </a:xfrm>
        </p:grpSpPr>
        <p:sp>
          <p:nvSpPr>
            <p:cNvPr id="68" name="Line 18">
              <a:extLst>
                <a:ext uri="{FF2B5EF4-FFF2-40B4-BE49-F238E27FC236}">
                  <a16:creationId xmlns:a16="http://schemas.microsoft.com/office/drawing/2014/main" id="{7A04A119-B6FF-4111-A8E3-A6E13365E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" y="3060"/>
              <a:ext cx="2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69" name="Line 19">
              <a:extLst>
                <a:ext uri="{FF2B5EF4-FFF2-40B4-BE49-F238E27FC236}">
                  <a16:creationId xmlns:a16="http://schemas.microsoft.com/office/drawing/2014/main" id="{61FB3F10-3C98-98D7-94C9-55F10943B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2760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0" name="Line 20">
              <a:extLst>
                <a:ext uri="{FF2B5EF4-FFF2-40B4-BE49-F238E27FC236}">
                  <a16:creationId xmlns:a16="http://schemas.microsoft.com/office/drawing/2014/main" id="{29AA4B35-0F28-8817-4F16-C03CDD085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" y="2448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1" name="Line 21">
              <a:extLst>
                <a:ext uri="{FF2B5EF4-FFF2-40B4-BE49-F238E27FC236}">
                  <a16:creationId xmlns:a16="http://schemas.microsoft.com/office/drawing/2014/main" id="{B628E464-1BDA-F5BC-240C-971C76262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" y="2172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2" name="Line 22">
              <a:extLst>
                <a:ext uri="{FF2B5EF4-FFF2-40B4-BE49-F238E27FC236}">
                  <a16:creationId xmlns:a16="http://schemas.microsoft.com/office/drawing/2014/main" id="{6C7AABDB-514C-EF19-A3C1-C2DE1C4DB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" y="1884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3" name="Line 23">
              <a:extLst>
                <a:ext uri="{FF2B5EF4-FFF2-40B4-BE49-F238E27FC236}">
                  <a16:creationId xmlns:a16="http://schemas.microsoft.com/office/drawing/2014/main" id="{053C3F7A-D08E-156D-5C45-036BB0082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" y="1608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4" name="Line 24">
              <a:extLst>
                <a:ext uri="{FF2B5EF4-FFF2-40B4-BE49-F238E27FC236}">
                  <a16:creationId xmlns:a16="http://schemas.microsoft.com/office/drawing/2014/main" id="{42775FD2-CB7C-2CBC-1359-6A1547918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" y="1320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5" name="Line 25">
              <a:extLst>
                <a:ext uri="{FF2B5EF4-FFF2-40B4-BE49-F238E27FC236}">
                  <a16:creationId xmlns:a16="http://schemas.microsoft.com/office/drawing/2014/main" id="{4E6405CD-E870-4781-8BBA-16620CC52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1044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76" name="Line 26">
              <a:extLst>
                <a:ext uri="{FF2B5EF4-FFF2-40B4-BE49-F238E27FC236}">
                  <a16:creationId xmlns:a16="http://schemas.microsoft.com/office/drawing/2014/main" id="{295FFA7F-47B6-8CB2-E42C-7ECA9C0C2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2" y="756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Rectangle 27">
            <a:extLst>
              <a:ext uri="{FF2B5EF4-FFF2-40B4-BE49-F238E27FC236}">
                <a16:creationId xmlns:a16="http://schemas.microsoft.com/office/drawing/2014/main" id="{188FF924-833D-B475-2449-2DBAE0CB2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73" y="4676864"/>
            <a:ext cx="419100" cy="444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8" name="Text Box 28">
            <a:extLst>
              <a:ext uri="{FF2B5EF4-FFF2-40B4-BE49-F238E27FC236}">
                <a16:creationId xmlns:a16="http://schemas.microsoft.com/office/drawing/2014/main" id="{436FD487-F19E-9B47-B007-2C45BEB6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328" y="606514"/>
            <a:ext cx="63709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 dm bao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gồm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10 x 10 = 100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 cm.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79" name="Group 29">
            <a:extLst>
              <a:ext uri="{FF2B5EF4-FFF2-40B4-BE49-F238E27FC236}">
                <a16:creationId xmlns:a16="http://schemas.microsoft.com/office/drawing/2014/main" id="{8B8EB509-9A27-4E7A-117C-24135F2CB28A}"/>
              </a:ext>
            </a:extLst>
          </p:cNvPr>
          <p:cNvGrpSpPr>
            <a:grpSpLocks/>
          </p:cNvGrpSpPr>
          <p:nvPr/>
        </p:nvGrpSpPr>
        <p:grpSpPr bwMode="auto">
          <a:xfrm>
            <a:off x="54373" y="4681627"/>
            <a:ext cx="954088" cy="495300"/>
            <a:chOff x="0" y="3579"/>
            <a:chExt cx="577" cy="312"/>
          </a:xfrm>
        </p:grpSpPr>
        <p:sp>
          <p:nvSpPr>
            <p:cNvPr id="80" name="AutoShape 30">
              <a:extLst>
                <a:ext uri="{FF2B5EF4-FFF2-40B4-BE49-F238E27FC236}">
                  <a16:creationId xmlns:a16="http://schemas.microsoft.com/office/drawing/2014/main" id="{3055883F-1AF1-D92D-5249-477EDFF1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3579"/>
              <a:ext cx="56" cy="288"/>
            </a:xfrm>
            <a:prstGeom prst="leftBrace">
              <a:avLst>
                <a:gd name="adj1" fmla="val 4285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1">
              <a:extLst>
                <a:ext uri="{FF2B5EF4-FFF2-40B4-BE49-F238E27FC236}">
                  <a16:creationId xmlns:a16="http://schemas.microsoft.com/office/drawing/2014/main" id="{B62503CD-2C43-D04B-EB09-C101C64C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00"/>
              <a:ext cx="5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1 cm</a:t>
              </a:r>
            </a:p>
          </p:txBody>
        </p:sp>
      </p:grpSp>
      <p:sp>
        <p:nvSpPr>
          <p:cNvPr id="82" name="Line 32">
            <a:extLst>
              <a:ext uri="{FF2B5EF4-FFF2-40B4-BE49-F238E27FC236}">
                <a16:creationId xmlns:a16="http://schemas.microsoft.com/office/drawing/2014/main" id="{A5020D73-E6F7-FCEC-0FBC-4837B1668E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8273" y="5010239"/>
            <a:ext cx="3429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3" name="Text Box 33">
            <a:extLst>
              <a:ext uri="{FF2B5EF4-FFF2-40B4-BE49-F238E27FC236}">
                <a16:creationId xmlns:a16="http://schemas.microsoft.com/office/drawing/2014/main" id="{A38854CB-B4FC-6E57-F045-9625248D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399" y="4730751"/>
            <a:ext cx="112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4" name="Text Box 34">
            <a:extLst>
              <a:ext uri="{FF2B5EF4-FFF2-40B4-BE49-F238E27FC236}">
                <a16:creationId xmlns:a16="http://schemas.microsoft.com/office/drawing/2014/main" id="{96EBEEBF-426D-52D7-2006-B2868534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1736593"/>
            <a:ext cx="3695700" cy="147732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dm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100 cm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100 dm</a:t>
            </a:r>
            <a:r>
              <a:rPr lang="en-US" sz="36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3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77" grpId="0" animBg="1"/>
      <p:bldP spid="78" grpId="0"/>
      <p:bldP spid="82" grpId="0" animBg="1"/>
      <p:bldP spid="83" grpId="0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235" y="3314700"/>
            <a:ext cx="2677611" cy="3279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D7C47-4435-E86D-00CC-54C524440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464" y="2932827"/>
            <a:ext cx="4968671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1204756"/>
            <a:ext cx="6200233" cy="1937550"/>
            <a:chOff x="3838823" y="1277720"/>
            <a:chExt cx="5882983" cy="227846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277720"/>
              <a:ext cx="5882983" cy="2278460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26DC229-65F2-41C6-EFDA-D689B49B7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6356" r="25862" b="57274"/>
          <a:stretch/>
        </p:blipFill>
        <p:spPr>
          <a:xfrm>
            <a:off x="5305425" y="4263511"/>
            <a:ext cx="2313437" cy="2318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DE1F17-BE5C-E9F5-09D7-9EE66106B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55774" r="48066" b="3732"/>
          <a:stretch/>
        </p:blipFill>
        <p:spPr>
          <a:xfrm>
            <a:off x="7667625" y="4228159"/>
            <a:ext cx="2095442" cy="2100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D1ECA0-E010-B82A-4B78-9357CCC6E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4" t="58774" r="28649" b="3731"/>
          <a:stretch/>
        </p:blipFill>
        <p:spPr>
          <a:xfrm>
            <a:off x="9756103" y="4086224"/>
            <a:ext cx="2241646" cy="24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933450" y="369560"/>
            <a:ext cx="1042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82 dm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754 dm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1 250 dm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254815" y="308604"/>
            <a:ext cx="587224" cy="707886"/>
            <a:chOff x="759165" y="645780"/>
            <a:chExt cx="587224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A6E81A-3F48-FDAD-43D2-E8A44495415D}"/>
                  </a:ext>
                </a:extLst>
              </p:cNvPr>
              <p:cNvSpPr txBox="1"/>
              <p:nvPr/>
            </p:nvSpPr>
            <p:spPr>
              <a:xfrm>
                <a:off x="666750" y="1200150"/>
                <a:ext cx="104489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4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82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4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4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tám mươi hai đề-xi-mét vuông.</a:t>
                </a:r>
                <a:endPara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A6E81A-3F48-FDAD-43D2-E8A444954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1200150"/>
                <a:ext cx="10448925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636824-5C2E-B205-B952-8D6F0FA8FAB4}"/>
                  </a:ext>
                </a:extLst>
              </p:cNvPr>
              <p:cNvSpPr txBox="1"/>
              <p:nvPr/>
            </p:nvSpPr>
            <p:spPr>
              <a:xfrm>
                <a:off x="704850" y="1981200"/>
                <a:ext cx="110490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754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3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vi-VN" sz="3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bảy trăm năm mươi tư đề-xi-mét vuông.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636824-5C2E-B205-B952-8D6F0FA8F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981200"/>
                <a:ext cx="11049000" cy="658898"/>
              </a:xfrm>
              <a:prstGeom prst="rect">
                <a:avLst/>
              </a:prstGeom>
              <a:blipFill>
                <a:blip r:embed="rId5"/>
                <a:stretch>
                  <a:fillRect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1C7AC1-8948-2C5D-8772-556FF00CA52D}"/>
                  </a:ext>
                </a:extLst>
              </p:cNvPr>
              <p:cNvSpPr txBox="1"/>
              <p:nvPr/>
            </p:nvSpPr>
            <p:spPr>
              <a:xfrm>
                <a:off x="714375" y="2867025"/>
                <a:ext cx="1104900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32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1250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2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vi-VN" sz="32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một nghìn hai trăm năm mươi đề-xi-mét vuông.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1C7AC1-8948-2C5D-8772-556FF00C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867025"/>
                <a:ext cx="11049000" cy="595932"/>
              </a:xfrm>
              <a:prstGeom prst="rect">
                <a:avLst/>
              </a:prstGeom>
              <a:blipFill>
                <a:blip r:embed="rId6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2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13511-62FB-C5E2-BDB4-7EF18368A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55774" r="48066" b="3732"/>
          <a:stretch/>
        </p:blipFill>
        <p:spPr>
          <a:xfrm>
            <a:off x="4381500" y="4171009"/>
            <a:ext cx="2095442" cy="21000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F0E6C8-2ED3-43B6-9D0D-5B6D0C6684BA}"/>
              </a:ext>
            </a:extLst>
          </p:cNvPr>
          <p:cNvGrpSpPr/>
          <p:nvPr/>
        </p:nvGrpSpPr>
        <p:grpSpPr>
          <a:xfrm>
            <a:off x="5295081" y="1000125"/>
            <a:ext cx="6515919" cy="2142181"/>
            <a:chOff x="3838823" y="1037084"/>
            <a:chExt cx="6182516" cy="2519096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945BF161-6564-F34B-F42D-5A7CD604F541}"/>
                </a:ext>
              </a:extLst>
            </p:cNvPr>
            <p:cNvSpPr/>
            <p:nvPr/>
          </p:nvSpPr>
          <p:spPr>
            <a:xfrm>
              <a:off x="3838823" y="1037084"/>
              <a:ext cx="6182516" cy="2519096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lựa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phù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Giờ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BT1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đồ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17D251-FF29-677F-FDF3-EB3FC001A78F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5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78FDD8A2-FB08-E8D3-BC82-20E860115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060" y="5889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4414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4414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933450" y="369560"/>
            <a:ext cx="10429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Viết các số đo diện tích sau: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Mười lăm nghìn đề-xi-mét vuông.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mươi bảy nghìn sáu trăm đề-xi-mét vuông.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254815" y="308604"/>
            <a:ext cx="587224" cy="707886"/>
            <a:chOff x="759165" y="645780"/>
            <a:chExt cx="587224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2F082-90A9-0F82-98BD-BF2AA6407D18}"/>
                  </a:ext>
                </a:extLst>
              </p:cNvPr>
              <p:cNvSpPr txBox="1"/>
              <p:nvPr/>
            </p:nvSpPr>
            <p:spPr>
              <a:xfrm>
                <a:off x="685800" y="2247900"/>
                <a:ext cx="10448925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vi-VN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Mười lăm nghìn đề-xi-mét vuông: </a:t>
                </a:r>
                <a14:m>
                  <m:oMath xmlns:m="http://schemas.openxmlformats.org/officeDocument/2006/math">
                    <m:r>
                      <a:rPr lang="vi-VN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2F082-90A9-0F82-98BD-BF2AA6407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47900"/>
                <a:ext cx="10448925" cy="658898"/>
              </a:xfrm>
              <a:prstGeom prst="rect">
                <a:avLst/>
              </a:prstGeom>
              <a:blipFill>
                <a:blip r:embed="rId4"/>
                <a:stretch>
                  <a:fillRect l="-1634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458B7C-8AC6-A2A6-FA4C-6BC11AB79D4C}"/>
                  </a:ext>
                </a:extLst>
              </p:cNvPr>
              <p:cNvSpPr txBox="1"/>
              <p:nvPr/>
            </p:nvSpPr>
            <p:spPr>
              <a:xfrm>
                <a:off x="752475" y="3181350"/>
                <a:ext cx="10448925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 mươi bảy nghìn sáu trăm đề-xi-mét vuông: </a:t>
                </a:r>
                <a14:m>
                  <m:oMath xmlns:m="http://schemas.openxmlformats.org/officeDocument/2006/math">
                    <m:r>
                      <a:rPr lang="vi-VN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𝟔𝟎𝟎𝐝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458B7C-8AC6-A2A6-FA4C-6BC11AB79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3181350"/>
                <a:ext cx="10448925" cy="1088375"/>
              </a:xfrm>
              <a:prstGeom prst="rect">
                <a:avLst/>
              </a:prstGeom>
              <a:blipFill>
                <a:blip r:embed="rId5"/>
                <a:stretch>
                  <a:fillRect l="-1341" t="-7303" r="-1458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276225"/>
            <a:ext cx="6200233" cy="2866081"/>
            <a:chOff x="3838823" y="185815"/>
            <a:chExt cx="5882983" cy="337036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85815"/>
              <a:ext cx="5882983" cy="3370365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Hôm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nay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lịch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mật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điểm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F3D6BBD9-F2D1-7C69-9048-6704E57F5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247775"/>
            <a:ext cx="6633768" cy="1477354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3902" y="3265980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95360-44E5-9568-A101-52A04DD5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3" y="3530560"/>
            <a:ext cx="4423877" cy="298562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734816" y="1390650"/>
            <a:ext cx="6733284" cy="1590511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1006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dm,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dm.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0BE999-A7DD-F40F-5659-246B7E12F00D}"/>
                  </a:ext>
                </a:extLst>
              </p:cNvPr>
              <p:cNvSpPr txBox="1"/>
              <p:nvPr/>
            </p:nvSpPr>
            <p:spPr>
              <a:xfrm>
                <a:off x="1685925" y="2295525"/>
                <a:ext cx="9086850" cy="295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0175" marR="46990" indent="-18034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114800" algn="l"/>
                    <a:tab pos="497205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30175" marR="46990" indent="-18034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114800" algn="l"/>
                    <a:tab pos="4972050" algn="l"/>
                  </a:tabLst>
                </a:pP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30175" marR="46990" indent="-18034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422400" algn="ctr"/>
                    <a:tab pos="2844800" algn="r"/>
                  </a:tabLst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2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12×6=96  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320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vi-VN" sz="320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30175" marR="46990" indent="-180340" algn="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114800" algn="l"/>
                    <a:tab pos="4972050" algn="l"/>
                  </a:tabLst>
                </a:pP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32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96 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32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0BE999-A7DD-F40F-5659-246B7E12F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2295525"/>
                <a:ext cx="9086850" cy="2955553"/>
              </a:xfrm>
              <a:prstGeom prst="rect">
                <a:avLst/>
              </a:prstGeom>
              <a:blipFill>
                <a:blip r:embed="rId4"/>
                <a:stretch>
                  <a:fillRect b="-5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1006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 dm.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0BE999-A7DD-F40F-5659-246B7E12F00D}"/>
                  </a:ext>
                </a:extLst>
              </p:cNvPr>
              <p:cNvSpPr txBox="1"/>
              <p:nvPr/>
            </p:nvSpPr>
            <p:spPr>
              <a:xfrm>
                <a:off x="1685925" y="2295525"/>
                <a:ext cx="9086850" cy="298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0175" marR="46990" lvl="0" indent="-180340" algn="ctr">
                  <a:lnSpc>
                    <a:spcPct val="150000"/>
                  </a:lnSpc>
                  <a:tabLst>
                    <a:tab pos="4114800" algn="l"/>
                    <a:tab pos="49720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30175" marR="46990" lvl="0" indent="-180340" algn="ctr">
                  <a:lnSpc>
                    <a:spcPct val="150000"/>
                  </a:lnSpc>
                  <a:tabLst>
                    <a:tab pos="4114800" algn="l"/>
                    <a:tab pos="49720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30175" marR="46990" lvl="0" indent="-180340" algn="ctr">
                  <a:lnSpc>
                    <a:spcPct val="150000"/>
                  </a:lnSpc>
                  <a:tabLst>
                    <a:tab pos="4114800" algn="l"/>
                    <a:tab pos="4972050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 15 × 15= 225 (</a:t>
                </a:r>
                <a14:m>
                  <m:oMath xmlns:m="http://schemas.openxmlformats.org/officeDocument/2006/math">
                    <m:r>
                      <a:rPr lang="vi-VN" sz="32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30175" marR="46990" lvl="0" indent="-180340" algn="r">
                  <a:lnSpc>
                    <a:spcPct val="150000"/>
                  </a:lnSpc>
                  <a:tabLst>
                    <a:tab pos="4114800" algn="l"/>
                    <a:tab pos="497205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225 </a:t>
                </a:r>
                <a14:m>
                  <m:oMath xmlns:m="http://schemas.openxmlformats.org/officeDocument/2006/math">
                    <m:r>
                      <a:rPr lang="vi-VN" sz="32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0BE999-A7DD-F40F-5659-246B7E12F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2295525"/>
                <a:ext cx="9086850" cy="2984600"/>
              </a:xfrm>
              <a:prstGeom prst="rect">
                <a:avLst/>
              </a:prstGeom>
              <a:blipFill>
                <a:blip r:embed="rId4"/>
                <a:stretch>
                  <a:fillRect b="-5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2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 đài đẹp quá! Cảm ơn các bạn đã giúp mình xây lâu đài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4E00-F93F-16EB-6645-3805C8E9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26" y="3201626"/>
            <a:ext cx="3269410" cy="32253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1674" y="2911416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38645-D6F7-07FA-7AF1-E1CCE72B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43" y="2932843"/>
            <a:ext cx="438340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E2430-BE02-7C89-5059-D657DBC377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871854" y="481759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dm² = …?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2 000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91FC8-C3F6-3203-B331-DECEF0B06C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 cm² = …? dm²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8 000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5" y="4953040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30D0-9E90-9E69-FE2D-E9D3B9DD88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dm² 40 cm² = …?...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404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879"/>
            <a:ext cx="1486303" cy="118904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4 400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7D956B-A8BC-283B-E86E-C0D9D45856F7}"/>
              </a:ext>
            </a:extLst>
          </p:cNvPr>
          <p:cNvSpPr/>
          <p:nvPr/>
        </p:nvSpPr>
        <p:spPr>
          <a:xfrm>
            <a:off x="2470709" y="2874392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9E3539-0FB8-48D2-BECC-968993FE6313}"/>
              </a:ext>
            </a:extLst>
          </p:cNvPr>
          <p:cNvSpPr/>
          <p:nvPr/>
        </p:nvSpPr>
        <p:spPr>
          <a:xfrm>
            <a:off x="2470709" y="1636141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4608D-BE19-6BE9-EC0E-C2782C6A23C3}"/>
              </a:ext>
            </a:extLst>
          </p:cNvPr>
          <p:cNvSpPr/>
          <p:nvPr/>
        </p:nvSpPr>
        <p:spPr>
          <a:xfrm>
            <a:off x="2470709" y="5459294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F269C4-E1C8-F310-88D0-49871B2BF574}"/>
              </a:ext>
            </a:extLst>
          </p:cNvPr>
          <p:cNvSpPr/>
          <p:nvPr/>
        </p:nvSpPr>
        <p:spPr>
          <a:xfrm>
            <a:off x="2470709" y="4112643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96448-51C4-6D87-008A-459096D1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34" y="281495"/>
            <a:ext cx="547468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9C558-8B1D-71A8-1735-E6244142A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27" y="3615736"/>
            <a:ext cx="4828450" cy="2438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6159B-82B8-464E-0EC0-C51373E15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352" y="2580191"/>
            <a:ext cx="4072481" cy="120101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B2B3613-7D3C-F938-CA23-DCEB553C4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4DB929-9007-128E-3D46-2D91FBC8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36" y="1810778"/>
            <a:ext cx="6011177" cy="2645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E083E-34F8-E4A0-FBB7-65E46E39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212" y="2896751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7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FEBD67-42B4-E5EE-28AC-9BDC7D661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AA87CFD6-B39C-FC2D-6161-B1780036D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230652" cy="384081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0934D085-8D17-DF9A-8EA7-C8744E09B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5209" y="0"/>
            <a:ext cx="5986791" cy="3840813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65AEAD24-84B3-ABCC-FF1B-F1E0CDFFC5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86011"/>
            <a:ext cx="6230652" cy="3877392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DA1EBFE6-C5E5-E46B-67E2-4CE35616C1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5209" y="3397163"/>
            <a:ext cx="5986791" cy="3877392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  <a:extLst>
              <a:ext uri="{FF2B5EF4-FFF2-40B4-BE49-F238E27FC236}">
                <a16:creationId xmlns:a16="http://schemas.microsoft.com/office/drawing/2014/main" id="{5C483255-D969-8863-1BB1-03E4E7EA1C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73228" y="5873439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89" objId="11"/>
        <p14:triggerEvt type="onClick" time="3764" objId="1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3543300" y="107428"/>
            <a:ext cx="6905625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36806" y="1176379"/>
              <a:ext cx="34775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/>
                </a:rPr>
                <a:t>Năm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/>
                </a:rPr>
                <a:t>mười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/>
                </a:rPr>
                <a:t>ba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/>
                </a:rPr>
                <a:t>mét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/>
                </a:rPr>
                <a:t>vuông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41882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5 213 </a:t>
              </a: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n-US" altLang="en-US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2409824" y="107428"/>
            <a:ext cx="7705725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62524" y="1225662"/>
              <a:ext cx="34775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bảy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mươi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lăm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01576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3 725 </a:t>
              </a:r>
              <a:r>
                <a:rPr kumimoji="0" lang="en-US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n-US" altLang="en-US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A137252F-F777-F5A2-9F95-E78EBF0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F4046-3BD8-A7DE-9645-061372C29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3048000" y="517003"/>
            <a:ext cx="8162925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504432" y="1311468"/>
              <a:ext cx="37280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185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n-US" altLang="en-US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4276726" y="3811054"/>
            <a:ext cx="6791952" cy="2780246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2671" y="4529203"/>
              <a:ext cx="3477509" cy="962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mươi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mét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E842-151D-F253-515C-CE7C32AC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250" y="3030049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4" y="107428"/>
            <a:ext cx="6527525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377170" y="1435212"/>
              <a:ext cx="39787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700 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kumimoji="0" lang="en-US" altLang="en-US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5362575" y="3811053"/>
            <a:ext cx="6286499" cy="2789771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97179" y="4502007"/>
              <a:ext cx="3477509" cy="104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6619AE8A-BE0B-DD0C-BD2D-74F11FDB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A9F7C-7097-1EDC-46BA-B942A4AE2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305051" y="1575728"/>
            <a:ext cx="8220074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708B5279-3CE9-3CA6-97E6-16E46E9E4A7B}"/>
              </a:ext>
            </a:extLst>
          </p:cNvPr>
          <p:cNvSpPr txBox="1"/>
          <p:nvPr/>
        </p:nvSpPr>
        <p:spPr>
          <a:xfrm>
            <a:off x="2913969" y="1682235"/>
            <a:ext cx="697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D8F46-41DC-F3A6-DAEE-4A79AFAF2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036" y="2449026"/>
            <a:ext cx="6096528" cy="96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9B9A2-7939-0A03-CB7F-05B9B430F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2682729" cy="3286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D7CF53-675C-5ED1-8931-32886169F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438" y="3462465"/>
            <a:ext cx="838882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1034</Words>
  <Application>Microsoft Office PowerPoint</Application>
  <PresentationFormat>Widescreen</PresentationFormat>
  <Paragraphs>114</Paragraphs>
  <Slides>30</Slides>
  <Notes>18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Cambria Math</vt:lpstr>
      <vt:lpstr>Pattaya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2024-01-19T02:22:13Z</dcterms:created>
  <dcterms:modified xsi:type="dcterms:W3CDTF">2024-01-20T13:49:03Z</dcterms:modified>
</cp:coreProperties>
</file>