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6"/>
  </p:notesMasterIdLst>
  <p:sldIdLst>
    <p:sldId id="652" r:id="rId4"/>
    <p:sldId id="257" r:id="rId5"/>
    <p:sldId id="256" r:id="rId6"/>
    <p:sldId id="260" r:id="rId7"/>
    <p:sldId id="261" r:id="rId8"/>
    <p:sldId id="262" r:id="rId9"/>
    <p:sldId id="264" r:id="rId10"/>
    <p:sldId id="263" r:id="rId11"/>
    <p:sldId id="653"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90" r:id="rId27"/>
    <p:sldId id="291" r:id="rId28"/>
    <p:sldId id="293" r:id="rId29"/>
    <p:sldId id="292" r:id="rId30"/>
    <p:sldId id="296" r:id="rId31"/>
    <p:sldId id="295" r:id="rId32"/>
    <p:sldId id="303" r:id="rId33"/>
    <p:sldId id="305" r:id="rId34"/>
    <p:sldId id="275" r:id="rId35"/>
  </p:sldIdLst>
  <p:sldSz cx="12192000" cy="6858000"/>
  <p:notesSz cx="7104063" cy="10234613"/>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64" d="100"/>
          <a:sy n="64" d="100"/>
        </p:scale>
        <p:origin x="78" y="44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2024/2/21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17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32</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2024/2/21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jpe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41.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b="1" dirty="0">
                <a:solidFill>
                  <a:schemeClr val="accent6">
                    <a:lumMod val="75000"/>
                  </a:schemeClr>
                </a:solidFill>
                <a:latin typeface="Times New Roman" panose="02020603050405020304" pitchFamily="18" charset="0"/>
                <a:cs typeface="Times New Roman" panose="02020603050405020304" pitchFamily="18" charset="0"/>
              </a:rPr>
              <a:t>Khởi động</a:t>
            </a:r>
            <a:endParaRPr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trong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toàn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 xmlns:a16="http://schemas.microsoft.com/office/drawing/2014/main" id="{1510F424-16F5-B987-EF60-E97F747A0094}"/>
              </a:ext>
            </a:extLst>
          </p:cNvPr>
          <p:cNvGrpSpPr/>
          <p:nvPr/>
        </p:nvGrpSpPr>
        <p:grpSpPr>
          <a:xfrm>
            <a:off x="4157489" y="-1002441"/>
            <a:ext cx="3268053" cy="2534813"/>
            <a:chOff x="5767848" y="165919"/>
            <a:chExt cx="3429000" cy="3637862"/>
          </a:xfrm>
        </p:grpSpPr>
        <p:pic>
          <p:nvPicPr>
            <p:cNvPr id="5" name="Picture 8">
              <a:extLst>
                <a:ext uri="{FF2B5EF4-FFF2-40B4-BE49-F238E27FC236}">
                  <a16:creationId xmlns=""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AD0CC073-0EB0-35A9-A756-3BBB5A600EB4}"/>
                </a:ext>
              </a:extLst>
            </p:cNvPr>
            <p:cNvSpPr txBox="1"/>
            <p:nvPr/>
          </p:nvSpPr>
          <p:spPr>
            <a:xfrm>
              <a:off x="6129125" y="2081117"/>
              <a:ext cx="2801371" cy="1722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Giải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TextBox 19">
            <a:extLst>
              <a:ext uri="{FF2B5EF4-FFF2-40B4-BE49-F238E27FC236}">
                <a16:creationId xmlns=""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Cọ</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Cây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thuộc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họ</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dừa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cao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to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xoè</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ra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như</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quạt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pic>
        <p:nvPicPr>
          <p:cNvPr id="2050" name="Picture 2" descr="Cây cọ - Đặc điểm và ý nghĩa phong thủy như thế nào?">
            <a:extLst>
              <a:ext uri="{FF2B5EF4-FFF2-40B4-BE49-F238E27FC236}">
                <a16:creationId xmlns=""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ea typeface="微软雅黑"/>
                <a:cs typeface="Times New Roman" panose="02020603050405020304" pitchFamily="18" charset="0"/>
              </a:rPr>
              <a:t>Hoa</a:t>
            </a:r>
            <a:r>
              <a:rPr lang="en-US" sz="3600" b="1" dirty="0">
                <a:solidFill>
                  <a:srgbClr val="FF0000"/>
                </a:solidFill>
                <a:latin typeface="Times New Roman" panose="02020603050405020304" pitchFamily="18" charset="0"/>
                <a:ea typeface="微软雅黑"/>
                <a:cs typeface="Times New Roman" panose="02020603050405020304" pitchFamily="18" charset="0"/>
              </a:rPr>
              <a:t> </a:t>
            </a:r>
            <a:r>
              <a:rPr lang="en-US" sz="3600" b="1" dirty="0" err="1">
                <a:solidFill>
                  <a:srgbClr val="FF0000"/>
                </a:solidFill>
                <a:latin typeface="Times New Roman" panose="02020603050405020304" pitchFamily="18" charset="0"/>
                <a:ea typeface="微软雅黑"/>
                <a:cs typeface="Times New Roman" panose="02020603050405020304" pitchFamily="18" charset="0"/>
              </a:rPr>
              <a:t>cau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Hoa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của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cây</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cau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có</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màu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vàng</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nhạt</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a:t>
            </a:r>
          </a:p>
        </p:txBody>
      </p:sp>
      <p:pic>
        <p:nvPicPr>
          <p:cNvPr id="2052" name="Picture 4" descr="Hoa cau (tân lang hoa) và các món ăn làm thuốc hay từ dân gian">
            <a:extLst>
              <a:ext uri="{FF2B5EF4-FFF2-40B4-BE49-F238E27FC236}">
                <a16:creationId xmlns=""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 xmlns:a16="http://schemas.microsoft.com/office/drawing/2014/main" id="{68E5E689-AC2D-96C2-75BF-41A24E8E8C23}"/>
              </a:ext>
            </a:extLst>
          </p:cNvPr>
          <p:cNvGrpSpPr/>
          <p:nvPr/>
        </p:nvGrpSpPr>
        <p:grpSpPr>
          <a:xfrm>
            <a:off x="1329445" y="1459015"/>
            <a:ext cx="9533109" cy="707886"/>
            <a:chOff x="1603464" y="2459552"/>
            <a:chExt cx="9533109" cy="856397"/>
          </a:xfrm>
        </p:grpSpPr>
        <p:sp>
          <p:nvSpPr>
            <p:cNvPr id="5" name="矩形 8">
              <a:extLst>
                <a:ext uri="{FF2B5EF4-FFF2-40B4-BE49-F238E27FC236}">
                  <a16:creationId xmlns=""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 xmlns:a16="http://schemas.microsoft.com/office/drawing/2014/main"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TextBox 37">
            <a:extLst>
              <a:ext uri="{FF2B5EF4-FFF2-40B4-BE49-F238E27FC236}">
                <a16:creationId xmlns=""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TextBox 38">
            <a:extLst>
              <a:ext uri="{FF2B5EF4-FFF2-40B4-BE49-F238E27FC236}">
                <a16:creationId xmlns=""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 xmlns:a16="http://schemas.microsoft.com/office/drawing/2014/main"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dội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trận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30" name="Group 29">
            <a:extLst>
              <a:ext uri="{FF2B5EF4-FFF2-40B4-BE49-F238E27FC236}">
                <a16:creationId xmlns=""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 xmlns:a16="http://schemas.microsoft.com/office/drawing/2014/main" id="{D831932A-8ED0-43E5-7F7F-3C8407AF274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2B72E733-E0A6-0F18-E010-2E052E28F4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a:r>
              <a:rPr lang="en-US" sz="2800" b="1" baseline="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gối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thảm</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30" name="Group 29">
            <a:extLst>
              <a:ext uri="{FF2B5EF4-FFF2-40B4-BE49-F238E27FC236}">
                <a16:creationId xmlns="" xmlns:a16="http://schemas.microsoft.com/office/drawing/2014/main"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 xmlns:a16="http://schemas.microsoft.com/office/drawing/2014/main" id="{D831932A-8ED0-43E5-7F7F-3C8407AF274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DB9F2EDF-7AC1-4824-4CC0-F31BC4BD8CE8}"/>
                  </a:ext>
                </a:extLst>
              </p:cNvPr>
              <p:cNvSpPr txBox="1"/>
              <p:nvPr/>
            </p:nvSpPr>
            <p:spPr>
              <a:xfrm>
                <a:off x="4096133" y="1019935"/>
                <a:ext cx="6596230" cy="648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 thơ số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2B72E733-E0A6-0F18-E010-2E052E28F4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 xmlns:a16="http://schemas.microsoft.com/office/drawing/2014/main"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 xmlns:a16="http://schemas.microsoft.com/office/drawing/2014/main"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lvl="0"/>
            <a:r>
              <a:rPr lang="en-US" sz="2800" b="1" baseline="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p>
          <a:p>
            <a:pPr lvl="0"/>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xoè</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2800" b="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Giống</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hệt</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endPar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r>
              <a:rPr lang="en-US" sz="2800" b="1" baseline="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xoè</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Quan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26" name="Picture 2" descr="Soạn Tiếng Việt lớp 3 trang 32 Kết nối tri thức tập 2">
            <a:extLst>
              <a:ext uri="{FF2B5EF4-FFF2-40B4-BE49-F238E27FC236}">
                <a16:creationId xmlns=""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2" name="组合 29">
            <a:extLst>
              <a:ext uri="{FF2B5EF4-FFF2-40B4-BE49-F238E27FC236}">
                <a16:creationId xmlns=""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thị</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 xmlns:a16="http://schemas.microsoft.com/office/drawing/2014/main" id="{9F9974D3-5F49-5C01-A1BA-494DE237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sp>
        <p:nvSpPr>
          <p:cNvPr id="14" name="TextBox 13">
            <a:extLst>
              <a:ext uri="{FF2B5EF4-FFF2-40B4-BE49-F238E27FC236}">
                <a16:creationId xmlns=""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Bài thơ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yêu</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quê hương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 xmlns:a16="http://schemas.microsoft.com/office/drawing/2014/main" id="{9F9974D3-5F49-5C01-A1BA-494DE237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Bài thơ giúp em hiểu điều gì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C9049872-88D6-CDF9-121C-6289317EEA16}"/>
              </a:ext>
            </a:extLst>
          </p:cNvPr>
          <p:cNvGrpSpPr/>
          <p:nvPr/>
        </p:nvGrpSpPr>
        <p:grpSpPr>
          <a:xfrm>
            <a:off x="1866869" y="2900998"/>
            <a:ext cx="5977193" cy="2398295"/>
            <a:chOff x="4038" y="1734"/>
            <a:chExt cx="10428" cy="4469"/>
          </a:xfrm>
        </p:grpSpPr>
        <p:sp>
          <p:nvSpPr>
            <p:cNvPr id="6" name="Rounded Rectangle 25">
              <a:extLst>
                <a:ext uri="{FF2B5EF4-FFF2-40B4-BE49-F238E27FC236}">
                  <a16:creationId xmlns=""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 xmlns:a16="http://schemas.microsoft.com/office/drawing/2014/main" id="{A8C0D654-151C-492E-2F79-AFC2B3CC6BC5}"/>
                </a:ext>
              </a:extLst>
            </p:cNvPr>
            <p:cNvSpPr/>
            <p:nvPr/>
          </p:nvSpPr>
          <p:spPr>
            <a:xfrm>
              <a:off x="6740" y="1734"/>
              <a:ext cx="4959"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a:extLst>
                <a:ext uri="{FF2B5EF4-FFF2-40B4-BE49-F238E27FC236}">
                  <a16:creationId xmlns="" xmlns:a16="http://schemas.microsoft.com/office/drawing/2014/main" id="{CAAB9CF8-D0AC-00DF-2A70-A8148A327C7D}"/>
                </a:ext>
              </a:extLst>
            </p:cNvPr>
            <p:cNvSpPr/>
            <p:nvPr/>
          </p:nvSpPr>
          <p:spPr>
            <a:xfrm>
              <a:off x="5223" y="2754"/>
              <a:ext cx="3127" cy="120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Oval 8">
              <a:extLst>
                <a:ext uri="{FF2B5EF4-FFF2-40B4-BE49-F238E27FC236}">
                  <a16:creationId xmlns=""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 xmlns:a16="http://schemas.microsoft.com/office/drawing/2014/main" id="{178C14E7-3BD0-3ECD-B2CE-F6FC066312B0}"/>
                </a:ext>
              </a:extLst>
            </p:cNvPr>
            <p:cNvGrpSpPr/>
            <p:nvPr/>
          </p:nvGrpSpPr>
          <p:grpSpPr>
            <a:xfrm>
              <a:off x="4038" y="3840"/>
              <a:ext cx="5741" cy="1200"/>
              <a:chOff x="1717199" y="4363552"/>
              <a:chExt cx="3645680" cy="761902"/>
            </a:xfrm>
          </p:grpSpPr>
          <p:sp>
            <p:nvSpPr>
              <p:cNvPr id="29" name="Rounded Rectangle 30">
                <a:extLst>
                  <a:ext uri="{FF2B5EF4-FFF2-40B4-BE49-F238E27FC236}">
                    <a16:creationId xmlns=""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 xmlns:a16="http://schemas.microsoft.com/office/drawing/2014/main" id="{CD0D8029-8F38-36BB-D525-CD2B1E6370A7}"/>
                  </a:ext>
                </a:extLst>
              </p:cNvPr>
              <p:cNvSpPr/>
              <p:nvPr/>
            </p:nvSpPr>
            <p:spPr>
              <a:xfrm>
                <a:off x="2469553" y="4363552"/>
                <a:ext cx="2035586"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Oval 30">
                <a:extLst>
                  <a:ext uri="{FF2B5EF4-FFF2-40B4-BE49-F238E27FC236}">
                    <a16:creationId xmlns=""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 xmlns:a16="http://schemas.microsoft.com/office/drawing/2014/main" id="{1A6A6D69-4F4F-BF71-F784-4779BD015EFF}"/>
                </a:ext>
              </a:extLst>
            </p:cNvPr>
            <p:cNvGrpSpPr/>
            <p:nvPr/>
          </p:nvGrpSpPr>
          <p:grpSpPr>
            <a:xfrm>
              <a:off x="4038" y="5003"/>
              <a:ext cx="7176" cy="1200"/>
              <a:chOff x="1717199" y="5199333"/>
              <a:chExt cx="4556628" cy="761902"/>
            </a:xfrm>
          </p:grpSpPr>
          <p:sp>
            <p:nvSpPr>
              <p:cNvPr id="23" name="Rounded Rectangle 34">
                <a:extLst>
                  <a:ext uri="{FF2B5EF4-FFF2-40B4-BE49-F238E27FC236}">
                    <a16:creationId xmlns=""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 xmlns:a16="http://schemas.microsoft.com/office/drawing/2014/main" id="{4CDE2A9A-6E03-0510-7742-6D90AED73516}"/>
                  </a:ext>
                </a:extLst>
              </p:cNvPr>
              <p:cNvSpPr/>
              <p:nvPr/>
            </p:nvSpPr>
            <p:spPr>
              <a:xfrm>
                <a:off x="2469553" y="5199333"/>
                <a:ext cx="3804274"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28" name="Oval 27">
                <a:extLst>
                  <a:ext uri="{FF2B5EF4-FFF2-40B4-BE49-F238E27FC236}">
                    <a16:creationId xmlns=""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đều</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randombar(horizontal)">
                                      <p:cBhvr>
                                        <p:cTn id="9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 xmlns:a16="http://schemas.microsoft.com/office/drawing/2014/main"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 xmlns:a16="http://schemas.microsoft.com/office/drawing/2014/main"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 xmlns:a16="http://schemas.microsoft.com/office/drawing/2014/main" id="{788BAC56-50BD-4C0E-ADB0-D54AF3C29254}"/>
              </a:ext>
            </a:extLst>
          </p:cNvPr>
          <p:cNvSpPr/>
          <p:nvPr/>
        </p:nvSpPr>
        <p:spPr>
          <a:xfrm>
            <a:off x="6434441" y="1"/>
            <a:ext cx="5175668" cy="892977"/>
          </a:xfrm>
          <a:custGeom>
            <a:avLst/>
            <a:gdLst>
              <a:gd name="connsiteX0" fmla="*/ 265046 w 2161880"/>
              <a:gd name="connsiteY0" fmla="*/ 71440 h 571520"/>
              <a:gd name="connsiteX1" fmla="*/ 2161880 w 2161880"/>
              <a:gd name="connsiteY1" fmla="*/ 71440 h 571520"/>
              <a:gd name="connsiteX2" fmla="*/ 1896834 w 2161880"/>
              <a:gd name="connsiteY2" fmla="*/ 500080 h 571520"/>
              <a:gd name="connsiteX3" fmla="*/ 0 w 2161880"/>
              <a:gd name="connsiteY3" fmla="*/ 500080 h 571520"/>
              <a:gd name="connsiteX4" fmla="*/ 265046 w 2161880"/>
              <a:gd name="connsiteY4" fmla="*/ 71440 h 57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880" h="571520" fill="none" extrusionOk="0">
                <a:moveTo>
                  <a:pt x="265046" y="71440"/>
                </a:moveTo>
                <a:cubicBezTo>
                  <a:pt x="820181" y="-137336"/>
                  <a:pt x="1438810" y="257747"/>
                  <a:pt x="2161880" y="71440"/>
                </a:cubicBezTo>
                <a:cubicBezTo>
                  <a:pt x="2078087" y="186232"/>
                  <a:pt x="2000502" y="295854"/>
                  <a:pt x="1896834" y="500080"/>
                </a:cubicBezTo>
                <a:cubicBezTo>
                  <a:pt x="1360655" y="680666"/>
                  <a:pt x="511130" y="293468"/>
                  <a:pt x="0" y="500080"/>
                </a:cubicBezTo>
                <a:cubicBezTo>
                  <a:pt x="95522" y="291753"/>
                  <a:pt x="230631" y="176219"/>
                  <a:pt x="265046" y="71440"/>
                </a:cubicBezTo>
                <a:close/>
              </a:path>
              <a:path w="2161880" h="571520" stroke="0" extrusionOk="0">
                <a:moveTo>
                  <a:pt x="265046" y="71440"/>
                </a:moveTo>
                <a:cubicBezTo>
                  <a:pt x="952605" y="-260493"/>
                  <a:pt x="1527317" y="293169"/>
                  <a:pt x="2161880" y="71440"/>
                </a:cubicBezTo>
                <a:cubicBezTo>
                  <a:pt x="2154734" y="152927"/>
                  <a:pt x="1993548" y="356756"/>
                  <a:pt x="1896834" y="500080"/>
                </a:cubicBezTo>
                <a:cubicBezTo>
                  <a:pt x="1304150" y="680724"/>
                  <a:pt x="627228" y="278401"/>
                  <a:pt x="0" y="500080"/>
                </a:cubicBezTo>
                <a:cubicBezTo>
                  <a:pt x="109556" y="323433"/>
                  <a:pt x="104675" y="261915"/>
                  <a:pt x="265046" y="71440"/>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 xmlns:a16="http://schemas.microsoft.com/office/drawing/2014/main"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 xmlns:a16="http://schemas.microsoft.com/office/drawing/2014/main"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 xmlns:a16="http://schemas.microsoft.com/office/drawing/2014/main"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 xmlns:a16="http://schemas.microsoft.com/office/drawing/2014/main"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 xmlns:a16="http://schemas.microsoft.com/office/drawing/2014/main"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290040" y="2141211"/>
            <a:ext cx="9611927" cy="1107996"/>
          </a:xfrm>
          <a:prstGeom prst="rect">
            <a:avLst/>
          </a:prstGeom>
          <a:noFill/>
        </p:spPr>
        <p:txBody>
          <a:bodyPr wrap="none" rtlCol="0">
            <a:spAutoFit/>
          </a:bodyPr>
          <a:lstStyle/>
          <a:p>
            <a:pPr algn="ct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Bà</a:t>
            </a:r>
            <a:r>
              <a:rPr lang="vi-VN"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i:</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Mặt</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trời</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xanh</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của</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tôi</a:t>
            </a:r>
            <a:endParaRPr lang="zh-CN" altLang="en-US"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 xmlns:a16="http://schemas.microsoft.com/office/drawing/2014/main"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Times New Roman" panose="02020603050405020304" pitchFamily="18" charset="0"/>
                <a:cs typeface="Times New Roman" panose="02020603050405020304" pitchFamily="18" charset="0"/>
              </a:rPr>
              <a:t>Kể</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lại</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câu</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chuyện</a:t>
            </a:r>
            <a:endParaRPr lang="en-US" sz="5867"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 xmlns:a16="http://schemas.microsoft.com/office/drawing/2014/main"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EDC4879F-A173-228D-297B-A1793C3991F2}"/>
              </a:ext>
            </a:extLst>
          </p:cNvPr>
          <p:cNvSpPr txBox="1"/>
          <p:nvPr/>
        </p:nvSpPr>
        <p:spPr>
          <a:xfrm>
            <a:off x="1897860" y="116003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Cùng</a:t>
            </a:r>
            <a:r>
              <a:rPr kumimoji="0" lang="en-US" sz="44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chia </a:t>
            </a:r>
            <a:r>
              <a:rPr kumimoji="0" lang="en-US" sz="44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44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8" name="TextBox 17">
            <a:extLst>
              <a:ext uri="{FF2B5EF4-FFF2-40B4-BE49-F238E27FC236}">
                <a16:creationId xmlns=""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Oval 18">
            <a:extLst>
              <a:ext uri="{FF2B5EF4-FFF2-40B4-BE49-F238E27FC236}">
                <a16:creationId xmlns=""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 xmlns:a16="http://schemas.microsoft.com/office/drawing/2014/main" id="{8F9C54B9-61AE-1770-7E0D-193123D621FA}"/>
              </a:ext>
            </a:extLst>
          </p:cNvPr>
          <p:cNvSpPr txBox="1"/>
          <p:nvPr/>
        </p:nvSpPr>
        <p:spPr>
          <a:xfrm>
            <a:off x="2237771"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7" dur="1000" fill="hold"/>
                                        <p:tgtEl>
                                          <p:spTgt spid="6"/>
                                        </p:tgtEl>
                                        <p:attrNameLst>
                                          <p:attrName>ppt_x</p:attrName>
                                          <p:attrName>ppt_y</p:attrName>
                                        </p:attrNameLst>
                                      </p:cBhvr>
                                    </p:animMotion>
                                  </p:childTnLst>
                                </p:cTn>
                              </p:par>
                              <p:par>
                                <p:cTn id="18" presetID="1"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6"/>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3" dur="500" fill="hold"/>
                                        <p:tgtEl>
                                          <p:spTgt spid="15"/>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15"/>
                                        </p:tgtEl>
                                      </p:cBhvr>
                                    </p:animEffect>
                                    <p:anim calcmode="lin" valueType="num">
                                      <p:cBhvr>
                                        <p:cTn id="26" dur="250"/>
                                        <p:tgtEl>
                                          <p:spTgt spid="15"/>
                                        </p:tgtEl>
                                        <p:attrNameLst>
                                          <p:attrName>ppt_x</p:attrName>
                                        </p:attrNameLst>
                                      </p:cBhvr>
                                      <p:tavLst>
                                        <p:tav tm="0">
                                          <p:val>
                                            <p:strVal val="ppt_x"/>
                                          </p:val>
                                        </p:tav>
                                        <p:tav tm="100000">
                                          <p:val>
                                            <p:strVal val="ppt_x"/>
                                          </p:val>
                                        </p:tav>
                                      </p:tavLst>
                                    </p:anim>
                                    <p:anim calcmode="lin" valueType="num">
                                      <p:cBhvr>
                                        <p:cTn id="27" dur="250"/>
                                        <p:tgtEl>
                                          <p:spTgt spid="15"/>
                                        </p:tgtEl>
                                        <p:attrNameLst>
                                          <p:attrName>ppt_y</p:attrName>
                                        </p:attrNameLst>
                                      </p:cBhvr>
                                      <p:tavLst>
                                        <p:tav tm="0">
                                          <p:val>
                                            <p:strVal val="ppt_y"/>
                                          </p:val>
                                        </p:tav>
                                        <p:tav tm="100000">
                                          <p:val>
                                            <p:strVal val="ppt_y+.1"/>
                                          </p:val>
                                        </p:tav>
                                      </p:tavLst>
                                    </p:anim>
                                    <p:set>
                                      <p:cBhvr>
                                        <p:cTn id="28"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Xoè</a:t>
              </a:r>
              <a:endParaRPr lang="en-US" sz="50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3" name="Group 22">
            <a:extLst>
              <a:ext uri="{FF2B5EF4-FFF2-40B4-BE49-F238E27FC236}">
                <a16:creationId xmlns=""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Ngời</a:t>
              </a:r>
              <a:r>
                <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ngời</a:t>
              </a:r>
              <a:endPar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6" name="Rectangle 25">
            <a:extLst>
              <a:ext uri="{FF2B5EF4-FFF2-40B4-BE49-F238E27FC236}">
                <a16:creationId xmlns=""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Trận</a:t>
              </a:r>
              <a:endParaRPr lang="en-US" sz="50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03" y="77436"/>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54921F84-B6BE-4B6F-E4EC-ACFF79ED33E9}"/>
              </a:ext>
            </a:extLst>
          </p:cNvPr>
          <p:cNvSpPr txBox="1"/>
          <p:nvPr/>
        </p:nvSpPr>
        <p:spPr>
          <a:xfrm>
            <a:off x="3726761" y="326854"/>
            <a:ext cx="4470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8" name="Straight Connector 27">
            <a:extLst>
              <a:ext uri="{FF2B5EF4-FFF2-40B4-BE49-F238E27FC236}">
                <a16:creationId xmlns=""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9" name="Straight Connector 18">
            <a:extLst>
              <a:ext uri="{FF2B5EF4-FFF2-40B4-BE49-F238E27FC236}">
                <a16:creationId xmlns="" xmlns:a16="http://schemas.microsoft.com/office/drawing/2014/main" id="{02FA3DB6-B521-7B38-7CE2-74D0C57A97C7}"/>
              </a:ext>
            </a:extLst>
          </p:cNvPr>
          <p:cNvCxnSpPr/>
          <p:nvPr/>
        </p:nvCxnSpPr>
        <p:spPr>
          <a:xfrm flipH="1">
            <a:off x="4965923"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 xmlns:a16="http://schemas.microsoft.com/office/drawing/2014/main" id="{0668A1C8-6476-A611-CAF9-17443CC26170}"/>
              </a:ext>
            </a:extLst>
          </p:cNvPr>
          <p:cNvCxnSpPr/>
          <p:nvPr/>
        </p:nvCxnSpPr>
        <p:spPr>
          <a:xfrm flipH="1">
            <a:off x="606828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 xmlns:a16="http://schemas.microsoft.com/office/drawing/2014/main" id="{BD89C5CF-F273-C27E-192F-94699E2B82BB}"/>
              </a:ext>
            </a:extLst>
          </p:cNvPr>
          <p:cNvCxnSpPr/>
          <p:nvPr/>
        </p:nvCxnSpPr>
        <p:spPr>
          <a:xfrm flipH="1">
            <a:off x="567680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 xmlns:a16="http://schemas.microsoft.com/office/drawing/2014/main" id="{6B88C09A-9332-E6E1-89C8-B0F71069DCE8}"/>
              </a:ext>
            </a:extLst>
          </p:cNvPr>
          <p:cNvCxnSpPr/>
          <p:nvPr/>
        </p:nvCxnSpPr>
        <p:spPr>
          <a:xfrm flipH="1">
            <a:off x="6308024"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CEECFFCF-D44A-9BAF-18E0-C25A310964FF}"/>
              </a:ext>
            </a:extLst>
          </p:cNvPr>
          <p:cNvCxnSpPr/>
          <p:nvPr/>
        </p:nvCxnSpPr>
        <p:spPr>
          <a:xfrm flipH="1">
            <a:off x="6278664" y="37065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 xmlns:a16="http://schemas.microsoft.com/office/drawing/2014/main" id="{E3C3FC34-A66B-34A2-2EC0-A1BD73FBF755}"/>
              </a:ext>
            </a:extLst>
          </p:cNvPr>
          <p:cNvCxnSpPr/>
          <p:nvPr/>
        </p:nvCxnSpPr>
        <p:spPr>
          <a:xfrm flipH="1">
            <a:off x="601015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 xmlns:a16="http://schemas.microsoft.com/office/drawing/2014/main" id="{EAFA1BC5-35FD-B08F-ABF3-B39A1B384CBE}"/>
              </a:ext>
            </a:extLst>
          </p:cNvPr>
          <p:cNvCxnSpPr/>
          <p:nvPr/>
        </p:nvCxnSpPr>
        <p:spPr>
          <a:xfrm flipH="1">
            <a:off x="569066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 xmlns:a16="http://schemas.microsoft.com/office/drawing/2014/main" id="{00B4F0DB-F3D1-C18A-890B-093072F2AB43}"/>
              </a:ext>
            </a:extLst>
          </p:cNvPr>
          <p:cNvCxnSpPr/>
          <p:nvPr/>
        </p:nvCxnSpPr>
        <p:spPr>
          <a:xfrm flipH="1">
            <a:off x="597494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 xmlns:a16="http://schemas.microsoft.com/office/drawing/2014/main" id="{EEDFF030-EABB-E488-7738-D24F711EE227}"/>
              </a:ext>
            </a:extLst>
          </p:cNvPr>
          <p:cNvCxnSpPr/>
          <p:nvPr/>
        </p:nvCxnSpPr>
        <p:spPr>
          <a:xfrm flipH="1">
            <a:off x="5818442"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 xmlns:a16="http://schemas.microsoft.com/office/drawing/2014/main" id="{CE585FAC-530B-CA71-1EE9-83E441263817}"/>
              </a:ext>
            </a:extLst>
          </p:cNvPr>
          <p:cNvCxnSpPr/>
          <p:nvPr/>
        </p:nvCxnSpPr>
        <p:spPr>
          <a:xfrm flipH="1">
            <a:off x="634266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 xmlns:a16="http://schemas.microsoft.com/office/drawing/2014/main" id="{C0A6D0C5-D1A1-CF4A-6419-84650FDEE228}"/>
              </a:ext>
            </a:extLst>
          </p:cNvPr>
          <p:cNvCxnSpPr/>
          <p:nvPr/>
        </p:nvCxnSpPr>
        <p:spPr>
          <a:xfrm flipH="1">
            <a:off x="6408895"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54921F84-B6BE-4B6F-E4EC-ACFF79ED33E9}"/>
              </a:ext>
            </a:extLst>
          </p:cNvPr>
          <p:cNvSpPr txBox="1"/>
          <p:nvPr/>
        </p:nvSpPr>
        <p:spPr>
          <a:xfrm>
            <a:off x="3764755" y="326854"/>
            <a:ext cx="4432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Oval 15">
            <a:extLst>
              <a:ext uri="{FF2B5EF4-FFF2-40B4-BE49-F238E27FC236}">
                <a16:creationId xmlns="" xmlns:a16="http://schemas.microsoft.com/office/drawing/2014/main"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 xmlns:a16="http://schemas.microsoft.com/office/drawing/2014/main"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 xmlns:a16="http://schemas.microsoft.com/office/drawing/2014/main"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smtClean="0">
                <a:latin typeface="Times New Roman" panose="02020603050405020304" pitchFamily="18" charset="0"/>
                <a:ea typeface="Cambria" panose="02040503050406030204" pitchFamily="18" charset="0"/>
                <a:cs typeface="Times New Roman" panose="02020603050405020304" pitchFamily="18" charset="0"/>
              </a:rPr>
              <a:t>Đã có ai dậy sớm </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Nhìn lên rừng cọ tươi</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Lá xoè từng tia nắng</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Giống hệt như mặt trời</a:t>
            </a:r>
            <a:r>
              <a:rPr lang="vi-VN" sz="2000" b="1" smtClean="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smtClean="0">
              <a:latin typeface="Times New Roman" panose="02020603050405020304" pitchFamily="18" charset="0"/>
              <a:ea typeface="Cambria" panose="02040503050406030204" pitchFamily="18" charset="0"/>
              <a:cs typeface="Times New Roman" panose="02020603050405020304" pitchFamily="18" charset="0"/>
            </a:endParaRP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Rừng cọ ơi! Rừng cọ!</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Lá đẹp, lá ngời ngời</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Tôi yêu thường vẫn gọi</a:t>
            </a:r>
          </a:p>
          <a:p>
            <a:r>
              <a:rPr lang="en-US" sz="2000" b="1" smtClean="0">
                <a:latin typeface="Times New Roman" panose="02020603050405020304" pitchFamily="18" charset="0"/>
                <a:ea typeface="Cambria" panose="02040503050406030204" pitchFamily="18" charset="0"/>
                <a:cs typeface="Times New Roman" panose="02020603050405020304" pitchFamily="18" charset="0"/>
              </a:rPr>
              <a:t>Mặt trời xanh của tôi.</a:t>
            </a:r>
            <a:endParaRPr lang="vi-VN" sz="2000" b="1" smtClean="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smtClean="0">
              <a:latin typeface="Times New Roman" panose="02020603050405020304" pitchFamily="18" charset="0"/>
              <a:ea typeface="Cambria" panose="02040503050406030204" pitchFamily="18" charset="0"/>
              <a:cs typeface="Times New Roman" panose="02020603050405020304" pitchFamily="18" charset="0"/>
            </a:endParaRPr>
          </a:p>
          <a:p>
            <a:r>
              <a:rPr lang="vi-VN" sz="2000" b="1" smtClean="0">
                <a:latin typeface="Times New Roman" panose="02020603050405020304" pitchFamily="18" charset="0"/>
                <a:ea typeface="Cambria" panose="02040503050406030204" pitchFamily="18" charset="0"/>
                <a:cs typeface="Times New Roman" panose="02020603050405020304" pitchFamily="18" charset="0"/>
              </a:rPr>
              <a:t>            </a:t>
            </a:r>
            <a:r>
              <a:rPr lang="vi-VN" sz="2000" b="1" i="1" smtClean="0">
                <a:latin typeface="Times New Roman" panose="02020603050405020304" pitchFamily="18" charset="0"/>
                <a:ea typeface="Cambria" panose="02040503050406030204" pitchFamily="18" charset="0"/>
                <a:cs typeface="Times New Roman" panose="02020603050405020304" pitchFamily="18" charset="0"/>
              </a:rPr>
              <a:t>(</a:t>
            </a:r>
            <a:r>
              <a:rPr lang="en-US" sz="2000" b="1" i="1" smtClean="0">
                <a:latin typeface="Times New Roman" panose="02020603050405020304" pitchFamily="18" charset="0"/>
                <a:ea typeface="Cambria" panose="02040503050406030204" pitchFamily="18" charset="0"/>
                <a:cs typeface="Times New Roman" panose="02020603050405020304" pitchFamily="18" charset="0"/>
              </a:rPr>
              <a:t>Nguyễn Viết Bình</a:t>
            </a:r>
            <a:r>
              <a:rPr lang="vi-VN" sz="2000" b="1" i="1" smtClean="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6" name="Straight Connector 25">
            <a:extLst>
              <a:ext uri="{FF2B5EF4-FFF2-40B4-BE49-F238E27FC236}">
                <a16:creationId xmlns="" xmlns:a16="http://schemas.microsoft.com/office/drawing/2014/main" id="{B448F08E-C5F7-B4F3-590D-4FD79A39EEF6}"/>
              </a:ext>
            </a:extLst>
          </p:cNvPr>
          <p:cNvCxnSpPr/>
          <p:nvPr/>
        </p:nvCxnSpPr>
        <p:spPr>
          <a:xfrm flipH="1">
            <a:off x="677870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 xmlns:a16="http://schemas.microsoft.com/office/drawing/2014/main" id="{89EC95C1-CE86-D1C3-70DC-442654C863B7}"/>
              </a:ext>
            </a:extLst>
          </p:cNvPr>
          <p:cNvCxnSpPr/>
          <p:nvPr/>
        </p:nvCxnSpPr>
        <p:spPr>
          <a:xfrm flipH="1">
            <a:off x="7128448"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 xmlns:a16="http://schemas.microsoft.com/office/drawing/2014/main"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 xmlns:a16="http://schemas.microsoft.com/office/drawing/2014/main" id="{1B901703-7B34-929E-2E9A-63EEB41F79D3}"/>
              </a:ext>
            </a:extLst>
          </p:cNvPr>
          <p:cNvCxnSpPr/>
          <p:nvPr/>
        </p:nvCxnSpPr>
        <p:spPr>
          <a:xfrm flipH="1">
            <a:off x="6100990"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 xmlns:a16="http://schemas.microsoft.com/office/drawing/2014/main" id="{CD9966B5-EE1B-ECC3-7450-28CFAD1E52E3}"/>
              </a:ext>
            </a:extLst>
          </p:cNvPr>
          <p:cNvCxnSpPr/>
          <p:nvPr/>
        </p:nvCxnSpPr>
        <p:spPr>
          <a:xfrm flipH="1">
            <a:off x="7101202" y="355319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0187607E-D5B0-88DD-E68E-EBAD7BE834E5}"/>
              </a:ext>
            </a:extLst>
          </p:cNvPr>
          <p:cNvCxnSpPr/>
          <p:nvPr/>
        </p:nvCxnSpPr>
        <p:spPr>
          <a:xfrm flipH="1">
            <a:off x="741985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 xmlns:a16="http://schemas.microsoft.com/office/drawing/2014/main"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7" dur="1000" fill="hold"/>
                                        <p:tgtEl>
                                          <p:spTgt spid="6"/>
                                        </p:tgtEl>
                                        <p:attrNameLst>
                                          <p:attrName>ppt_x</p:attrName>
                                          <p:attrName>ppt_y</p:attrName>
                                        </p:attrNameLst>
                                      </p:cBhvr>
                                    </p:animMotion>
                                  </p:childTnLst>
                                </p:cTn>
                              </p:par>
                              <p:par>
                                <p:cTn id="18" presetID="1"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6"/>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3" dur="500" fill="hold"/>
                                        <p:tgtEl>
                                          <p:spTgt spid="15"/>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15"/>
                                        </p:tgtEl>
                                      </p:cBhvr>
                                    </p:animEffect>
                                    <p:anim calcmode="lin" valueType="num">
                                      <p:cBhvr>
                                        <p:cTn id="26" dur="250"/>
                                        <p:tgtEl>
                                          <p:spTgt spid="15"/>
                                        </p:tgtEl>
                                        <p:attrNameLst>
                                          <p:attrName>ppt_x</p:attrName>
                                        </p:attrNameLst>
                                      </p:cBhvr>
                                      <p:tavLst>
                                        <p:tav tm="0">
                                          <p:val>
                                            <p:strVal val="ppt_x"/>
                                          </p:val>
                                        </p:tav>
                                        <p:tav tm="100000">
                                          <p:val>
                                            <p:strVal val="ppt_x"/>
                                          </p:val>
                                        </p:tav>
                                      </p:tavLst>
                                    </p:anim>
                                    <p:anim calcmode="lin" valueType="num">
                                      <p:cBhvr>
                                        <p:cTn id="27" dur="250"/>
                                        <p:tgtEl>
                                          <p:spTgt spid="15"/>
                                        </p:tgtEl>
                                        <p:attrNameLst>
                                          <p:attrName>ppt_y</p:attrName>
                                        </p:attrNameLst>
                                      </p:cBhvr>
                                      <p:tavLst>
                                        <p:tav tm="0">
                                          <p:val>
                                            <p:strVal val="ppt_y"/>
                                          </p:val>
                                        </p:tav>
                                        <p:tav tm="100000">
                                          <p:val>
                                            <p:strVal val="ppt_y+.1"/>
                                          </p:val>
                                        </p:tav>
                                      </p:tavLst>
                                    </p:anim>
                                    <p:set>
                                      <p:cBhvr>
                                        <p:cTn id="28" dur="1" fill="hold">
                                          <p:stCondLst>
                                            <p:cond delay="249"/>
                                          </p:stCondLst>
                                        </p:cTn>
                                        <p:tgtEl>
                                          <p:spTgt spid="15"/>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1308</Words>
  <Application>Microsoft Office PowerPoint</Application>
  <PresentationFormat>Widescreen</PresentationFormat>
  <Paragraphs>275</Paragraphs>
  <Slides>32</Slides>
  <Notes>26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32</vt:i4>
      </vt:variant>
    </vt:vector>
  </HeadingPairs>
  <TitlesOfParts>
    <vt:vector size="50" baseType="lpstr">
      <vt:lpstr>微软雅黑</vt:lpstr>
      <vt:lpstr>宋体</vt:lpstr>
      <vt:lpstr>Arial</vt:lpstr>
      <vt:lpstr>Arial-Rounded</vt:lpstr>
      <vt:lpstr>AvantGarde</vt:lpstr>
      <vt:lpstr>Calibri</vt:lpstr>
      <vt:lpstr>Calibri Light</vt:lpstr>
      <vt:lpstr>Cambria</vt:lpstr>
      <vt:lpstr>DFGothic-EB</vt:lpstr>
      <vt:lpstr>Impact</vt:lpstr>
      <vt:lpstr>inpin heiti</vt:lpstr>
      <vt:lpstr>Times</vt:lpstr>
      <vt:lpstr>Times New Roman</vt:lpstr>
      <vt:lpstr>思源黑体 CN Bold</vt:lpstr>
      <vt:lpstr>等线</vt: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cp:lastModifiedBy>
  <cp:revision>26</cp:revision>
  <dcterms:created xsi:type="dcterms:W3CDTF">2017-10-03T14:23:00Z</dcterms:created>
  <dcterms:modified xsi:type="dcterms:W3CDTF">2024-02-21T04:28:27Z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