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D77A1-84FC-4AD5-8945-9D70C1D02DA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FF173-3A0E-413E-822A-10491126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5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813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328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31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226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832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138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415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40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73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29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5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3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1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83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768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731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137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7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4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4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25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0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4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0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48CC-3106-4F36-A09C-C3D15CA3A956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82D2-1D87-4714-9174-7134E7629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7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0" y="890371"/>
            <a:ext cx="1254410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3" y="4805266"/>
            <a:ext cx="1330630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3"/>
            <a:ext cx="1363893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4"/>
            <a:ext cx="7813370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-342692"/>
            <a:ext cx="7386638" cy="5686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5" y="726949"/>
            <a:ext cx="4305030" cy="20026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AC5CD7D-8B38-48AC-A38A-7F83ECCE94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1422" y="2946430"/>
            <a:ext cx="4737002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8CC825-2262-47F8-83E5-D962D3B8F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328" y="3380316"/>
            <a:ext cx="710550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1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6960" y="430925"/>
            <a:ext cx="8350079" cy="5878294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1310488" y="5452673"/>
            <a:ext cx="14904430" cy="1612991"/>
            <a:chOff x="433457" y="4963193"/>
            <a:chExt cx="15007831" cy="121813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1407"/>
            <a:stretch/>
          </p:blipFill>
          <p:spPr>
            <a:xfrm flipV="1">
              <a:off x="5226316" y="4963193"/>
              <a:ext cx="10214972" cy="1218135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5241"/>
            <a:stretch/>
          </p:blipFill>
          <p:spPr>
            <a:xfrm>
              <a:off x="433457" y="5311933"/>
              <a:ext cx="6256420" cy="86939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010C848E-7B30-4549-8CDC-9A388C362366}"/>
              </a:ext>
            </a:extLst>
          </p:cNvPr>
          <p:cNvGrpSpPr/>
          <p:nvPr/>
        </p:nvGrpSpPr>
        <p:grpSpPr>
          <a:xfrm>
            <a:off x="691026" y="3584028"/>
            <a:ext cx="2974457" cy="2099536"/>
            <a:chOff x="4386050" y="177800"/>
            <a:chExt cx="3413125" cy="1796256"/>
          </a:xfrm>
        </p:grpSpPr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DA11D579-2C10-416F-979C-A89AF4AEB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6050" y="177800"/>
              <a:ext cx="3413125" cy="173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CC1C0957-DE2D-4A13-89B1-D8F32F874DCF}"/>
                </a:ext>
              </a:extLst>
            </p:cNvPr>
            <p:cNvSpPr/>
            <p:nvPr/>
          </p:nvSpPr>
          <p:spPr>
            <a:xfrm>
              <a:off x="4386050" y="1488281"/>
              <a:ext cx="3062499" cy="4857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Thảo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luận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3849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BBF13A5-5AF7-402D-8558-862230094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666" y="621977"/>
            <a:ext cx="6468666" cy="631711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Thảo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luận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việc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làm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4247AAA9-6CE7-4172-BAAE-72BA3A016ED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490" t="66169" r="34791" b="28358"/>
          <a:stretch/>
        </p:blipFill>
        <p:spPr bwMode="auto">
          <a:xfrm>
            <a:off x="957962" y="1511510"/>
            <a:ext cx="7228075" cy="1458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Speech Bubble: Rectangle with Corners Rounded 25">
            <a:extLst>
              <a:ext uri="{FF2B5EF4-FFF2-40B4-BE49-F238E27FC236}">
                <a16:creationId xmlns="" xmlns:a16="http://schemas.microsoft.com/office/drawing/2014/main" id="{8B0C963C-6177-499A-8302-A2D5892A10A6}"/>
              </a:ext>
            </a:extLst>
          </p:cNvPr>
          <p:cNvSpPr/>
          <p:nvPr/>
        </p:nvSpPr>
        <p:spPr>
          <a:xfrm>
            <a:off x="4227227" y="3149263"/>
            <a:ext cx="3777356" cy="1981200"/>
          </a:xfrm>
          <a:prstGeom prst="wedgeRoundRectCallout">
            <a:avLst>
              <a:gd name="adj1" fmla="val -66923"/>
              <a:gd name="adj2" fmla="val 197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A0.</a:t>
            </a:r>
          </a:p>
        </p:txBody>
      </p:sp>
    </p:spTree>
    <p:extLst>
      <p:ext uri="{BB962C8B-B14F-4D97-AF65-F5344CB8AC3E}">
        <p14:creationId xmlns:p14="http://schemas.microsoft.com/office/powerpoint/2010/main" val="29849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B679875-7777-4F51-AF3E-94E0BAE15B43}"/>
              </a:ext>
            </a:extLst>
          </p:cNvPr>
          <p:cNvGrpSpPr/>
          <p:nvPr/>
        </p:nvGrpSpPr>
        <p:grpSpPr>
          <a:xfrm>
            <a:off x="1872419" y="838200"/>
            <a:ext cx="4648200" cy="6054436"/>
            <a:chOff x="2496559" y="838200"/>
            <a:chExt cx="6197600" cy="6054436"/>
          </a:xfrm>
        </p:grpSpPr>
        <p:grpSp>
          <p:nvGrpSpPr>
            <p:cNvPr id="15" name="组合 13">
              <a:extLst>
                <a:ext uri="{FF2B5EF4-FFF2-40B4-BE49-F238E27FC236}">
                  <a16:creationId xmlns="" xmlns:a16="http://schemas.microsoft.com/office/drawing/2014/main" id="{B7B4D7C9-8905-4AC3-BABF-08F09A4D075D}"/>
                </a:ext>
              </a:extLst>
            </p:cNvPr>
            <p:cNvGrpSpPr/>
            <p:nvPr/>
          </p:nvGrpSpPr>
          <p:grpSpPr>
            <a:xfrm>
              <a:off x="4027914" y="2440153"/>
              <a:ext cx="3134886" cy="4452483"/>
              <a:chOff x="2106861" y="2609243"/>
              <a:chExt cx="2587752" cy="3460218"/>
            </a:xfrm>
          </p:grpSpPr>
          <p:pic>
            <p:nvPicPr>
              <p:cNvPr id="16" name="图片 2">
                <a:extLst>
                  <a:ext uri="{FF2B5EF4-FFF2-40B4-BE49-F238E27FC236}">
                    <a16:creationId xmlns="" xmlns:a16="http://schemas.microsoft.com/office/drawing/2014/main" id="{BCCFD97A-7B27-4DD9-A3B6-39E1DFB70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6861" y="2805527"/>
                <a:ext cx="2587752" cy="3263934"/>
              </a:xfrm>
              <a:prstGeom prst="rect">
                <a:avLst/>
              </a:prstGeom>
            </p:spPr>
          </p:pic>
          <p:sp>
            <p:nvSpPr>
              <p:cNvPr id="17" name="对">
                <a:extLst>
                  <a:ext uri="{FF2B5EF4-FFF2-40B4-BE49-F238E27FC236}">
                    <a16:creationId xmlns="" xmlns:a16="http://schemas.microsoft.com/office/drawing/2014/main" id="{BEED784F-8FB2-4BC9-B412-254A5D6F1B3C}"/>
                  </a:ext>
                </a:extLst>
              </p:cNvPr>
              <p:cNvSpPr/>
              <p:nvPr/>
            </p:nvSpPr>
            <p:spPr bwMode="auto">
              <a:xfrm>
                <a:off x="3400738" y="2609243"/>
                <a:ext cx="553425" cy="545272"/>
              </a:xfrm>
              <a:custGeom>
                <a:avLst/>
                <a:gdLst>
                  <a:gd name="T0" fmla="*/ 1765798 w 2862"/>
                  <a:gd name="T1" fmla="*/ 183196 h 2571"/>
                  <a:gd name="T2" fmla="*/ 1533042 w 2862"/>
                  <a:gd name="T3" fmla="*/ 20145 h 2571"/>
                  <a:gd name="T4" fmla="*/ 1420439 w 2862"/>
                  <a:gd name="T5" fmla="*/ 53511 h 2571"/>
                  <a:gd name="T6" fmla="*/ 764949 w 2862"/>
                  <a:gd name="T7" fmla="*/ 989636 h 2571"/>
                  <a:gd name="T8" fmla="*/ 379958 w 2862"/>
                  <a:gd name="T9" fmla="*/ 446973 h 2571"/>
                  <a:gd name="T10" fmla="*/ 266725 w 2862"/>
                  <a:gd name="T11" fmla="*/ 412978 h 2571"/>
                  <a:gd name="T12" fmla="*/ 34599 w 2862"/>
                  <a:gd name="T13" fmla="*/ 576029 h 2571"/>
                  <a:gd name="T14" fmla="*/ 27679 w 2862"/>
                  <a:gd name="T15" fmla="*/ 693753 h 2571"/>
                  <a:gd name="T16" fmla="*/ 595100 w 2862"/>
                  <a:gd name="T17" fmla="*/ 1494527 h 2571"/>
                  <a:gd name="T18" fmla="*/ 934797 w 2862"/>
                  <a:gd name="T19" fmla="*/ 1494527 h 2571"/>
                  <a:gd name="T20" fmla="*/ 1773347 w 2862"/>
                  <a:gd name="T21" fmla="*/ 300290 h 2571"/>
                  <a:gd name="T22" fmla="*/ 1765798 w 2862"/>
                  <a:gd name="T23" fmla="*/ 183196 h 25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862" h="2571">
                    <a:moveTo>
                      <a:pt x="2807" y="291"/>
                    </a:moveTo>
                    <a:cubicBezTo>
                      <a:pt x="2693" y="191"/>
                      <a:pt x="2570" y="104"/>
                      <a:pt x="2437" y="32"/>
                    </a:cubicBezTo>
                    <a:cubicBezTo>
                      <a:pt x="2379" y="0"/>
                      <a:pt x="2301" y="22"/>
                      <a:pt x="2258" y="85"/>
                    </a:cubicBezTo>
                    <a:cubicBezTo>
                      <a:pt x="1216" y="1572"/>
                      <a:pt x="1216" y="1572"/>
                      <a:pt x="1216" y="1572"/>
                    </a:cubicBezTo>
                    <a:cubicBezTo>
                      <a:pt x="604" y="710"/>
                      <a:pt x="604" y="710"/>
                      <a:pt x="604" y="710"/>
                    </a:cubicBezTo>
                    <a:cubicBezTo>
                      <a:pt x="561" y="647"/>
                      <a:pt x="482" y="624"/>
                      <a:pt x="424" y="656"/>
                    </a:cubicBezTo>
                    <a:cubicBezTo>
                      <a:pt x="292" y="729"/>
                      <a:pt x="169" y="815"/>
                      <a:pt x="55" y="915"/>
                    </a:cubicBezTo>
                    <a:cubicBezTo>
                      <a:pt x="5" y="958"/>
                      <a:pt x="0" y="1040"/>
                      <a:pt x="44" y="1102"/>
                    </a:cubicBezTo>
                    <a:cubicBezTo>
                      <a:pt x="44" y="1102"/>
                      <a:pt x="848" y="2237"/>
                      <a:pt x="946" y="2374"/>
                    </a:cubicBezTo>
                    <a:cubicBezTo>
                      <a:pt x="1087" y="2571"/>
                      <a:pt x="1350" y="2561"/>
                      <a:pt x="1486" y="2374"/>
                    </a:cubicBezTo>
                    <a:cubicBezTo>
                      <a:pt x="1587" y="2235"/>
                      <a:pt x="2819" y="477"/>
                      <a:pt x="2819" y="477"/>
                    </a:cubicBezTo>
                    <a:cubicBezTo>
                      <a:pt x="2862" y="415"/>
                      <a:pt x="2857" y="334"/>
                      <a:pt x="2807" y="291"/>
                    </a:cubicBezTo>
                    <a:close/>
                  </a:path>
                </a:pathLst>
              </a:custGeom>
              <a:solidFill>
                <a:srgbClr val="E55174"/>
              </a:solidFill>
              <a:ln>
                <a:noFill/>
              </a:ln>
            </p:spPr>
            <p:txBody>
              <a:bodyPr anchor="ctr" anchorCtr="1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43A017A5-8C8E-47E3-9914-5A30DC3C0F30}"/>
                </a:ext>
              </a:extLst>
            </p:cNvPr>
            <p:cNvSpPr/>
            <p:nvPr/>
          </p:nvSpPr>
          <p:spPr>
            <a:xfrm>
              <a:off x="2496559" y="838200"/>
              <a:ext cx="6197600" cy="23907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chemeClr val="tx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微软雅黑"/>
                  <a:cs typeface="Times New Roman" pitchFamily="18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86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06" y="807171"/>
            <a:ext cx="3708794" cy="47945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1" y="3035888"/>
            <a:ext cx="1471592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31" y="1392282"/>
            <a:ext cx="2004344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32120" y="3107904"/>
            <a:ext cx="351282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Trước bữa ăn, em rửa tay bằng xà phòng sạch sẽ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40" y="807171"/>
            <a:ext cx="3985260" cy="479457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364480" y="3049012"/>
            <a:ext cx="3710940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bữa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đũa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thìa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để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gắp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,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dùng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tay</a:t>
            </a:r>
            <a:r>
              <a:rPr lang="en-US" altLang="zh-CN" sz="36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600" dirty="0" err="1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="" xmlns:a16="http://schemas.microsoft.com/office/drawing/2014/main" id="{CC823C86-A8E2-4911-A8A5-051E43013D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78" y="1740133"/>
            <a:ext cx="3775538" cy="38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圆角矩形 12"/>
          <p:cNvSpPr/>
          <p:nvPr/>
        </p:nvSpPr>
        <p:spPr>
          <a:xfrm>
            <a:off x="396961" y="655093"/>
            <a:ext cx="4270574" cy="5654125"/>
          </a:xfrm>
          <a:prstGeom prst="roundRect">
            <a:avLst/>
          </a:prstGeom>
          <a:pattFill prst="pct40">
            <a:fgClr>
              <a:srgbClr val="FBB1C7"/>
            </a:fgClr>
            <a:bgClr>
              <a:schemeClr val="bg1"/>
            </a:bgClr>
          </a:pattFill>
          <a:ln w="762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06" y="807170"/>
            <a:ext cx="3708794" cy="53193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61" y="3035888"/>
            <a:ext cx="1471592" cy="241045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31" y="1392282"/>
            <a:ext cx="2004344" cy="37741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532120" y="3107904"/>
            <a:ext cx="3512820" cy="286232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0" algn="ctr">
              <a:defRPr/>
            </a:pPr>
            <a:r>
              <a:rPr lang="vi-VN" altLang="zh-CN" sz="3600" spc="300" dirty="0">
                <a:solidFill>
                  <a:srgbClr val="7E430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Sau khi ăn, em rửa tay lại một lần nữa và ngồi im không chạy nhảy.</a:t>
            </a:r>
            <a:endParaRPr kumimoji="0" lang="zh-CN" altLang="en-US" sz="3600" b="0" i="0" u="none" strike="noStrike" kern="1200" cap="none" spc="300" normalizeH="0" baseline="0" noProof="0" dirty="0">
              <a:ln>
                <a:noFill/>
              </a:ln>
              <a:solidFill>
                <a:srgbClr val="7E430F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2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4" y="3422822"/>
            <a:ext cx="1745858" cy="3267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4F5B131-4B20-404B-9FF7-ECFB3AF22A5B}"/>
              </a:ext>
            </a:extLst>
          </p:cNvPr>
          <p:cNvSpPr txBox="1"/>
          <p:nvPr/>
        </p:nvSpPr>
        <p:spPr>
          <a:xfrm>
            <a:off x="1371600" y="1797784"/>
            <a:ext cx="5996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0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10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681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984" y="-35169"/>
            <a:ext cx="3050033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85393" y="575662"/>
            <a:ext cx="31732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Về</a:t>
            </a:r>
            <a:r>
              <a:rPr kumimoji="0" lang="en-US" altLang="zh-CN" sz="4800" b="1" i="0" u="none" strike="noStrike" kern="1200" cap="none" spc="300" normalizeH="0" baseline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nhà</a:t>
            </a:r>
            <a:endParaRPr kumimoji="0" lang="zh-CN" altLang="en-US" sz="4800" b="1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020627" y="1722569"/>
            <a:ext cx="7102747" cy="40555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altLang="zh-CN" sz="36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</a:t>
            </a:r>
            <a:r>
              <a:rPr lang="vi-VN" altLang="zh-CN" sz="36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uan sát xem các thành viên gia đình có thực hiện đúng theo quy tắc ăn uống vệ sinh, an toàn không. Nếu chưa thì nhẹ nhàng nhắc nhở.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" y="4822920"/>
            <a:ext cx="1867907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17" y="4876851"/>
            <a:ext cx="1918674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40" y="890371"/>
            <a:ext cx="1254410" cy="408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33" y="4805266"/>
            <a:ext cx="1330630" cy="20527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538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23"/>
            <a:ext cx="1363893" cy="41101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0334"/>
            <a:ext cx="7813370" cy="14476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28" y="0"/>
            <a:ext cx="7813370" cy="474812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485" y="726949"/>
            <a:ext cx="4305030" cy="20026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1028" y="2832509"/>
            <a:ext cx="7689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biệt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các</a:t>
            </a: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D31012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em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D31012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300"/>
                            </p:stCondLst>
                            <p:childTnLst>
                              <p:par>
                                <p:cTn id="4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54" y="3422822"/>
            <a:ext cx="1745858" cy="3267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5BBF68-5EE6-4A91-A359-A6380836F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27" y="1828800"/>
            <a:ext cx="6781800" cy="227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739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55185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685801" y="1914525"/>
            <a:ext cx="69865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4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 tình huống có nguy cơ mất an toàn khi ăn uống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=""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4381500"/>
            <a:ext cx="277256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=""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" y="4609652"/>
            <a:ext cx="1867907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0" y="548782"/>
            <a:ext cx="8350079" cy="57604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0" y="224461"/>
            <a:ext cx="8747039" cy="6409079"/>
          </a:xfrm>
          <a:prstGeom prst="rect">
            <a:avLst/>
          </a:prstGeom>
        </p:spPr>
      </p:pic>
      <p:pic>
        <p:nvPicPr>
          <p:cNvPr id="7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="" xmlns:a16="http://schemas.microsoft.com/office/drawing/2014/main" id="{C1504643-1DC8-43F3-96B1-2CF9577ED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10" y="1"/>
            <a:ext cx="754856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66AB7E-1B30-4DCD-80F9-DA975EE4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5174" y="157838"/>
            <a:ext cx="6468666" cy="1081322"/>
          </a:xfrm>
          <a:prstGeom prst="rect">
            <a:avLst/>
          </a:prstGeom>
          <a:solidFill>
            <a:srgbClr val="FFF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Chia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nhóm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đóng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vật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tiểu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Bác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sĩ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“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Ôi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– </a:t>
            </a:r>
            <a:r>
              <a:rPr lang="en-US" altLang="en-US" sz="2800" b="1" i="1" dirty="0" err="1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đau</a:t>
            </a:r>
            <a:r>
              <a:rPr lang="en-US" altLang="en-US" sz="2800" b="1" i="1" dirty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 – </a:t>
            </a:r>
            <a:r>
              <a:rPr lang="en-US" altLang="en-US" sz="2800" b="1" i="1" dirty="0" err="1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quá</a:t>
            </a:r>
            <a:r>
              <a:rPr lang="en-US" altLang="en-US" sz="2800" b="1" i="1" dirty="0" smtClean="0">
                <a:solidFill>
                  <a:prstClr val="black"/>
                </a:solidFill>
                <a:latin typeface="Times New Roman" pitchFamily="18" charset="0"/>
                <a:ea typeface="Microsoft YaHei" panose="020B0503020204020204" pitchFamily="34" charset="-122"/>
                <a:cs typeface="Times New Roman" pitchFamily="18" charset="0"/>
              </a:rPr>
              <a:t>”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Microsoft YaHei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3F1A6A-7649-412C-97C2-D66A025F46CB}"/>
              </a:ext>
            </a:extLst>
          </p:cNvPr>
          <p:cNvSpPr txBox="1"/>
          <p:nvPr/>
        </p:nvSpPr>
        <p:spPr>
          <a:xfrm>
            <a:off x="1378485" y="1294691"/>
            <a:ext cx="6387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Phân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  <a:r>
              <a:rPr lang="en-US" sz="3200" noProof="0" dirty="0" err="1" smtClean="0">
                <a:solidFill>
                  <a:srgbClr val="0070C0"/>
                </a:solidFill>
                <a:latin typeface="Times New Roman" pitchFamily="18" charset="0"/>
                <a:ea typeface="微软雅黑"/>
                <a:cs typeface="Times New Roman" pitchFamily="18" charset="0"/>
              </a:rPr>
              <a:t>v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CA27173-E55B-483E-9C3F-E77AEAD3A5DC}"/>
              </a:ext>
            </a:extLst>
          </p:cNvPr>
          <p:cNvSpPr txBox="1"/>
          <p:nvPr/>
        </p:nvSpPr>
        <p:spPr>
          <a:xfrm>
            <a:off x="696862" y="2008665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5C00A26-A8B2-4F74-9E44-B060AB958FF8}"/>
              </a:ext>
            </a:extLst>
          </p:cNvPr>
          <p:cNvSpPr txBox="1"/>
          <p:nvPr/>
        </p:nvSpPr>
        <p:spPr>
          <a:xfrm>
            <a:off x="754370" y="3130395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“Các con vật” (h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ơu cao cổ, thỏ,khỉ,...)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kêu đau bụng, bị hóc, bị buồn 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vi-VN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E5273DD-8312-44FF-B5DC-7BC4E0BC44D8}"/>
              </a:ext>
            </a:extLst>
          </p:cNvPr>
          <p:cNvSpPr txBox="1"/>
          <p:nvPr/>
        </p:nvSpPr>
        <p:spPr>
          <a:xfrm>
            <a:off x="696862" y="4312463"/>
            <a:ext cx="7750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“Y tá”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ghi lại những lời dặn dò của “Bác sỹ” và trình bày trước lớp.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圆角矩形 17"/>
          <p:cNvSpPr/>
          <p:nvPr/>
        </p:nvSpPr>
        <p:spPr>
          <a:xfrm>
            <a:off x="396960" y="457201"/>
            <a:ext cx="8350079" cy="6085840"/>
          </a:xfrm>
          <a:prstGeom prst="roundRect">
            <a:avLst/>
          </a:prstGeom>
          <a:solidFill>
            <a:schemeClr val="bg1"/>
          </a:solidFill>
          <a:ln w="190500">
            <a:solidFill>
              <a:srgbClr val="7E43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latin typeface="Nunito Black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4598A2F-A5A5-4854-8447-67A2A1D056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" y="2138681"/>
            <a:ext cx="3421380" cy="456184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3BF70806-1977-4EDA-98A5-9CF873A24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8360" y="2317925"/>
            <a:ext cx="2353859" cy="387967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="" xmlns:a16="http://schemas.microsoft.com/office/drawing/2014/main" id="{C1637B81-36D2-49B0-BA43-D307B0458DEB}"/>
              </a:ext>
            </a:extLst>
          </p:cNvPr>
          <p:cNvSpPr/>
          <p:nvPr/>
        </p:nvSpPr>
        <p:spPr>
          <a:xfrm>
            <a:off x="1242060" y="548640"/>
            <a:ext cx="3709497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Cháu đau ở đâu? Có buồn nôn không?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="" xmlns:a16="http://schemas.microsoft.com/office/drawing/2014/main" id="{A419759F-F9CA-452F-B8AD-0CE09BA6089A}"/>
              </a:ext>
            </a:extLst>
          </p:cNvPr>
          <p:cNvSpPr/>
          <p:nvPr/>
        </p:nvSpPr>
        <p:spPr>
          <a:xfrm>
            <a:off x="5348519" y="853440"/>
            <a:ext cx="2933700" cy="1265643"/>
          </a:xfrm>
          <a:prstGeom prst="wedgeRoundRectCallout">
            <a:avLst>
              <a:gd name="adj1" fmla="val -14859"/>
              <a:gd name="adj2" fmla="val 76071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FBE53AAF-D8D5-4DA4-831E-B8C0065B0437}"/>
              </a:ext>
            </a:extLst>
          </p:cNvPr>
          <p:cNvSpPr/>
          <p:nvPr/>
        </p:nvSpPr>
        <p:spPr>
          <a:xfrm>
            <a:off x="4907279" y="683752"/>
            <a:ext cx="4236721" cy="1661882"/>
          </a:xfrm>
          <a:prstGeom prst="wedgeRoundRectCallout">
            <a:avLst>
              <a:gd name="adj1" fmla="val -21398"/>
              <a:gd name="adj2" fmla="val 79128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ạ.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5D3C041B-0C5B-4FCD-87F1-CDE9E2E6D82A}"/>
              </a:ext>
            </a:extLst>
          </p:cNvPr>
          <p:cNvSpPr/>
          <p:nvPr/>
        </p:nvSpPr>
        <p:spPr>
          <a:xfrm>
            <a:off x="961448" y="491837"/>
            <a:ext cx="3955473" cy="1981200"/>
          </a:xfrm>
          <a:prstGeom prst="wedgeRoundRectCallout">
            <a:avLst>
              <a:gd name="adj1" fmla="val -39794"/>
              <a:gd name="adj2" fmla="val 69127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1413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="" xmlns:a16="http://schemas.microsoft.com/office/drawing/2014/main" id="{A217AFB1-406A-4A9A-A028-33A0964010E9}"/>
              </a:ext>
            </a:extLst>
          </p:cNvPr>
          <p:cNvSpPr/>
          <p:nvPr/>
        </p:nvSpPr>
        <p:spPr>
          <a:xfrm>
            <a:off x="1856422" y="588369"/>
            <a:ext cx="4742498" cy="3507343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just">
              <a:defRPr/>
            </a:pP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Lời dặn dò của bác sĩ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Hươu cao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nên ăn lá cây ở trên cao thay vì ăn cỏ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1AFF5633-9D92-4D4C-A9C4-455B430D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2296160"/>
            <a:ext cx="3421380" cy="456184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537B1A6D-0DD4-4D75-A073-E4379531E6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798" y="1219200"/>
            <a:ext cx="2080147" cy="534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5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09" y="0"/>
            <a:ext cx="9144000" cy="6858000"/>
          </a:xfrm>
          <a:prstGeom prst="rect">
            <a:avLst/>
          </a:prstGeom>
        </p:spPr>
      </p:pic>
      <p:sp>
        <p:nvSpPr>
          <p:cNvPr id="14" name="Rounded Rectangular Callout 2">
            <a:extLst>
              <a:ext uri="{FF2B5EF4-FFF2-40B4-BE49-F238E27FC236}">
                <a16:creationId xmlns="" xmlns:a16="http://schemas.microsoft.com/office/drawing/2014/main" id="{A217AFB1-406A-4A9A-A028-33A0964010E9}"/>
              </a:ext>
            </a:extLst>
          </p:cNvPr>
          <p:cNvSpPr/>
          <p:nvPr/>
        </p:nvSpPr>
        <p:spPr>
          <a:xfrm>
            <a:off x="2643967" y="1246019"/>
            <a:ext cx="4742498" cy="1464231"/>
          </a:xfrm>
          <a:prstGeom prst="wedgeRoundRectCallout">
            <a:avLst>
              <a:gd name="adj1" fmla="val -61874"/>
              <a:gd name="adj2" fmla="val 344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lvl="0" algn="ctr"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 tá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ghi lại những lời dặn dò của bác sĩ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="" xmlns:a16="http://schemas.microsoft.com/office/drawing/2014/main" id="{F1ACFD24-673C-49B2-AF5A-20F8AB14A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6" y="1828800"/>
            <a:ext cx="2647950" cy="481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984" y="-35169"/>
            <a:ext cx="3050033" cy="1549753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950757" y="506386"/>
            <a:ext cx="3173216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300" normalizeH="0" baseline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r>
              <a:rPr kumimoji="0" lang="en-US" altLang="zh-CN" sz="4800" b="0" i="0" u="none" strike="noStrike" kern="1200" cap="none" spc="300" normalizeH="0" noProof="0" dirty="0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kumimoji="0" lang="en-US" altLang="zh-CN" sz="4800" b="0" i="0" u="none" strike="noStrike" kern="1200" cap="none" spc="300" normalizeH="0" noProof="0" dirty="0" err="1">
                <a:ln>
                  <a:noFill/>
                </a:ln>
                <a:solidFill>
                  <a:srgbClr val="E55174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luận</a:t>
            </a:r>
            <a:endParaRPr kumimoji="0" lang="zh-CN" altLang="en-US" sz="4800" b="0" i="0" u="none" strike="noStrike" kern="1200" cap="none" spc="300" normalizeH="0" baseline="0" noProof="0" dirty="0">
              <a:ln>
                <a:noFill/>
              </a:ln>
              <a:solidFill>
                <a:srgbClr val="E55174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2001" y="1722569"/>
            <a:ext cx="7361374" cy="4055596"/>
          </a:xfrm>
          <a:prstGeom prst="roundRect">
            <a:avLst/>
          </a:prstGeom>
          <a:solidFill>
            <a:srgbClr val="FFCC00"/>
          </a:solidFill>
          <a:ln w="3492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Việc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giữ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vệ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sinh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uống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ứng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xử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không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phù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hợp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trong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bữa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ăn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thể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gây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hại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cho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chúng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ta.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" y="4724400"/>
            <a:ext cx="1867907" cy="19104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37" y="4822920"/>
            <a:ext cx="1918674" cy="19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512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C00E58-7621-4C9C-92FE-A1F97E539064}"/>
              </a:ext>
            </a:extLst>
          </p:cNvPr>
          <p:cNvSpPr txBox="1"/>
          <p:nvPr/>
        </p:nvSpPr>
        <p:spPr>
          <a:xfrm>
            <a:off x="914400" y="1914525"/>
            <a:ext cx="69865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6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36" name="图片 2">
            <a:extLst>
              <a:ext uri="{FF2B5EF4-FFF2-40B4-BE49-F238E27FC236}">
                <a16:creationId xmlns="" xmlns:a16="http://schemas.microsoft.com/office/drawing/2014/main" id="{EBE76931-2D39-41BA-A45B-2020DDB37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103" y="4381500"/>
            <a:ext cx="2772569" cy="2366794"/>
          </a:xfrm>
          <a:prstGeom prst="rect">
            <a:avLst/>
          </a:prstGeom>
        </p:spPr>
      </p:pic>
      <p:pic>
        <p:nvPicPr>
          <p:cNvPr id="37" name="图片 6">
            <a:extLst>
              <a:ext uri="{FF2B5EF4-FFF2-40B4-BE49-F238E27FC236}">
                <a16:creationId xmlns="" xmlns:a16="http://schemas.microsoft.com/office/drawing/2014/main" id="{45DDA063-96BA-45FD-BFEE-58EBB1BD8C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9" y="4609652"/>
            <a:ext cx="1867907" cy="191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18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387</Words>
  <Application>Microsoft Office PowerPoint</Application>
  <PresentationFormat>On-screen Show (4:3)</PresentationFormat>
  <Paragraphs>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Microsoft YaHei</vt:lpstr>
      <vt:lpstr>Microsoft YaHei</vt:lpstr>
      <vt:lpstr>黑体</vt:lpstr>
      <vt:lpstr>宋体</vt:lpstr>
      <vt:lpstr>Arial</vt:lpstr>
      <vt:lpstr>Calibri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12</cp:revision>
  <dcterms:created xsi:type="dcterms:W3CDTF">2023-02-14T05:48:34Z</dcterms:created>
  <dcterms:modified xsi:type="dcterms:W3CDTF">2024-02-21T04:30:40Z</dcterms:modified>
</cp:coreProperties>
</file>