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345" r:id="rId2"/>
    <p:sldId id="343" r:id="rId3"/>
    <p:sldId id="329" r:id="rId4"/>
    <p:sldId id="347" r:id="rId5"/>
    <p:sldId id="336" r:id="rId6"/>
    <p:sldId id="340" r:id="rId7"/>
    <p:sldId id="341" r:id="rId8"/>
    <p:sldId id="348" r:id="rId9"/>
    <p:sldId id="342"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mbria" panose="02040503050406030204" pitchFamily="18" charset="0"/>
      <p:regular r:id="rId16"/>
      <p:bold r:id="rId17"/>
      <p:italic r:id="rId18"/>
      <p:boldItalic r:id="rId19"/>
    </p:embeddedFont>
    <p:embeddedFont>
      <p:font typeface="Coiny" panose="020B0604020202020204" charset="0"/>
      <p:regular r:id="rId20"/>
    </p:embeddedFont>
    <p:embeddedFont>
      <p:font typeface="Patrick Hand" panose="00000500000000000000" pitchFamily="2" charset="0"/>
      <p:regular r:id="rId21"/>
    </p:embeddedFont>
    <p:embeddedFont>
      <p:font typeface="Pattaya" panose="020B0604020202020204" charset="-34"/>
      <p:regular r:id="rId22"/>
    </p:embeddedFont>
    <p:embeddedFont>
      <p:font typeface="SVN-Sign Painter House Script" panose="020000060700000200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GI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GIF"/><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5.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audio" Target="../media/audio1.wav"/><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7" name="TextBox 26"/>
          <p:cNvSpPr txBox="1"/>
          <p:nvPr/>
        </p:nvSpPr>
        <p:spPr>
          <a:xfrm>
            <a:off x="4346958" y="2878636"/>
            <a:ext cx="403140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a:t>
            </a:r>
            <a:r>
              <a:rPr lang="en-US" sz="4000" dirty="0">
                <a:solidFill>
                  <a:srgbClr val="096F7E"/>
                </a:solidFill>
                <a:latin typeface="SVN-Sign Painter House Script" panose="02000006070000020004" pitchFamily="50" charset="0"/>
              </a:rPr>
              <a:t>8</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7 </a:t>
            </a:r>
          </a:p>
        </p:txBody>
      </p:sp>
      <p:sp>
        <p:nvSpPr>
          <p:cNvPr id="28" name="TextBox 27"/>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sắc</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màu</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thiên</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nhiên</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p:cNvSpPr txBox="1"/>
          <p:nvPr/>
        </p:nvSpPr>
        <p:spPr>
          <a:xfrm>
            <a:off x="1964724" y="3668282"/>
            <a:ext cx="86391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nêu</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tình</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cảm</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cảm</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xúc</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về</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cảnh</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vật</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yêu</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thích</a:t>
            </a:r>
            <a:endParaRPr kumimoji="0" lang="en-US" alt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endParaRPr>
          </a:p>
        </p:txBody>
      </p:sp>
      <p:pic>
        <p:nvPicPr>
          <p:cNvPr id="17"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000"/>
                            </p:stCondLst>
                            <p:childTnLst>
                              <p:par>
                                <p:cTn id="33" presetID="47"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9" presetClass="entr" presetSubtype="0" fill="hold" grpId="0" nodeType="afterEffect">
                                  <p:stCondLst>
                                    <p:cond delay="0"/>
                                  </p:stCondLst>
                                  <p:iterate type="wd">
                                    <p:tmPct val="10000"/>
                                  </p:iterate>
                                  <p:childTnLst>
                                    <p:set>
                                      <p:cBhvr>
                                        <p:cTn id="40" dur="1" fill="hold">
                                          <p:stCondLst>
                                            <p:cond delay="0"/>
                                          </p:stCondLst>
                                        </p:cTn>
                                        <p:tgtEl>
                                          <p:spTgt spid="29"/>
                                        </p:tgtEl>
                                        <p:attrNameLst>
                                          <p:attrName>style.visibility</p:attrName>
                                        </p:attrNameLst>
                                      </p:cBhvr>
                                      <p:to>
                                        <p:strVal val="visible"/>
                                      </p:to>
                                    </p:set>
                                    <p:animEffect transition="in" filter="dissolve">
                                      <p:cBhvr>
                                        <p:cTn id="41" dur="500"/>
                                        <p:tgtEl>
                                          <p:spTgt spid="29"/>
                                        </p:tgtEl>
                                      </p:cBhvr>
                                    </p:animEffect>
                                  </p:childTnLst>
                                </p:cTn>
                              </p:par>
                            </p:childTnLst>
                          </p:cTn>
                        </p:par>
                        <p:par>
                          <p:cTn id="42" fill="hold">
                            <p:stCondLst>
                              <p:cond delay="380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298263" y="762077"/>
            <a:ext cx="10214029" cy="1077218"/>
          </a:xfrm>
          <a:prstGeom prst="rect">
            <a:avLst/>
          </a:prstGeom>
          <a:noFill/>
        </p:spPr>
        <p:txBody>
          <a:bodyPr wrap="square">
            <a:spAutoFit/>
          </a:bodyPr>
          <a:lstStyle/>
          <a:p>
            <a:pPr lvl="0">
              <a:defRPr/>
            </a:pPr>
            <a:r>
              <a:rPr lang="en-US" sz="3200" b="1" dirty="0">
                <a:solidFill>
                  <a:srgbClr val="FF2543"/>
                </a:solidFill>
              </a:rPr>
              <a:t>1. </a:t>
            </a:r>
            <a:r>
              <a:rPr lang="en-US" sz="3200" b="1" dirty="0" err="1">
                <a:solidFill>
                  <a:srgbClr val="FF2543"/>
                </a:solidFill>
              </a:rPr>
              <a:t>Em</a:t>
            </a:r>
            <a:r>
              <a:rPr lang="en-US" sz="3200" b="1" dirty="0">
                <a:solidFill>
                  <a:srgbClr val="FF2543"/>
                </a:solidFill>
              </a:rPr>
              <a:t> </a:t>
            </a:r>
            <a:r>
              <a:rPr lang="en-US" sz="3200" b="1" dirty="0" err="1">
                <a:solidFill>
                  <a:srgbClr val="FF2543"/>
                </a:solidFill>
              </a:rPr>
              <a:t>thích</a:t>
            </a:r>
            <a:r>
              <a:rPr lang="en-US" sz="3200" b="1" dirty="0">
                <a:solidFill>
                  <a:srgbClr val="FF2543"/>
                </a:solidFill>
              </a:rPr>
              <a:t> </a:t>
            </a:r>
            <a:r>
              <a:rPr lang="en-US" sz="3200" b="1" dirty="0" err="1">
                <a:solidFill>
                  <a:srgbClr val="FF2543"/>
                </a:solidFill>
              </a:rPr>
              <a:t>cảnh</a:t>
            </a:r>
            <a:r>
              <a:rPr lang="en-US" sz="3200" b="1" dirty="0">
                <a:solidFill>
                  <a:srgbClr val="FF2543"/>
                </a:solidFill>
              </a:rPr>
              <a:t> </a:t>
            </a:r>
            <a:r>
              <a:rPr lang="en-US" sz="3200" b="1" dirty="0" err="1">
                <a:solidFill>
                  <a:srgbClr val="FF2543"/>
                </a:solidFill>
              </a:rPr>
              <a:t>vật</a:t>
            </a:r>
            <a:r>
              <a:rPr lang="en-US" sz="3200" b="1" dirty="0">
                <a:solidFill>
                  <a:srgbClr val="FF2543"/>
                </a:solidFill>
              </a:rPr>
              <a:t> </a:t>
            </a:r>
            <a:r>
              <a:rPr lang="en-US" sz="3200" b="1" dirty="0" err="1">
                <a:solidFill>
                  <a:srgbClr val="FF2543"/>
                </a:solidFill>
              </a:rPr>
              <a:t>nào</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bức</a:t>
            </a:r>
            <a:r>
              <a:rPr lang="en-US" sz="3200" b="1" dirty="0">
                <a:solidFill>
                  <a:srgbClr val="FF2543"/>
                </a:solidFill>
              </a:rPr>
              <a:t> </a:t>
            </a:r>
            <a:r>
              <a:rPr lang="en-US" sz="3200" b="1" dirty="0" err="1">
                <a:solidFill>
                  <a:srgbClr val="FF2543"/>
                </a:solidFill>
              </a:rPr>
              <a:t>ảnh</a:t>
            </a:r>
            <a:r>
              <a:rPr lang="en-US" sz="3200" b="1" dirty="0">
                <a:solidFill>
                  <a:srgbClr val="FF2543"/>
                </a:solidFill>
              </a:rPr>
              <a:t> </a:t>
            </a:r>
            <a:r>
              <a:rPr lang="en-US" sz="3200" b="1" dirty="0" err="1">
                <a:solidFill>
                  <a:srgbClr val="FF2543"/>
                </a:solidFill>
              </a:rPr>
              <a:t>dưới</a:t>
            </a:r>
            <a:r>
              <a:rPr lang="en-US" sz="3200" b="1" dirty="0">
                <a:solidFill>
                  <a:srgbClr val="FF2543"/>
                </a:solidFill>
              </a:rPr>
              <a:t> </a:t>
            </a:r>
            <a:r>
              <a:rPr lang="en-US" sz="3200" b="1" dirty="0" err="1">
                <a:solidFill>
                  <a:srgbClr val="FF2543"/>
                </a:solidFill>
              </a:rPr>
              <a:t>đây</a:t>
            </a:r>
            <a:r>
              <a:rPr lang="en-US" sz="3200" b="1" dirty="0">
                <a:solidFill>
                  <a:srgbClr val="FF2543"/>
                </a:solidFill>
              </a:rPr>
              <a:t>? </a:t>
            </a:r>
            <a:r>
              <a:rPr lang="en-US" sz="3200" b="1" dirty="0" err="1">
                <a:solidFill>
                  <a:srgbClr val="FF2543"/>
                </a:solidFill>
              </a:rPr>
              <a:t>Vì</a:t>
            </a:r>
            <a:r>
              <a:rPr lang="en-US" sz="3200" b="1" dirty="0">
                <a:solidFill>
                  <a:srgbClr val="FF2543"/>
                </a:solidFill>
              </a:rPr>
              <a:t> </a:t>
            </a:r>
            <a:r>
              <a:rPr lang="en-US" sz="3200" b="1" dirty="0" err="1">
                <a:solidFill>
                  <a:srgbClr val="FF2543"/>
                </a:solidFill>
              </a:rPr>
              <a:t>sao</a:t>
            </a:r>
            <a:r>
              <a:rPr lang="en-US" sz="3200" b="1" dirty="0">
                <a:solidFill>
                  <a:srgbClr val="FF2543"/>
                </a:solidFill>
              </a:rPr>
              <a:t>?</a:t>
            </a:r>
          </a:p>
        </p:txBody>
      </p:sp>
      <p:pic>
        <p:nvPicPr>
          <p:cNvPr id="7" name="Picture 6">
            <a:extLst>
              <a:ext uri="{FF2B5EF4-FFF2-40B4-BE49-F238E27FC236}">
                <a16:creationId xmlns:a16="http://schemas.microsoft.com/office/drawing/2014/main" id="{ABEFABC3-54A7-08CF-5102-B66D5057B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73" y="1820200"/>
            <a:ext cx="10591522" cy="3216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54239" y="336350"/>
            <a:ext cx="909976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2.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đoạn</a:t>
            </a: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văn</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nêu</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tình</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cảm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cảm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xúc</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của</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em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về</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một</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cảnh</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vật</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em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yêu</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thích</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0DD7E8C-85D0-21CF-CB4D-C0252D348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2" y="1700207"/>
            <a:ext cx="10424814" cy="3584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49934" y="1108432"/>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1041400" y="664210"/>
            <a:ext cx="821245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pic>
        <p:nvPicPr>
          <p:cNvPr id="7" name="Picture 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71C1F779-1C4D-8B81-3410-685772F84317}"/>
              </a:ext>
            </a:extLst>
          </p:cNvPr>
          <p:cNvSpPr txBox="1"/>
          <p:nvPr/>
        </p:nvSpPr>
        <p:spPr>
          <a:xfrm>
            <a:off x="1648753" y="1678940"/>
            <a:ext cx="7828622" cy="4401205"/>
          </a:xfrm>
          <a:prstGeom prst="rect">
            <a:avLst/>
          </a:prstGeom>
          <a:noFill/>
        </p:spPr>
        <p:txBody>
          <a:bodyPr wrap="square">
            <a:spAutoFit/>
          </a:bodyPr>
          <a:lstStyle/>
          <a:p>
            <a:r>
              <a:rPr lang="en-US" sz="2800" b="0" i="0" dirty="0">
                <a:solidFill>
                  <a:srgbClr val="212529"/>
                </a:solidFill>
                <a:effectLst/>
                <a:latin typeface="Cambria" panose="02040503050406030204" pitchFamily="18" charset="0"/>
                <a:ea typeface="Cambria" panose="02040503050406030204" pitchFamily="18" charset="0"/>
              </a:rPr>
              <a:t>   </a:t>
            </a:r>
            <a:r>
              <a:rPr lang="vi-VN" sz="2800" b="0" i="0" dirty="0">
                <a:solidFill>
                  <a:srgbClr val="212529"/>
                </a:solidFill>
                <a:effectLst/>
                <a:latin typeface="Cambria" panose="02040503050406030204" pitchFamily="18" charset="0"/>
                <a:ea typeface="Cambria" panose="02040503050406030204" pitchFamily="18"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endParaRPr lang="en-US" sz="28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par>
                                    <p:cTn id="24" presetID="2" presetClass="entr" presetSubtype="4" fill="hold" nodeType="withEffect" p14:presetBounceEnd="40000">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40000">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uỷn.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620171" y="3641456"/>
            <a:ext cx="3257993" cy="3216543"/>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id="{48E5E65E-B7F8-EE4E-77A8-0A789B073E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8275" y="2938905"/>
            <a:ext cx="9242575" cy="979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232</Words>
  <Application>Microsoft Office PowerPoint</Application>
  <PresentationFormat>Widescreen</PresentationFormat>
  <Paragraphs>18</Paragraphs>
  <Slides>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SVN-Sign Painter House Script</vt:lpstr>
      <vt:lpstr>SVN-Dumpling</vt:lpstr>
      <vt:lpstr>Pattaya</vt:lpstr>
      <vt:lpstr>Coiny</vt:lpstr>
      <vt:lpstr>Calibri</vt:lpstr>
      <vt:lpstr>Patrick Hand</vt:lpstr>
      <vt:lpstr>Arial</vt:lpstr>
      <vt:lpstr>Cambria</vt:lpstr>
      <vt:lpstr>SVN-Roselina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21</cp:revision>
  <dcterms:created xsi:type="dcterms:W3CDTF">2022-06-11T00:25:00Z</dcterms:created>
  <dcterms:modified xsi:type="dcterms:W3CDTF">2023-02-13T05:29:21Z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