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7" r:id="rId2"/>
    <p:sldId id="490" r:id="rId3"/>
    <p:sldId id="470" r:id="rId4"/>
    <p:sldId id="493" r:id="rId5"/>
    <p:sldId id="473" r:id="rId6"/>
    <p:sldId id="469" r:id="rId7"/>
    <p:sldId id="477" r:id="rId8"/>
    <p:sldId id="476" r:id="rId9"/>
    <p:sldId id="475" r:id="rId10"/>
    <p:sldId id="487" r:id="rId11"/>
    <p:sldId id="486" r:id="rId12"/>
    <p:sldId id="494" r:id="rId13"/>
    <p:sldId id="495" r:id="rId14"/>
    <p:sldId id="496" r:id="rId15"/>
    <p:sldId id="497" r:id="rId16"/>
    <p:sldId id="4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8560-0793-45C5-BB32-A26E99117F69}"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D2A24-3F4D-4568-9ABA-49C7AA736F62}" type="slidenum">
              <a:rPr lang="en-US" smtClean="0"/>
              <a:t>‹#›</a:t>
            </a:fld>
            <a:endParaRPr lang="en-US"/>
          </a:p>
        </p:txBody>
      </p:sp>
    </p:spTree>
    <p:extLst>
      <p:ext uri="{BB962C8B-B14F-4D97-AF65-F5344CB8AC3E}">
        <p14:creationId xmlns:p14="http://schemas.microsoft.com/office/powerpoint/2010/main" val="22755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4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8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7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73C-A850-41DD-8461-4079E2F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EC50A-350E-4790-8EBF-D8357BF87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1522-D15F-4500-8DE1-7CDD92609C17}"/>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2AF3B4DC-712D-4C49-8F89-CA0FE733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21167-A1C4-41D1-83F2-21A0F461790A}"/>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10129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D2A-3049-4C01-B38D-0EBC2819B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2802-0A88-430B-A097-0EB6A045F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0B076-B993-47B9-A634-DFBED7D10AFF}"/>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D0A311FD-9015-446B-8AFE-478FF3E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AC796-62AB-4053-8BCD-3398EAE67C0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656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76D1C-EE96-42EA-B05E-82CD847B6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FA86D-E69C-43C1-9407-239855370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2864-9D34-4D02-A3FE-89649B99E597}"/>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58F8B0AF-8715-485E-9896-BAC2BAD83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396FB-E6FF-45CA-9DDC-CF3CAE35C3D4}"/>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951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29EA-8771-450F-BF53-BE636AA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6339-217E-46FA-A6E5-B77FC472B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6123-FE97-4B03-AE18-CDB1DFEE9DC8}"/>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E812C563-FE54-4D43-920F-EA2BDD59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002FC-9680-47A9-BB04-425EABE72BDE}"/>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93908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A64D-E7F2-42AE-AE65-9C72BF491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E3411-FBE2-46C5-BBD6-9FBD17E0C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13892-E017-4A5B-980E-41E240E5A1D9}"/>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6088FD8D-796E-4572-8374-079CB334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E4D4-FABC-4B03-A218-3BDC9F5E161D}"/>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526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9C2-7372-455C-9ACC-92742561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BFBBB-AD02-46D7-A7B4-C8D12B5FD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89762-668A-4D9D-9D38-03DEE64D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792CE-6099-4007-9950-7E92A81D0D66}"/>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6" name="Footer Placeholder 5">
            <a:extLst>
              <a:ext uri="{FF2B5EF4-FFF2-40B4-BE49-F238E27FC236}">
                <a16:creationId xmlns:a16="http://schemas.microsoft.com/office/drawing/2014/main" id="{79779794-6A5E-4D39-B307-A01293E73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662A9-5C22-440D-B04E-F6BB63A080F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3741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CF36-9A91-47C5-8FDA-4441D1ADB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E688A-4CED-43B0-8238-B6BAD5826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BCDF4-6212-4F43-AEED-2742E47B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0F3D5-4409-450D-9689-F7D8E6A9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F4737-A121-4D75-A92E-D1ACE3FDF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F2836-6FF8-488C-8A96-A5633FF6BBBA}"/>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8" name="Footer Placeholder 7">
            <a:extLst>
              <a:ext uri="{FF2B5EF4-FFF2-40B4-BE49-F238E27FC236}">
                <a16:creationId xmlns:a16="http://schemas.microsoft.com/office/drawing/2014/main" id="{605DFBE2-D867-4C89-B34E-8EECF75C9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A3BA0-FD43-4596-814E-CFFCDC1CFF41}"/>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39832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F824-C9D3-4F00-B7F0-10AD1CF1D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B3137-FABE-4EC4-B982-713410FA9902}"/>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4" name="Footer Placeholder 3">
            <a:extLst>
              <a:ext uri="{FF2B5EF4-FFF2-40B4-BE49-F238E27FC236}">
                <a16:creationId xmlns:a16="http://schemas.microsoft.com/office/drawing/2014/main" id="{38067A59-401D-43B3-9A92-56EF25C0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D23E4-62F8-4746-99A1-06E1F688621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5859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765A9-695E-494C-879A-CCAEE4897259}"/>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3" name="Footer Placeholder 2">
            <a:extLst>
              <a:ext uri="{FF2B5EF4-FFF2-40B4-BE49-F238E27FC236}">
                <a16:creationId xmlns:a16="http://schemas.microsoft.com/office/drawing/2014/main"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2046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60E2-951C-42D9-84A9-76D9D6C25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2D098-9F6B-4A6B-8D2C-CC5B8605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8BA23-3065-4AC4-99F6-7AE1EA8A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8D8B-A227-407B-8E36-B35ECB39BD9F}"/>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6" name="Footer Placeholder 5">
            <a:extLst>
              <a:ext uri="{FF2B5EF4-FFF2-40B4-BE49-F238E27FC236}">
                <a16:creationId xmlns:a16="http://schemas.microsoft.com/office/drawing/2014/main" id="{FA1E6854-0821-4D74-A4CA-D285F270E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FDCE-8BB8-4EBD-A01B-0A009B1518A2}"/>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4519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3B81-8895-4ECF-A7A4-E0BA2E9A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25D58-359F-44F6-991A-5C86DBBF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80DCF-74F4-4686-AEBD-B0456C87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3E129-6C89-47F2-A1E0-5B883AE0CC66}"/>
              </a:ext>
            </a:extLst>
          </p:cNvPr>
          <p:cNvSpPr>
            <a:spLocks noGrp="1"/>
          </p:cNvSpPr>
          <p:nvPr>
            <p:ph type="dt" sz="half" idx="10"/>
          </p:nvPr>
        </p:nvSpPr>
        <p:spPr/>
        <p:txBody>
          <a:bodyPr/>
          <a:lstStyle/>
          <a:p>
            <a:fld id="{64B852F3-93B1-4F46-BADE-1B4BA13343AF}" type="datetimeFigureOut">
              <a:rPr lang="en-US" smtClean="0"/>
              <a:t>2/19/2024</a:t>
            </a:fld>
            <a:endParaRPr lang="en-US"/>
          </a:p>
        </p:txBody>
      </p:sp>
      <p:sp>
        <p:nvSpPr>
          <p:cNvPr id="6" name="Footer Placeholder 5">
            <a:extLst>
              <a:ext uri="{FF2B5EF4-FFF2-40B4-BE49-F238E27FC236}">
                <a16:creationId xmlns:a16="http://schemas.microsoft.com/office/drawing/2014/main" id="{A67D88D9-5407-43B1-9B28-6B8E1FEB3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DFA3-A43D-4AD5-B360-5C32DEF14CCC}"/>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28545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71531-FFA5-442E-96A3-56536EDC6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F48D-0882-4206-8B34-BD7A3D746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DF991-716C-4683-9B71-392978AD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2F3-93B1-4F46-BADE-1B4BA13343AF}" type="datetimeFigureOut">
              <a:rPr lang="en-US" smtClean="0"/>
              <a:t>2/19/2024</a:t>
            </a:fld>
            <a:endParaRPr lang="en-US"/>
          </a:p>
        </p:txBody>
      </p:sp>
      <p:sp>
        <p:nvSpPr>
          <p:cNvPr id="5" name="Footer Placeholder 4">
            <a:extLst>
              <a:ext uri="{FF2B5EF4-FFF2-40B4-BE49-F238E27FC236}">
                <a16:creationId xmlns:a16="http://schemas.microsoft.com/office/drawing/2014/main" id="{35CC7BF2-CC0F-48C7-8E5B-1F8CCC65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A29FEC-33E6-41CD-B7C1-5D9F0F53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A748E-28A4-41BC-8E0D-E58ECB7C86BE}" type="slidenum">
              <a:rPr lang="en-US" smtClean="0"/>
              <a:t>‹#›</a:t>
            </a:fld>
            <a:endParaRPr lang="en-US"/>
          </a:p>
        </p:txBody>
      </p:sp>
    </p:spTree>
    <p:extLst>
      <p:ext uri="{BB962C8B-B14F-4D97-AF65-F5344CB8AC3E}">
        <p14:creationId xmlns:p14="http://schemas.microsoft.com/office/powerpoint/2010/main" val="331815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F04560B4-B381-D876-EDF1-D8C92B91E867}"/>
              </a:ext>
            </a:extLst>
          </p:cNvPr>
          <p:cNvGrpSpPr/>
          <p:nvPr/>
        </p:nvGrpSpPr>
        <p:grpSpPr>
          <a:xfrm>
            <a:off x="12919215" y="911082"/>
            <a:ext cx="8347673" cy="5690740"/>
            <a:chOff x="873669" y="1167260"/>
            <a:chExt cx="8347673" cy="5690740"/>
          </a:xfrm>
        </p:grpSpPr>
        <p:pic>
          <p:nvPicPr>
            <p:cNvPr id="5" name="Picture 4" descr="A picture containing yellow, orange&#10;&#10;Description automatically generated">
              <a:extLst>
                <a:ext uri="{FF2B5EF4-FFF2-40B4-BE49-F238E27FC236}">
                  <a16:creationId xmlns:a16="http://schemas.microsoft.com/office/drawing/2014/main"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4" name="TextBox 13">
              <a:extLst>
                <a:ext uri="{FF2B5EF4-FFF2-40B4-BE49-F238E27FC236}">
                  <a16:creationId xmlns:a16="http://schemas.microsoft.com/office/drawing/2014/main" id="{B29E9E06-6507-C4DE-B1BB-32D03540366E}"/>
                </a:ext>
              </a:extLst>
            </p:cNvPr>
            <p:cNvSpPr txBox="1"/>
            <p:nvPr/>
          </p:nvSpPr>
          <p:spPr>
            <a:xfrm>
              <a:off x="3122998" y="2618463"/>
              <a:ext cx="5478409" cy="2123658"/>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Những</a:t>
              </a:r>
              <a:r>
                <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 </a:t>
              </a: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búp</a:t>
              </a:r>
              <a:endPar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măng</a:t>
              </a:r>
              <a:r>
                <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 non</a:t>
              </a:r>
            </a:p>
          </p:txBody>
        </p:sp>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4" name="Picture 3">
            <a:extLst>
              <a:ext uri="{FF2B5EF4-FFF2-40B4-BE49-F238E27FC236}">
                <a16:creationId xmlns:a16="http://schemas.microsoft.com/office/drawing/2014/main" id="{5EEA981D-2D8D-413C-9B00-7906F87145EB}"/>
              </a:ext>
            </a:extLst>
          </p:cNvPr>
          <p:cNvPicPr>
            <a:picLocks noChangeAspect="1"/>
          </p:cNvPicPr>
          <p:nvPr/>
        </p:nvPicPr>
        <p:blipFill>
          <a:blip r:embed="rId5"/>
          <a:stretch>
            <a:fillRect/>
          </a:stretch>
        </p:blipFill>
        <p:spPr>
          <a:xfrm>
            <a:off x="3085427" y="867564"/>
            <a:ext cx="4828450" cy="1286367"/>
          </a:xfrm>
          <a:prstGeom prst="rect">
            <a:avLst/>
          </a:prstGeom>
        </p:spPr>
      </p:pic>
    </p:spTree>
    <p:extLst>
      <p:ext uri="{BB962C8B-B14F-4D97-AF65-F5344CB8AC3E}">
        <p14:creationId xmlns:p14="http://schemas.microsoft.com/office/powerpoint/2010/main" val="25157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81481E-6 L -1 0.01226 " pathEditMode="relative" rAng="0" ptsTypes="AA">
                                      <p:cBhvr>
                                        <p:cTn id="6" dur="900" fill="hold"/>
                                        <p:tgtEl>
                                          <p:spTgt spid="2"/>
                                        </p:tgtEl>
                                        <p:attrNameLst>
                                          <p:attrName>ppt_x</p:attrName>
                                          <p:attrName>ppt_y</p:attrName>
                                        </p:attrNameLst>
                                      </p:cBhvr>
                                      <p:rCtr x="-50000"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36024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26" name="Group 25">
            <a:extLst>
              <a:ext uri="{FF2B5EF4-FFF2-40B4-BE49-F238E27FC236}">
                <a16:creationId xmlns:a16="http://schemas.microsoft.com/office/drawing/2014/main" id="{EE0207A1-A6CE-4192-80C3-EEF1600BC76E}"/>
              </a:ext>
            </a:extLst>
          </p:cNvPr>
          <p:cNvGrpSpPr/>
          <p:nvPr/>
        </p:nvGrpSpPr>
        <p:grpSpPr>
          <a:xfrm>
            <a:off x="732150" y="1453895"/>
            <a:ext cx="10727700" cy="4315039"/>
            <a:chOff x="1383341" y="1290771"/>
            <a:chExt cx="9720000" cy="4320000"/>
          </a:xfrm>
        </p:grpSpPr>
        <p:sp>
          <p:nvSpPr>
            <p:cNvPr id="27" name="Rectangle: Rounded Corners 26">
              <a:extLst>
                <a:ext uri="{FF2B5EF4-FFF2-40B4-BE49-F238E27FC236}">
                  <a16:creationId xmlns:a16="http://schemas.microsoft.com/office/drawing/2014/main" id="{29CF85E5-A7A5-47EC-B400-566700A4E268}"/>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9DD8D8A-0B40-44CC-A84C-F21DDA6A7D2C}"/>
                </a:ext>
              </a:extLst>
            </p:cNvPr>
            <p:cNvSpPr txBox="1"/>
            <p:nvPr/>
          </p:nvSpPr>
          <p:spPr>
            <a:xfrm>
              <a:off x="1593054" y="1557945"/>
              <a:ext cx="9300574" cy="3050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Em thích đàn chim trong câu chuyện “Quả hồng của thỏ” vì sau khi được thỏ nhường quả hồng duy nhất đó, chúng rất xúc động và biết gửi lời cảm ơn đến thỏ. Khi biết được thỏ chưa ăn hồng bao giờ thì đàn chim đã đi tìm một cây hồng lúc lỉu quả, mời thỏ đến đó. Chúng tíu tít mổ nhiều quả chín mọng xuống cho thỏ ăn.</a:t>
              </a:r>
            </a:p>
          </p:txBody>
        </p:sp>
      </p:grpSp>
      <p:pic>
        <p:nvPicPr>
          <p:cNvPr id="29" name="Picture 28" descr="A group of people in clothing&#10;&#10;Description automatically generated with low confidence">
            <a:extLst>
              <a:ext uri="{FF2B5EF4-FFF2-40B4-BE49-F238E27FC236}">
                <a16:creationId xmlns:a16="http://schemas.microsoft.com/office/drawing/2014/main" id="{538631E0-D779-4819-8491-AEE91CC98F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78834" y="4958291"/>
            <a:ext cx="3158934" cy="1987898"/>
          </a:xfrm>
          <a:prstGeom prst="rect">
            <a:avLst/>
          </a:prstGeom>
        </p:spPr>
      </p:pic>
      <p:grpSp>
        <p:nvGrpSpPr>
          <p:cNvPr id="30" name="Group 29">
            <a:extLst>
              <a:ext uri="{FF2B5EF4-FFF2-40B4-BE49-F238E27FC236}">
                <a16:creationId xmlns:a16="http://schemas.microsoft.com/office/drawing/2014/main" id="{1EA67CDE-9F24-45A1-95F9-14A0E1A91D90}"/>
              </a:ext>
            </a:extLst>
          </p:cNvPr>
          <p:cNvGrpSpPr/>
          <p:nvPr/>
        </p:nvGrpSpPr>
        <p:grpSpPr>
          <a:xfrm>
            <a:off x="0" y="4562475"/>
            <a:ext cx="1647825" cy="2295525"/>
            <a:chOff x="8744924" y="2143452"/>
            <a:chExt cx="3359990" cy="4632539"/>
          </a:xfrm>
        </p:grpSpPr>
        <p:pic>
          <p:nvPicPr>
            <p:cNvPr id="31" name="Picture 30" descr="A close-up of a logo&#10;&#10;Description automatically generated with low confidence">
              <a:extLst>
                <a:ext uri="{FF2B5EF4-FFF2-40B4-BE49-F238E27FC236}">
                  <a16:creationId xmlns:a16="http://schemas.microsoft.com/office/drawing/2014/main" id="{9D89B037-C574-434D-8CE4-4FBD613FA2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2" name="Picture 31" descr="Icon&#10;&#10;Description automatically generated">
              <a:extLst>
                <a:ext uri="{FF2B5EF4-FFF2-40B4-BE49-F238E27FC236}">
                  <a16:creationId xmlns:a16="http://schemas.microsoft.com/office/drawing/2014/main" id="{F27E732B-6577-4879-821E-C1F57086EC5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33" name="Picture 32">
            <a:extLst>
              <a:ext uri="{FF2B5EF4-FFF2-40B4-BE49-F238E27FC236}">
                <a16:creationId xmlns:a16="http://schemas.microsoft.com/office/drawing/2014/main" id="{5714BFF0-B2CE-4AC7-B163-6EA6290AB5C0}"/>
              </a:ext>
            </a:extLst>
          </p:cNvPr>
          <p:cNvPicPr>
            <a:picLocks noChangeAspect="1"/>
          </p:cNvPicPr>
          <p:nvPr/>
        </p:nvPicPr>
        <p:blipFill>
          <a:blip r:embed="rId8"/>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40792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12" name="Group 11">
            <a:extLst>
              <a:ext uri="{FF2B5EF4-FFF2-40B4-BE49-F238E27FC236}">
                <a16:creationId xmlns:a16="http://schemas.microsoft.com/office/drawing/2014/main" id="{BE72616A-1DE6-46C9-ADA5-81EA9F5AAEAC}"/>
              </a:ext>
            </a:extLst>
          </p:cNvPr>
          <p:cNvGrpSpPr/>
          <p:nvPr/>
        </p:nvGrpSpPr>
        <p:grpSpPr>
          <a:xfrm>
            <a:off x="-883703" y="636862"/>
            <a:ext cx="6326086" cy="6326086"/>
            <a:chOff x="5493176" y="224576"/>
            <a:chExt cx="6326086" cy="6326086"/>
          </a:xfrm>
        </p:grpSpPr>
        <p:grpSp>
          <p:nvGrpSpPr>
            <p:cNvPr id="13" name="Group 12">
              <a:extLst>
                <a:ext uri="{FF2B5EF4-FFF2-40B4-BE49-F238E27FC236}">
                  <a16:creationId xmlns:a16="http://schemas.microsoft.com/office/drawing/2014/main" id="{1FCE9098-FFC0-43BC-8E6F-E563C2A6F29D}"/>
                </a:ext>
              </a:extLst>
            </p:cNvPr>
            <p:cNvGrpSpPr/>
            <p:nvPr/>
          </p:nvGrpSpPr>
          <p:grpSpPr>
            <a:xfrm>
              <a:off x="5493176" y="224576"/>
              <a:ext cx="6326086" cy="6326086"/>
              <a:chOff x="5188376" y="-556888"/>
              <a:chExt cx="6326086" cy="6326086"/>
            </a:xfrm>
          </p:grpSpPr>
          <p:pic>
            <p:nvPicPr>
              <p:cNvPr id="15" name="Picture 14" descr="Shape&#10;&#10;Description automatically generated with medium confidence">
                <a:extLst>
                  <a:ext uri="{FF2B5EF4-FFF2-40B4-BE49-F238E27FC236}">
                    <a16:creationId xmlns:a16="http://schemas.microsoft.com/office/drawing/2014/main" id="{4011142D-8B1A-497E-8826-5014906085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16" name="TextBox 15">
                <a:extLst>
                  <a:ext uri="{FF2B5EF4-FFF2-40B4-BE49-F238E27FC236}">
                    <a16:creationId xmlns:a16="http://schemas.microsoft.com/office/drawing/2014/main" id="{424F9B60-15B0-4E9A-803C-5914F76814BE}"/>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dirty="0" err="1">
                    <a:solidFill>
                      <a:prstClr val="black"/>
                    </a:solidFill>
                    <a:latin typeface="Calibri" panose="020F0502020204030204"/>
                  </a:rPr>
                  <a:t>Đủ</a:t>
                </a:r>
                <a:r>
                  <a:rPr lang="en-US" sz="3500" dirty="0">
                    <a:solidFill>
                      <a:prstClr val="black"/>
                    </a:solidFill>
                    <a:latin typeface="Calibri" panose="020F0502020204030204"/>
                  </a:rPr>
                  <a:t> </a:t>
                </a:r>
                <a:r>
                  <a:rPr lang="en-US" sz="3500" dirty="0" err="1">
                    <a:solidFill>
                      <a:prstClr val="black"/>
                    </a:solidFill>
                    <a:latin typeface="Calibri" panose="020F0502020204030204"/>
                  </a:rPr>
                  <a:t>câu</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5AE34270-5B60-4B89-9942-A804356606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7" name="Group 16">
            <a:extLst>
              <a:ext uri="{FF2B5EF4-FFF2-40B4-BE49-F238E27FC236}">
                <a16:creationId xmlns:a16="http://schemas.microsoft.com/office/drawing/2014/main" id="{691FD019-B1E2-49CE-B078-B3E11CE4BD67}"/>
              </a:ext>
            </a:extLst>
          </p:cNvPr>
          <p:cNvGrpSpPr/>
          <p:nvPr/>
        </p:nvGrpSpPr>
        <p:grpSpPr>
          <a:xfrm>
            <a:off x="3399243" y="1812472"/>
            <a:ext cx="5520676" cy="5506142"/>
            <a:chOff x="5494074" y="-76580"/>
            <a:chExt cx="6577773" cy="6577773"/>
          </a:xfrm>
        </p:grpSpPr>
        <p:grpSp>
          <p:nvGrpSpPr>
            <p:cNvPr id="18" name="Group 17">
              <a:extLst>
                <a:ext uri="{FF2B5EF4-FFF2-40B4-BE49-F238E27FC236}">
                  <a16:creationId xmlns:a16="http://schemas.microsoft.com/office/drawing/2014/main" id="{BF2F1579-7E7B-4EE1-A593-44853C6BC709}"/>
                </a:ext>
              </a:extLst>
            </p:cNvPr>
            <p:cNvGrpSpPr/>
            <p:nvPr/>
          </p:nvGrpSpPr>
          <p:grpSpPr>
            <a:xfrm>
              <a:off x="5494074" y="-76580"/>
              <a:ext cx="6577773" cy="6577773"/>
              <a:chOff x="5189274" y="-858044"/>
              <a:chExt cx="6577773" cy="6577773"/>
            </a:xfrm>
          </p:grpSpPr>
          <p:pic>
            <p:nvPicPr>
              <p:cNvPr id="20" name="Picture 19" descr="Shape&#10;&#10;Description automatically generated with medium confidence">
                <a:extLst>
                  <a:ext uri="{FF2B5EF4-FFF2-40B4-BE49-F238E27FC236}">
                    <a16:creationId xmlns:a16="http://schemas.microsoft.com/office/drawing/2014/main" id="{CF7364A2-275E-437A-9050-F50F57A180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1" name="TextBox 20">
                <a:extLst>
                  <a:ext uri="{FF2B5EF4-FFF2-40B4-BE49-F238E27FC236}">
                    <a16:creationId xmlns:a16="http://schemas.microsoft.com/office/drawing/2014/main" id="{D5556131-D4F3-401B-8D1B-264F7FBB329F}"/>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9" name="Picture 18" descr="Icon&#10;&#10;Description automatically generated">
              <a:extLst>
                <a:ext uri="{FF2B5EF4-FFF2-40B4-BE49-F238E27FC236}">
                  <a16:creationId xmlns:a16="http://schemas.microsoft.com/office/drawing/2014/main" id="{4056616D-50D0-4ED2-A71F-8A057636D1B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2" name="Group 21">
            <a:extLst>
              <a:ext uri="{FF2B5EF4-FFF2-40B4-BE49-F238E27FC236}">
                <a16:creationId xmlns:a16="http://schemas.microsoft.com/office/drawing/2014/main" id="{3D919648-8DC9-4F98-BD67-E085F6640D17}"/>
              </a:ext>
            </a:extLst>
          </p:cNvPr>
          <p:cNvGrpSpPr/>
          <p:nvPr/>
        </p:nvGrpSpPr>
        <p:grpSpPr>
          <a:xfrm>
            <a:off x="7714299" y="1434691"/>
            <a:ext cx="4998075" cy="4983949"/>
            <a:chOff x="5494074" y="-76580"/>
            <a:chExt cx="6577773" cy="6577773"/>
          </a:xfrm>
        </p:grpSpPr>
        <p:grpSp>
          <p:nvGrpSpPr>
            <p:cNvPr id="23" name="Group 22">
              <a:extLst>
                <a:ext uri="{FF2B5EF4-FFF2-40B4-BE49-F238E27FC236}">
                  <a16:creationId xmlns:a16="http://schemas.microsoft.com/office/drawing/2014/main" id="{852B4E8A-79A5-48BF-941B-5DC838773AF7}"/>
                </a:ext>
              </a:extLst>
            </p:cNvPr>
            <p:cNvGrpSpPr/>
            <p:nvPr/>
          </p:nvGrpSpPr>
          <p:grpSpPr>
            <a:xfrm>
              <a:off x="5494074" y="-76580"/>
              <a:ext cx="6577773" cy="6577773"/>
              <a:chOff x="5189274" y="-858044"/>
              <a:chExt cx="6577773" cy="6577773"/>
            </a:xfrm>
          </p:grpSpPr>
          <p:pic>
            <p:nvPicPr>
              <p:cNvPr id="25" name="Picture 24" descr="Shape&#10;&#10;Description automatically generated with medium confidence">
                <a:extLst>
                  <a:ext uri="{FF2B5EF4-FFF2-40B4-BE49-F238E27FC236}">
                    <a16:creationId xmlns:a16="http://schemas.microsoft.com/office/drawing/2014/main" id="{FED2D3FC-BA4F-4854-A997-9DED1B02379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34" name="TextBox 33">
                <a:extLst>
                  <a:ext uri="{FF2B5EF4-FFF2-40B4-BE49-F238E27FC236}">
                    <a16:creationId xmlns:a16="http://schemas.microsoft.com/office/drawing/2014/main" id="{7A436A50-513D-4C5E-B8E0-4D5B26693CA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24" name="Picture 23" descr="Icon&#10;&#10;Description automatically generated">
              <a:extLst>
                <a:ext uri="{FF2B5EF4-FFF2-40B4-BE49-F238E27FC236}">
                  <a16:creationId xmlns:a16="http://schemas.microsoft.com/office/drawing/2014/main" id="{36B70841-5949-4B05-98B1-59E34555EFA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35" name="Group 34">
            <a:extLst>
              <a:ext uri="{FF2B5EF4-FFF2-40B4-BE49-F238E27FC236}">
                <a16:creationId xmlns:a16="http://schemas.microsoft.com/office/drawing/2014/main" id="{1C70154F-4B3E-46C2-BFCC-606D86033F7F}"/>
              </a:ext>
            </a:extLst>
          </p:cNvPr>
          <p:cNvGrpSpPr/>
          <p:nvPr/>
        </p:nvGrpSpPr>
        <p:grpSpPr>
          <a:xfrm>
            <a:off x="4620897" y="133592"/>
            <a:ext cx="2602165" cy="1731611"/>
            <a:chOff x="84595" y="2353938"/>
            <a:chExt cx="2340000" cy="1620000"/>
          </a:xfrm>
        </p:grpSpPr>
        <p:sp>
          <p:nvSpPr>
            <p:cNvPr id="37" name="Speech Bubble: Oval 36">
              <a:extLst>
                <a:ext uri="{FF2B5EF4-FFF2-40B4-BE49-F238E27FC236}">
                  <a16:creationId xmlns:a16="http://schemas.microsoft.com/office/drawing/2014/main" id="{DFA90D3F-D7B9-494F-B63D-9157776E9791}"/>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E1A1045-4923-45FA-A94F-1FA39D85BB7F}"/>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579A7B60-A047-4550-A52C-C5661B01F293}"/>
              </a:ext>
            </a:extLst>
          </p:cNvPr>
          <p:cNvGrpSpPr/>
          <p:nvPr/>
        </p:nvGrpSpPr>
        <p:grpSpPr>
          <a:xfrm>
            <a:off x="7154978" y="0"/>
            <a:ext cx="2340000" cy="1931485"/>
            <a:chOff x="0" y="2686369"/>
            <a:chExt cx="5455920" cy="4503431"/>
          </a:xfrm>
        </p:grpSpPr>
        <p:pic>
          <p:nvPicPr>
            <p:cNvPr id="40" name="Picture 39" descr="A picture containing icon&#10;&#10;Description automatically generated">
              <a:extLst>
                <a:ext uri="{FF2B5EF4-FFF2-40B4-BE49-F238E27FC236}">
                  <a16:creationId xmlns:a16="http://schemas.microsoft.com/office/drawing/2014/main" id="{86A71F61-FA61-42AB-B2BC-385EFCEC551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41" name="Picture 40" descr="Icon&#10;&#10;Description automatically generated">
              <a:extLst>
                <a:ext uri="{FF2B5EF4-FFF2-40B4-BE49-F238E27FC236}">
                  <a16:creationId xmlns:a16="http://schemas.microsoft.com/office/drawing/2014/main" id="{593F5DE0-0386-4886-8A03-08A92082DD5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29747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9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anim calcmode="lin" valueType="num">
                                      <p:cBhvr>
                                        <p:cTn id="27" dur="500" fill="hold"/>
                                        <p:tgtEl>
                                          <p:spTgt spid="35"/>
                                        </p:tgtEl>
                                        <p:attrNameLst>
                                          <p:attrName>ppt_x</p:attrName>
                                        </p:attrNameLst>
                                      </p:cBhvr>
                                      <p:tavLst>
                                        <p:tav tm="0">
                                          <p:val>
                                            <p:strVal val="#ppt_x"/>
                                          </p:val>
                                        </p:tav>
                                        <p:tav tm="100000">
                                          <p:val>
                                            <p:strVal val="#ppt_x"/>
                                          </p:val>
                                        </p:tav>
                                      </p:tavLst>
                                    </p:anim>
                                    <p:anim calcmode="lin" valueType="num">
                                      <p:cBhvr>
                                        <p:cTn id="28"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09752FB8-CF7B-4411-9A9F-AA5F5FCC53A1}"/>
              </a:ext>
            </a:extLst>
          </p:cNvPr>
          <p:cNvPicPr>
            <a:picLocks noChangeAspect="1"/>
          </p:cNvPicPr>
          <p:nvPr/>
        </p:nvPicPr>
        <p:blipFill>
          <a:blip r:embed="rId5"/>
          <a:stretch>
            <a:fillRect/>
          </a:stretch>
        </p:blipFill>
        <p:spPr>
          <a:xfrm>
            <a:off x="4361937" y="1502543"/>
            <a:ext cx="3029975" cy="2786113"/>
          </a:xfrm>
          <a:prstGeom prst="rect">
            <a:avLst/>
          </a:prstGeom>
        </p:spPr>
      </p:pic>
    </p:spTree>
    <p:extLst>
      <p:ext uri="{BB962C8B-B14F-4D97-AF65-F5344CB8AC3E}">
        <p14:creationId xmlns:p14="http://schemas.microsoft.com/office/powerpoint/2010/main" val="40252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2" name="TextBox 1">
            <a:extLst>
              <a:ext uri="{FF2B5EF4-FFF2-40B4-BE49-F238E27FC236}">
                <a16:creationId xmlns:a16="http://schemas.microsoft.com/office/drawing/2014/main" id="{784E3A71-42DC-42C8-97F9-960AD972CA3D}"/>
              </a:ext>
            </a:extLst>
          </p:cNvPr>
          <p:cNvSpPr txBox="1"/>
          <p:nvPr/>
        </p:nvSpPr>
        <p:spPr>
          <a:xfrm>
            <a:off x="3143250" y="2819400"/>
            <a:ext cx="5876925" cy="2062103"/>
          </a:xfrm>
          <a:prstGeom prst="rect">
            <a:avLst/>
          </a:prstGeom>
          <a:noFill/>
        </p:spPr>
        <p:txBody>
          <a:bodyPr wrap="square" rtlCol="0">
            <a:spAutoFit/>
          </a:bodyPr>
          <a:lstStyle/>
          <a:p>
            <a:pPr algn="just"/>
            <a:r>
              <a:rPr lang="nl-NL" sz="3200" b="1" dirty="0">
                <a:solidFill>
                  <a:srgbClr val="002060"/>
                </a:solidFill>
                <a:effectLst/>
                <a:ea typeface="Times New Roman" panose="02020603050405020304" pitchFamily="18" charset="0"/>
              </a:rPr>
              <a:t>Nói về những điều thích hoặc không thích một nhân vật nào đó trong các câu chuyện các em đã đọc hoặc trong cuộc sống.</a:t>
            </a:r>
            <a:endParaRPr lang="en-US" sz="3200" b="1"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0992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a:extLst>
              <a:ext uri="{FF2B5EF4-FFF2-40B4-BE49-F238E27FC236}">
                <a16:creationId xmlns:a16="http://schemas.microsoft.com/office/drawing/2014/main" id="{61B62483-9676-4BA6-9D40-B44C46FABFA9}"/>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BA1298BD-2D98-480D-ADFF-07865D88B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12E796F0-5941-4039-A729-FB2980712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93E4C05E-BA2D-4497-A445-9153B5187858}"/>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E8666F37-B3F4-4D33-A57E-9BA813571743}"/>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6" name="图片 14">
              <a:extLst>
                <a:ext uri="{FF2B5EF4-FFF2-40B4-BE49-F238E27FC236}">
                  <a16:creationId xmlns:a16="http://schemas.microsoft.com/office/drawing/2014/main" id="{CD91360E-DF38-4390-A1D1-D5BDFEDF9A68}"/>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7" name="图片 15">
              <a:extLst>
                <a:ext uri="{FF2B5EF4-FFF2-40B4-BE49-F238E27FC236}">
                  <a16:creationId xmlns:a16="http://schemas.microsoft.com/office/drawing/2014/main" id="{114BA1E3-3BB1-480F-9E32-38D060688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8" name="图片 16">
              <a:extLst>
                <a:ext uri="{FF2B5EF4-FFF2-40B4-BE49-F238E27FC236}">
                  <a16:creationId xmlns:a16="http://schemas.microsoft.com/office/drawing/2014/main" id="{B86290E6-8650-469F-961E-3953934F0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9" name="任意多边形: 形状 40">
            <a:extLst>
              <a:ext uri="{FF2B5EF4-FFF2-40B4-BE49-F238E27FC236}">
                <a16:creationId xmlns:a16="http://schemas.microsoft.com/office/drawing/2014/main" id="{6B56A000-02EF-401D-BFD9-C403C99061B3}"/>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0" name="TextBox 19">
            <a:extLst>
              <a:ext uri="{FF2B5EF4-FFF2-40B4-BE49-F238E27FC236}">
                <a16:creationId xmlns:a16="http://schemas.microsoft.com/office/drawing/2014/main" id="{4FC20BFB-9D68-4D60-913A-C542136036B6}"/>
              </a:ext>
            </a:extLst>
          </p:cNvPr>
          <p:cNvSpPr txBox="1"/>
          <p:nvPr/>
        </p:nvSpPr>
        <p:spPr>
          <a:xfrm>
            <a:off x="2194974" y="1771707"/>
            <a:ext cx="8654001" cy="754694"/>
          </a:xfrm>
          <a:prstGeom prst="rect">
            <a:avLst/>
          </a:prstGeom>
          <a:noFill/>
        </p:spPr>
        <p:txBody>
          <a:bodyPr wrap="square" rtlCol="0">
            <a:spAutoFit/>
          </a:bodyPr>
          <a:lstStyle/>
          <a:p>
            <a:pPr algn="just">
              <a:lnSpc>
                <a:spcPct val="150000"/>
              </a:lnSpc>
            </a:pPr>
            <a:r>
              <a:rPr lang="vi-VN" sz="3200" dirty="0">
                <a:latin typeface="Calibri" panose="020F0502020204030204" pitchFamily="34" charset="0"/>
                <a:cs typeface="Calibri" panose="020F0502020204030204" pitchFamily="34" charset="0"/>
              </a:rPr>
              <a:t>Tìm đọc câu chuyện, bài thơ nói về việc làm tốt.</a:t>
            </a:r>
            <a:endParaRPr lang="en-US" sz="3200"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CE4E5E5C-45E2-4B84-BC5F-D0596EDADD65}"/>
              </a:ext>
            </a:extLst>
          </p:cNvPr>
          <p:cNvPicPr>
            <a:picLocks noChangeAspect="1"/>
          </p:cNvPicPr>
          <p:nvPr/>
        </p:nvPicPr>
        <p:blipFill>
          <a:blip r:embed="rId8"/>
          <a:stretch>
            <a:fillRect/>
          </a:stretch>
        </p:blipFill>
        <p:spPr>
          <a:xfrm rot="737208" flipH="1">
            <a:off x="1002860" y="1689056"/>
            <a:ext cx="919996" cy="919996"/>
          </a:xfrm>
          <a:prstGeom prst="rect">
            <a:avLst/>
          </a:prstGeom>
        </p:spPr>
      </p:pic>
      <p:pic>
        <p:nvPicPr>
          <p:cNvPr id="5" name="Picture 4">
            <a:extLst>
              <a:ext uri="{FF2B5EF4-FFF2-40B4-BE49-F238E27FC236}">
                <a16:creationId xmlns:a16="http://schemas.microsoft.com/office/drawing/2014/main" id="{A1D5DCA4-F318-459B-902D-73C4EB230B51}"/>
              </a:ext>
            </a:extLst>
          </p:cNvPr>
          <p:cNvPicPr>
            <a:picLocks noChangeAspect="1"/>
          </p:cNvPicPr>
          <p:nvPr/>
        </p:nvPicPr>
        <p:blipFill>
          <a:blip r:embed="rId9"/>
          <a:stretch>
            <a:fillRect/>
          </a:stretch>
        </p:blipFill>
        <p:spPr>
          <a:xfrm>
            <a:off x="3828885" y="494080"/>
            <a:ext cx="3810330" cy="1774090"/>
          </a:xfrm>
          <a:prstGeom prst="rect">
            <a:avLst/>
          </a:prstGeom>
        </p:spPr>
      </p:pic>
      <p:pic>
        <p:nvPicPr>
          <p:cNvPr id="7" name="Picture 6">
            <a:extLst>
              <a:ext uri="{FF2B5EF4-FFF2-40B4-BE49-F238E27FC236}">
                <a16:creationId xmlns:a16="http://schemas.microsoft.com/office/drawing/2014/main" id="{B2E7F149-B450-4D48-90E3-F93E5A12F8F3}"/>
              </a:ext>
            </a:extLst>
          </p:cNvPr>
          <p:cNvPicPr>
            <a:picLocks noChangeAspect="1"/>
          </p:cNvPicPr>
          <p:nvPr/>
        </p:nvPicPr>
        <p:blipFill>
          <a:blip r:embed="rId10"/>
          <a:stretch>
            <a:fillRect/>
          </a:stretch>
        </p:blipFill>
        <p:spPr>
          <a:xfrm>
            <a:off x="3571097" y="2552699"/>
            <a:ext cx="4953778" cy="3990975"/>
          </a:xfrm>
          <a:prstGeom prst="rect">
            <a:avLst/>
          </a:prstGeom>
        </p:spPr>
      </p:pic>
    </p:spTree>
    <p:extLst>
      <p:ext uri="{BB962C8B-B14F-4D97-AF65-F5344CB8AC3E}">
        <p14:creationId xmlns:p14="http://schemas.microsoft.com/office/powerpoint/2010/main" val="22923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Tạm</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biệt</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hẹn</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gặp</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lại</a:t>
              </a: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307 -0.00439 L -0.96692 -0.03449 " pathEditMode="relative" rAng="0" ptsTypes="AA">
                                      <p:cBhvr>
                                        <p:cTn id="6"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6" name="Picture 5">
            <a:extLst>
              <a:ext uri="{FF2B5EF4-FFF2-40B4-BE49-F238E27FC236}">
                <a16:creationId xmlns:a16="http://schemas.microsoft.com/office/drawing/2014/main" id="{0EADB4F6-80B7-462D-BC4C-4E0BB7462659}"/>
              </a:ext>
            </a:extLst>
          </p:cNvPr>
          <p:cNvPicPr>
            <a:picLocks noChangeAspect="1"/>
          </p:cNvPicPr>
          <p:nvPr/>
        </p:nvPicPr>
        <p:blipFill>
          <a:blip r:embed="rId5"/>
          <a:stretch>
            <a:fillRect/>
          </a:stretch>
        </p:blipFill>
        <p:spPr>
          <a:xfrm>
            <a:off x="3641013" y="1751360"/>
            <a:ext cx="4700423" cy="2231329"/>
          </a:xfrm>
          <a:prstGeom prst="rect">
            <a:avLst/>
          </a:prstGeom>
        </p:spPr>
      </p:pic>
    </p:spTree>
    <p:extLst>
      <p:ext uri="{BB962C8B-B14F-4D97-AF65-F5344CB8AC3E}">
        <p14:creationId xmlns:p14="http://schemas.microsoft.com/office/powerpoint/2010/main" val="6415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62A63D2-A72D-A1E8-9BBA-B08F52BDAE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0AA1532-F0CF-8F83-9FD4-79A124E46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4" name="TextBox 23">
            <a:extLst>
              <a:ext uri="{FF2B5EF4-FFF2-40B4-BE49-F238E27FC236}">
                <a16:creationId xmlns:a16="http://schemas.microsoft.com/office/drawing/2014/main" id="{9A3F9D16-9E5C-C6AA-C301-0447E09ED508}"/>
              </a:ext>
            </a:extLst>
          </p:cNvPr>
          <p:cNvSpPr txBox="1"/>
          <p:nvPr/>
        </p:nvSpPr>
        <p:spPr>
          <a:xfrm>
            <a:off x="3409950" y="952033"/>
            <a:ext cx="592455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Thứ</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ngày</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tháng</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năm</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B2E8723D-4710-4E33-ABD9-BBA385B18A26}"/>
              </a:ext>
            </a:extLst>
          </p:cNvPr>
          <p:cNvPicPr>
            <a:picLocks noChangeAspect="1"/>
          </p:cNvPicPr>
          <p:nvPr/>
        </p:nvPicPr>
        <p:blipFill>
          <a:blip r:embed="rId8"/>
          <a:stretch>
            <a:fillRect/>
          </a:stretch>
        </p:blipFill>
        <p:spPr>
          <a:xfrm>
            <a:off x="4544040" y="1489295"/>
            <a:ext cx="3389670" cy="774259"/>
          </a:xfrm>
          <a:prstGeom prst="rect">
            <a:avLst/>
          </a:prstGeom>
        </p:spPr>
      </p:pic>
      <p:pic>
        <p:nvPicPr>
          <p:cNvPr id="6" name="Picture 5">
            <a:extLst>
              <a:ext uri="{FF2B5EF4-FFF2-40B4-BE49-F238E27FC236}">
                <a16:creationId xmlns:a16="http://schemas.microsoft.com/office/drawing/2014/main" id="{45E26381-AFA3-432B-A5F3-B8A8FF617CF5}"/>
              </a:ext>
            </a:extLst>
          </p:cNvPr>
          <p:cNvPicPr>
            <a:picLocks noChangeAspect="1"/>
          </p:cNvPicPr>
          <p:nvPr/>
        </p:nvPicPr>
        <p:blipFill>
          <a:blip r:embed="rId9"/>
          <a:stretch>
            <a:fillRect/>
          </a:stretch>
        </p:blipFill>
        <p:spPr>
          <a:xfrm>
            <a:off x="2762706" y="2392977"/>
            <a:ext cx="7047587" cy="1938696"/>
          </a:xfrm>
          <a:prstGeom prst="rect">
            <a:avLst/>
          </a:prstGeom>
        </p:spPr>
      </p:pic>
    </p:spTree>
    <p:extLst>
      <p:ext uri="{BB962C8B-B14F-4D97-AF65-F5344CB8AC3E}">
        <p14:creationId xmlns:p14="http://schemas.microsoft.com/office/powerpoint/2010/main" val="36489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12" name="Rounded Rectangle 2">
            <a:extLst>
              <a:ext uri="{FF2B5EF4-FFF2-40B4-BE49-F238E27FC236}">
                <a16:creationId xmlns:a16="http://schemas.microsoft.com/office/drawing/2014/main" id="{16B3410E-046C-40F3-9B87-B33446F3DBE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13" name="Picture 12">
            <a:extLst>
              <a:ext uri="{FF2B5EF4-FFF2-40B4-BE49-F238E27FC236}">
                <a16:creationId xmlns:a16="http://schemas.microsoft.com/office/drawing/2014/main" id="{3882B4E5-2CB5-45AB-ACB2-C56D621C69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908250" y="447204"/>
            <a:ext cx="6675609" cy="1125415"/>
          </a:xfrm>
          <a:prstGeom prst="rect">
            <a:avLst/>
          </a:prstGeom>
        </p:spPr>
      </p:pic>
      <p:sp>
        <p:nvSpPr>
          <p:cNvPr id="14" name="TextBox 13">
            <a:extLst>
              <a:ext uri="{FF2B5EF4-FFF2-40B4-BE49-F238E27FC236}">
                <a16:creationId xmlns:a16="http://schemas.microsoft.com/office/drawing/2014/main" id="{4871EFEB-06DB-4A91-8F32-E6F6E2BF0237}"/>
              </a:ext>
            </a:extLst>
          </p:cNvPr>
          <p:cNvSpPr txBox="1"/>
          <p:nvPr/>
        </p:nvSpPr>
        <p:spPr>
          <a:xfrm>
            <a:off x="912642" y="1567524"/>
            <a:ext cx="10377792" cy="1966244"/>
          </a:xfrm>
          <a:prstGeom prst="rect">
            <a:avLst/>
          </a:prstGeom>
          <a:noFill/>
        </p:spPr>
        <p:txBody>
          <a:bodyPr wrap="square">
            <a:spAutoFit/>
          </a:bodyPr>
          <a:lstStyle/>
          <a:p>
            <a:pPr algn="just">
              <a:lnSpc>
                <a:spcPct val="115000"/>
              </a:lnSpc>
              <a:spcAft>
                <a:spcPts val="1000"/>
              </a:spcAft>
            </a:pPr>
            <a:r>
              <a:rPr lang="vi-VN" sz="3600" dirty="0">
                <a:latin typeface="Calibri" panose="020F0502020204030204" pitchFamily="34" charset="0"/>
                <a:ea typeface="Calibri" panose="020F0502020204030204" pitchFamily="34" charset="0"/>
                <a:cs typeface="Calibri" panose="020F0502020204030204" pitchFamily="34" charset="0"/>
              </a:rPr>
              <a:t>- Nói được về điều em thích (hoặc không thích) một nhân vật trong câu chuyện Quả hồng của thỏ con, giải thích được lý do thích (hoặc không thích)</a:t>
            </a:r>
          </a:p>
        </p:txBody>
      </p:sp>
    </p:spTree>
    <p:extLst>
      <p:ext uri="{BB962C8B-B14F-4D97-AF65-F5344CB8AC3E}">
        <p14:creationId xmlns:p14="http://schemas.microsoft.com/office/powerpoint/2010/main" val="517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8" name="Picture 7">
            <a:extLst>
              <a:ext uri="{FF2B5EF4-FFF2-40B4-BE49-F238E27FC236}">
                <a16:creationId xmlns:a16="http://schemas.microsoft.com/office/drawing/2014/main" id="{77D7CAD6-C5F1-4AC3-9578-0D9E629D191E}"/>
              </a:ext>
            </a:extLst>
          </p:cNvPr>
          <p:cNvPicPr>
            <a:picLocks noChangeAspect="1"/>
          </p:cNvPicPr>
          <p:nvPr/>
        </p:nvPicPr>
        <p:blipFill>
          <a:blip r:embed="rId9"/>
          <a:stretch>
            <a:fillRect/>
          </a:stretch>
        </p:blipFill>
        <p:spPr>
          <a:xfrm>
            <a:off x="3017253" y="2678727"/>
            <a:ext cx="6157494" cy="1938696"/>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47" name="Group 46">
            <a:extLst>
              <a:ext uri="{FF2B5EF4-FFF2-40B4-BE49-F238E27FC236}">
                <a16:creationId xmlns:a16="http://schemas.microsoft.com/office/drawing/2014/main" id="{2FF115F4-8FBA-6B5E-F5BD-04618BC69AB7}"/>
              </a:ext>
            </a:extLst>
          </p:cNvPr>
          <p:cNvGrpSpPr/>
          <p:nvPr/>
        </p:nvGrpSpPr>
        <p:grpSpPr>
          <a:xfrm>
            <a:off x="361950" y="125724"/>
            <a:ext cx="10496549" cy="1297667"/>
            <a:chOff x="2942745" y="762994"/>
            <a:chExt cx="6264686"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3178641" y="762994"/>
              <a:ext cx="5932461" cy="1234825"/>
            </a:xfrm>
            <a:prstGeom prst="rect">
              <a:avLst/>
            </a:prstGeom>
            <a:noFill/>
          </p:spPr>
          <p:txBody>
            <a:bodyPr wrap="square" rtlCol="0">
              <a:spAutoFit/>
            </a:bodyPr>
            <a:lstStyle/>
            <a:p>
              <a:pPr marL="0" marR="0" algn="just">
                <a:lnSpc>
                  <a:spcPct val="120000"/>
                </a:lnSpc>
                <a:spcBef>
                  <a:spcPts val="0"/>
                </a:spcBef>
                <a:spcAft>
                  <a:spcPts val="0"/>
                </a:spcAft>
              </a:pPr>
              <a:r>
                <a:rPr lang="nl-NL" sz="3200" b="1" dirty="0">
                  <a:solidFill>
                    <a:srgbClr val="002060"/>
                  </a:solidFill>
                  <a:effectLst/>
                  <a:ea typeface="Times New Roman" panose="02020603050405020304" pitchFamily="18" charset="0"/>
                </a:rPr>
                <a:t>1. Đọc lời tranh luận của các bạn trong tranh và phát biểu ý kiến của em về thỏ con</a:t>
              </a:r>
              <a:endParaRPr lang="en-US" sz="3200" b="1" dirty="0">
                <a:solidFill>
                  <a:srgbClr val="002060"/>
                </a:solidFill>
                <a:effectLst/>
                <a:ea typeface="Times New Roman" panose="02020603050405020304" pitchFamily="18" charset="0"/>
              </a:endParaRPr>
            </a:p>
          </p:txBody>
        </p:sp>
      </p:grpSp>
      <p:pic>
        <p:nvPicPr>
          <p:cNvPr id="81" name="Picture 80" descr="A picture containing text&#10;&#10;Description automatically generated">
            <a:extLst>
              <a:ext uri="{FF2B5EF4-FFF2-40B4-BE49-F238E27FC236}">
                <a16:creationId xmlns:a16="http://schemas.microsoft.com/office/drawing/2014/main" id="{6D443EF7-6742-6876-5CC2-D1990C4EC1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70574" y="0"/>
            <a:ext cx="1178219" cy="1793072"/>
          </a:xfrm>
          <a:prstGeom prst="rect">
            <a:avLst/>
          </a:prstGeom>
        </p:spPr>
      </p:pic>
      <p:pic>
        <p:nvPicPr>
          <p:cNvPr id="4" name="Picture 3">
            <a:extLst>
              <a:ext uri="{FF2B5EF4-FFF2-40B4-BE49-F238E27FC236}">
                <a16:creationId xmlns:a16="http://schemas.microsoft.com/office/drawing/2014/main" id="{CD2E96EA-64DD-48D8-8955-FC0A2CAF6EED}"/>
              </a:ext>
            </a:extLst>
          </p:cNvPr>
          <p:cNvPicPr>
            <a:picLocks noChangeAspect="1"/>
          </p:cNvPicPr>
          <p:nvPr/>
        </p:nvPicPr>
        <p:blipFill>
          <a:blip r:embed="rId5"/>
          <a:stretch>
            <a:fillRect/>
          </a:stretch>
        </p:blipFill>
        <p:spPr>
          <a:xfrm>
            <a:off x="390525" y="1633537"/>
            <a:ext cx="5861280" cy="3824288"/>
          </a:xfrm>
          <a:prstGeom prst="rect">
            <a:avLst/>
          </a:prstGeom>
          <a:ln>
            <a:noFill/>
          </a:ln>
          <a:effectLst>
            <a:softEdge rad="112500"/>
          </a:effectLst>
        </p:spPr>
      </p:pic>
      <p:grpSp>
        <p:nvGrpSpPr>
          <p:cNvPr id="61" name="Group 60">
            <a:extLst>
              <a:ext uri="{FF2B5EF4-FFF2-40B4-BE49-F238E27FC236}">
                <a16:creationId xmlns:a16="http://schemas.microsoft.com/office/drawing/2014/main" id="{8FEC90B2-41FE-4102-9C4D-A65AE93D836F}"/>
              </a:ext>
            </a:extLst>
          </p:cNvPr>
          <p:cNvGrpSpPr/>
          <p:nvPr/>
        </p:nvGrpSpPr>
        <p:grpSpPr>
          <a:xfrm>
            <a:off x="6738565" y="1773503"/>
            <a:ext cx="5167685" cy="1245922"/>
            <a:chOff x="4579754" y="2503930"/>
            <a:chExt cx="3288799" cy="1850140"/>
          </a:xfrm>
        </p:grpSpPr>
        <p:pic>
          <p:nvPicPr>
            <p:cNvPr id="69" name="Picture 68" descr="Text, whiteboard&#10;&#10;Description automatically generated">
              <a:extLst>
                <a:ext uri="{FF2B5EF4-FFF2-40B4-BE49-F238E27FC236}">
                  <a16:creationId xmlns:a16="http://schemas.microsoft.com/office/drawing/2014/main" id="{12E102AF-C16D-4357-B930-ECE763BC6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70" name="TextBox 69">
              <a:extLst>
                <a:ext uri="{FF2B5EF4-FFF2-40B4-BE49-F238E27FC236}">
                  <a16:creationId xmlns:a16="http://schemas.microsoft.com/office/drawing/2014/main" id="{7B37A0F7-C072-48B8-8263-2EAD03D75FA4}"/>
                </a:ext>
              </a:extLst>
            </p:cNvPr>
            <p:cNvSpPr txBox="1"/>
            <p:nvPr/>
          </p:nvSpPr>
          <p:spPr>
            <a:xfrm>
              <a:off x="4746693" y="2725411"/>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hình thức bên ngoài?</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4" name="Group 83">
            <a:extLst>
              <a:ext uri="{FF2B5EF4-FFF2-40B4-BE49-F238E27FC236}">
                <a16:creationId xmlns:a16="http://schemas.microsoft.com/office/drawing/2014/main" id="{CD0A64EA-68C2-4A31-95EE-C9B00ED8C682}"/>
              </a:ext>
            </a:extLst>
          </p:cNvPr>
          <p:cNvGrpSpPr/>
          <p:nvPr/>
        </p:nvGrpSpPr>
        <p:grpSpPr>
          <a:xfrm>
            <a:off x="6776665" y="3211778"/>
            <a:ext cx="5167685" cy="1245922"/>
            <a:chOff x="4579754" y="2503930"/>
            <a:chExt cx="3288799" cy="1850140"/>
          </a:xfrm>
        </p:grpSpPr>
        <p:pic>
          <p:nvPicPr>
            <p:cNvPr id="85" name="Picture 84" descr="Text, whiteboard&#10;&#10;Description automatically generated">
              <a:extLst>
                <a:ext uri="{FF2B5EF4-FFF2-40B4-BE49-F238E27FC236}">
                  <a16:creationId xmlns:a16="http://schemas.microsoft.com/office/drawing/2014/main" id="{8E55D481-C60E-438F-B4B9-C10ACC7C6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6" name="TextBox 85">
              <a:extLst>
                <a:ext uri="{FF2B5EF4-FFF2-40B4-BE49-F238E27FC236}">
                  <a16:creationId xmlns:a16="http://schemas.microsoft.com/office/drawing/2014/main" id="{C7916F84-8703-43BD-BF82-7310453B4895}"/>
                </a:ext>
              </a:extLst>
            </p:cNvPr>
            <p:cNvSpPr txBox="1"/>
            <p:nvPr/>
          </p:nvSpPr>
          <p:spPr>
            <a:xfrm>
              <a:off x="4758817" y="2796132"/>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cách nói năng?</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7" name="Group 86">
            <a:extLst>
              <a:ext uri="{FF2B5EF4-FFF2-40B4-BE49-F238E27FC236}">
                <a16:creationId xmlns:a16="http://schemas.microsoft.com/office/drawing/2014/main" id="{9D9F5C87-E0F1-4DC0-9C89-40E6B0D46FB5}"/>
              </a:ext>
            </a:extLst>
          </p:cNvPr>
          <p:cNvGrpSpPr/>
          <p:nvPr/>
        </p:nvGrpSpPr>
        <p:grpSpPr>
          <a:xfrm>
            <a:off x="6767140" y="4726253"/>
            <a:ext cx="5167685" cy="1245922"/>
            <a:chOff x="4579754" y="2503930"/>
            <a:chExt cx="3288799" cy="1850140"/>
          </a:xfrm>
        </p:grpSpPr>
        <p:pic>
          <p:nvPicPr>
            <p:cNvPr id="88" name="Picture 87" descr="Text, whiteboard&#10;&#10;Description automatically generated">
              <a:extLst>
                <a:ext uri="{FF2B5EF4-FFF2-40B4-BE49-F238E27FC236}">
                  <a16:creationId xmlns:a16="http://schemas.microsoft.com/office/drawing/2014/main" id="{19F52C55-70BD-4D16-9FB5-13C654C89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9" name="TextBox 88">
              <a:extLst>
                <a:ext uri="{FF2B5EF4-FFF2-40B4-BE49-F238E27FC236}">
                  <a16:creationId xmlns:a16="http://schemas.microsoft.com/office/drawing/2014/main" id="{B52A1D3C-F0C1-431D-9437-66CEC0732E52}"/>
                </a:ext>
              </a:extLst>
            </p:cNvPr>
            <p:cNvSpPr txBox="1"/>
            <p:nvPr/>
          </p:nvSpPr>
          <p:spPr>
            <a:xfrm>
              <a:off x="4892177" y="2697123"/>
              <a:ext cx="2607863" cy="1621522"/>
            </a:xfrm>
            <a:prstGeom prst="rect">
              <a:avLst/>
            </a:prstGeom>
            <a:noFill/>
          </p:spPr>
          <p:txBody>
            <a:bodyPr wrap="square">
              <a:spAutoFit/>
            </a:bodyPr>
            <a:lstStyle/>
            <a:p>
              <a:pPr marL="0" marR="0" algn="ctr">
                <a:lnSpc>
                  <a:spcPct val="120000"/>
                </a:lnSpc>
                <a:spcBef>
                  <a:spcPts val="0"/>
                </a:spcBef>
                <a:spcAft>
                  <a:spcPts val="0"/>
                </a:spcAft>
              </a:pPr>
              <a:r>
                <a:rPr lang="nl-NL" sz="2800" b="1" dirty="0">
                  <a:effectLst/>
                  <a:ea typeface="Times New Roman" panose="02020603050405020304" pitchFamily="18" charset="0"/>
                </a:rPr>
                <a:t>Bạn nào khen thỏ về việc làm tốt của thỏ?</a:t>
              </a:r>
              <a:endParaRPr lang="en-US" sz="2800" b="1" dirty="0">
                <a:effectLst/>
                <a:ea typeface="Times New Roman" panose="02020603050405020304" pitchFamily="18" charset="0"/>
              </a:endParaRPr>
            </a:p>
          </p:txBody>
        </p:sp>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81"/>
                                        </p:tgtEl>
                                        <p:attrNameLst>
                                          <p:attrName>r</p:attrName>
                                        </p:attrNameLst>
                                      </p:cBhvr>
                                    </p:animRot>
                                    <p:animRot by="-240000">
                                      <p:cBhvr>
                                        <p:cTn id="10" dur="200" fill="hold">
                                          <p:stCondLst>
                                            <p:cond delay="200"/>
                                          </p:stCondLst>
                                        </p:cTn>
                                        <p:tgtEl>
                                          <p:spTgt spid="81"/>
                                        </p:tgtEl>
                                        <p:attrNameLst>
                                          <p:attrName>r</p:attrName>
                                        </p:attrNameLst>
                                      </p:cBhvr>
                                    </p:animRot>
                                    <p:animRot by="240000">
                                      <p:cBhvr>
                                        <p:cTn id="11" dur="200" fill="hold">
                                          <p:stCondLst>
                                            <p:cond delay="400"/>
                                          </p:stCondLst>
                                        </p:cTn>
                                        <p:tgtEl>
                                          <p:spTgt spid="81"/>
                                        </p:tgtEl>
                                        <p:attrNameLst>
                                          <p:attrName>r</p:attrName>
                                        </p:attrNameLst>
                                      </p:cBhvr>
                                    </p:animRot>
                                    <p:animRot by="-240000">
                                      <p:cBhvr>
                                        <p:cTn id="12" dur="200" fill="hold">
                                          <p:stCondLst>
                                            <p:cond delay="600"/>
                                          </p:stCondLst>
                                        </p:cTn>
                                        <p:tgtEl>
                                          <p:spTgt spid="81"/>
                                        </p:tgtEl>
                                        <p:attrNameLst>
                                          <p:attrName>r</p:attrName>
                                        </p:attrNameLst>
                                      </p:cBhvr>
                                    </p:animRot>
                                    <p:animRot by="120000">
                                      <p:cBhvr>
                                        <p:cTn id="13" dur="200" fill="hold">
                                          <p:stCondLst>
                                            <p:cond delay="800"/>
                                          </p:stCondLst>
                                        </p:cTn>
                                        <p:tgtEl>
                                          <p:spTgt spid="8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down)">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down)">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pic>
        <p:nvPicPr>
          <p:cNvPr id="37" name="Picture 36"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47" y="720138"/>
            <a:ext cx="10203543" cy="6096861"/>
          </a:xfrm>
          <a:prstGeom prst="rect">
            <a:avLst/>
          </a:prstGeom>
          <a:ln>
            <a:noFill/>
          </a:ln>
          <a:effectLst>
            <a:outerShdw blurRad="292100" dist="139700" dir="2700000" algn="tl" rotWithShape="0">
              <a:srgbClr val="333333">
                <a:alpha val="65000"/>
              </a:srgbClr>
            </a:outerShdw>
          </a:effectLst>
        </p:spPr>
      </p:pic>
      <p:grpSp>
        <p:nvGrpSpPr>
          <p:cNvPr id="39" name="Group 38">
            <a:extLst>
              <a:ext uri="{FF2B5EF4-FFF2-40B4-BE49-F238E27FC236}">
                <a16:creationId xmlns:a16="http://schemas.microsoft.com/office/drawing/2014/main" id="{4112EF2D-FAFA-963E-29DB-A2973D481E83}"/>
              </a:ext>
            </a:extLst>
          </p:cNvPr>
          <p:cNvGrpSpPr/>
          <p:nvPr/>
        </p:nvGrpSpPr>
        <p:grpSpPr>
          <a:xfrm>
            <a:off x="2740878" y="119599"/>
            <a:ext cx="6927592" cy="2267422"/>
            <a:chOff x="262643" y="3497458"/>
            <a:chExt cx="10939176" cy="3580426"/>
          </a:xfrm>
        </p:grpSpPr>
        <p:pic>
          <p:nvPicPr>
            <p:cNvPr id="40" name="Picture 39" descr="A picture containing vector graphics&#10;&#10;Description automatically generated">
              <a:extLst>
                <a:ext uri="{FF2B5EF4-FFF2-40B4-BE49-F238E27FC236}">
                  <a16:creationId xmlns:a16="http://schemas.microsoft.com/office/drawing/2014/main" id="{EDFEFBDA-263E-7B7B-9227-F1A4526572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726" y="3497458"/>
              <a:ext cx="4212093" cy="3502367"/>
            </a:xfrm>
            <a:prstGeom prst="rect">
              <a:avLst/>
            </a:prstGeom>
          </p:spPr>
        </p:pic>
        <p:pic>
          <p:nvPicPr>
            <p:cNvPr id="41" name="Picture 40" descr="Shape, circle&#10;&#10;Description automatically generated with medium confidence">
              <a:extLst>
                <a:ext uri="{FF2B5EF4-FFF2-40B4-BE49-F238E27FC236}">
                  <a16:creationId xmlns:a16="http://schemas.microsoft.com/office/drawing/2014/main" id="{949384DF-1FB0-A85A-A816-8969272CF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3180" y="3509765"/>
              <a:ext cx="2387447" cy="3502369"/>
            </a:xfrm>
            <a:prstGeom prst="rect">
              <a:avLst/>
            </a:prstGeom>
          </p:spPr>
        </p:pic>
        <p:pic>
          <p:nvPicPr>
            <p:cNvPr id="42" name="Picture 41" descr="A picture containing vector graphics&#10;&#10;Description automatically generated">
              <a:extLst>
                <a:ext uri="{FF2B5EF4-FFF2-40B4-BE49-F238E27FC236}">
                  <a16:creationId xmlns:a16="http://schemas.microsoft.com/office/drawing/2014/main" id="{0BAFBD7E-0ED6-5E97-B791-1AEC7F2C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643" y="3575518"/>
              <a:ext cx="3522676" cy="3502366"/>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9FF4E119-5583-E6C8-DBA9-2DA10FDDE8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2352" y="3514883"/>
              <a:ext cx="2427006" cy="3502368"/>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6" name="Picture 5">
            <a:extLst>
              <a:ext uri="{FF2B5EF4-FFF2-40B4-BE49-F238E27FC236}">
                <a16:creationId xmlns:a16="http://schemas.microsoft.com/office/drawing/2014/main" id="{0D1A7B08-E04F-41D0-A85D-44B9715B22AC}"/>
              </a:ext>
            </a:extLst>
          </p:cNvPr>
          <p:cNvPicPr>
            <a:picLocks noChangeAspect="1"/>
          </p:cNvPicPr>
          <p:nvPr/>
        </p:nvPicPr>
        <p:blipFill>
          <a:blip r:embed="rId10"/>
          <a:stretch>
            <a:fillRect/>
          </a:stretch>
        </p:blipFill>
        <p:spPr>
          <a:xfrm>
            <a:off x="2053594" y="2431274"/>
            <a:ext cx="8303472" cy="2353260"/>
          </a:xfrm>
          <a:prstGeom prst="rect">
            <a:avLst/>
          </a:prstGeom>
        </p:spPr>
      </p:pic>
    </p:spTree>
    <p:extLst>
      <p:ext uri="{BB962C8B-B14F-4D97-AF65-F5344CB8AC3E}">
        <p14:creationId xmlns:p14="http://schemas.microsoft.com/office/powerpoint/2010/main" val="19239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DC94B81-597C-E38E-2AD8-68EEAF842656}"/>
              </a:ext>
            </a:extLst>
          </p:cNvPr>
          <p:cNvSpPr/>
          <p:nvPr/>
        </p:nvSpPr>
        <p:spPr>
          <a:xfrm>
            <a:off x="-12617" y="4654226"/>
            <a:ext cx="12192000" cy="21250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32" name="Group 31">
            <a:extLst>
              <a:ext uri="{FF2B5EF4-FFF2-40B4-BE49-F238E27FC236}">
                <a16:creationId xmlns:a16="http://schemas.microsoft.com/office/drawing/2014/main" id="{01D80849-94D2-4196-A22A-2548E1911AAF}"/>
              </a:ext>
            </a:extLst>
          </p:cNvPr>
          <p:cNvGrpSpPr/>
          <p:nvPr/>
        </p:nvGrpSpPr>
        <p:grpSpPr>
          <a:xfrm>
            <a:off x="733426" y="163824"/>
            <a:ext cx="10496549" cy="1250042"/>
            <a:chOff x="3164454" y="801094"/>
            <a:chExt cx="6264686" cy="1250042"/>
          </a:xfrm>
        </p:grpSpPr>
        <p:sp>
          <p:nvSpPr>
            <p:cNvPr id="33" name="Rectangle: Rounded Corners 32">
              <a:extLst>
                <a:ext uri="{FF2B5EF4-FFF2-40B4-BE49-F238E27FC236}">
                  <a16:creationId xmlns:a16="http://schemas.microsoft.com/office/drawing/2014/main" id="{B2AC32F1-9336-46D8-ADAF-CBD81B47E94B}"/>
                </a:ext>
              </a:extLst>
            </p:cNvPr>
            <p:cNvSpPr/>
            <p:nvPr/>
          </p:nvSpPr>
          <p:spPr>
            <a:xfrm>
              <a:off x="3164454" y="802432"/>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34" name="TextBox 33">
              <a:extLst>
                <a:ext uri="{FF2B5EF4-FFF2-40B4-BE49-F238E27FC236}">
                  <a16:creationId xmlns:a16="http://schemas.microsoft.com/office/drawing/2014/main" id="{421B49C5-3600-4934-A25E-DB084EC59F5A}"/>
                </a:ext>
              </a:extLst>
            </p:cNvPr>
            <p:cNvSpPr txBox="1"/>
            <p:nvPr/>
          </p:nvSpPr>
          <p:spPr>
            <a:xfrm>
              <a:off x="3400349" y="801094"/>
              <a:ext cx="5932461" cy="1234825"/>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002060"/>
                  </a:solidFill>
                  <a:effectLst/>
                  <a:ea typeface="Times New Roman" panose="02020603050405020304" pitchFamily="18" charset="0"/>
                </a:rPr>
                <a:t>Viết đoạn văn nêu lí do em thích (hoặc không thích) một nhân vật trong câu chuyện Quả hồng của thỏ con.</a:t>
              </a:r>
              <a:endParaRPr lang="en-US" sz="3200" b="1" dirty="0">
                <a:solidFill>
                  <a:srgbClr val="002060"/>
                </a:solidFill>
                <a:effectLst/>
                <a:ea typeface="Times New Roman" panose="02020603050405020304" pitchFamily="18" charset="0"/>
              </a:endParaRPr>
            </a:p>
          </p:txBody>
        </p:sp>
      </p:grpSp>
      <p:grpSp>
        <p:nvGrpSpPr>
          <p:cNvPr id="41" name="Group 40">
            <a:extLst>
              <a:ext uri="{FF2B5EF4-FFF2-40B4-BE49-F238E27FC236}">
                <a16:creationId xmlns:a16="http://schemas.microsoft.com/office/drawing/2014/main" id="{ECD9581A-A83F-4434-8FF9-46ABC9AF28D9}"/>
              </a:ext>
            </a:extLst>
          </p:cNvPr>
          <p:cNvGrpSpPr/>
          <p:nvPr/>
        </p:nvGrpSpPr>
        <p:grpSpPr>
          <a:xfrm>
            <a:off x="4882660" y="1947866"/>
            <a:ext cx="6804515" cy="1933810"/>
            <a:chOff x="2942745" y="811957"/>
            <a:chExt cx="6264686" cy="1248704"/>
          </a:xfrm>
        </p:grpSpPr>
        <p:sp>
          <p:nvSpPr>
            <p:cNvPr id="42" name="Rectangle: Rounded Corners 41">
              <a:extLst>
                <a:ext uri="{FF2B5EF4-FFF2-40B4-BE49-F238E27FC236}">
                  <a16:creationId xmlns:a16="http://schemas.microsoft.com/office/drawing/2014/main" id="{96A2D5D7-F2DA-4CF9-AE96-DF56D77C0EF2}"/>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3" name="TextBox 42">
              <a:extLst>
                <a:ext uri="{FF2B5EF4-FFF2-40B4-BE49-F238E27FC236}">
                  <a16:creationId xmlns:a16="http://schemas.microsoft.com/office/drawing/2014/main" id="{2C9314EF-39D3-4F90-AB6F-36BE73C74D81}"/>
                </a:ext>
              </a:extLst>
            </p:cNvPr>
            <p:cNvSpPr txBox="1"/>
            <p:nvPr/>
          </p:nvSpPr>
          <p:spPr>
            <a:xfrm>
              <a:off x="3107164" y="938134"/>
              <a:ext cx="5932461" cy="1038987"/>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solidFill>
                    <a:srgbClr val="FF0000"/>
                  </a:solidFill>
                  <a:ea typeface="Times New Roman" panose="02020603050405020304" pitchFamily="18" charset="0"/>
                </a:rPr>
                <a:t>N</a:t>
              </a:r>
              <a:r>
                <a:rPr lang="nl-NL" sz="2800" b="1" dirty="0">
                  <a:solidFill>
                    <a:srgbClr val="FF0000"/>
                  </a:solidFill>
                  <a:effectLst/>
                  <a:ea typeface="Times New Roman" panose="02020603050405020304" pitchFamily="18" charset="0"/>
                </a:rPr>
                <a:t>hớ lại câu chuyện </a:t>
              </a:r>
              <a:r>
                <a:rPr lang="nl-NL" sz="2800" b="1" i="1" dirty="0">
                  <a:solidFill>
                    <a:srgbClr val="FF0000"/>
                  </a:solidFill>
                  <a:effectLst/>
                  <a:ea typeface="Times New Roman" panose="02020603050405020304" pitchFamily="18" charset="0"/>
                </a:rPr>
                <a:t>Quả hồng của thỏ con, </a:t>
              </a:r>
              <a:r>
                <a:rPr lang="nl-NL" sz="2800" b="1" dirty="0">
                  <a:solidFill>
                    <a:srgbClr val="FF0000"/>
                  </a:solidFill>
                  <a:effectLst/>
                  <a:ea typeface="Times New Roman" panose="02020603050405020304" pitchFamily="18" charset="0"/>
                </a:rPr>
                <a:t>tìm nhân vật mình thích (hoặc không thích) và nêu lý do</a:t>
              </a:r>
              <a:endParaRPr lang="en-US" sz="2800" b="1" dirty="0">
                <a:solidFill>
                  <a:srgbClr val="FF0000"/>
                </a:solidFill>
                <a:effectLst/>
                <a:ea typeface="Times New Roman" panose="02020603050405020304" pitchFamily="18" charset="0"/>
              </a:endParaRPr>
            </a:p>
          </p:txBody>
        </p:sp>
      </p:grpSp>
      <p:grpSp>
        <p:nvGrpSpPr>
          <p:cNvPr id="44" name="Group 43">
            <a:extLst>
              <a:ext uri="{FF2B5EF4-FFF2-40B4-BE49-F238E27FC236}">
                <a16:creationId xmlns:a16="http://schemas.microsoft.com/office/drawing/2014/main" id="{4B8810FD-FAA8-4D7B-BF66-1AE9CACE4898}"/>
              </a:ext>
            </a:extLst>
          </p:cNvPr>
          <p:cNvGrpSpPr/>
          <p:nvPr/>
        </p:nvGrpSpPr>
        <p:grpSpPr>
          <a:xfrm>
            <a:off x="436354" y="1737985"/>
            <a:ext cx="4004378" cy="2941398"/>
            <a:chOff x="160130" y="1486249"/>
            <a:chExt cx="4705350" cy="4139841"/>
          </a:xfrm>
        </p:grpSpPr>
        <p:sp>
          <p:nvSpPr>
            <p:cNvPr id="45" name="文本框 12">
              <a:extLst>
                <a:ext uri="{FF2B5EF4-FFF2-40B4-BE49-F238E27FC236}">
                  <a16:creationId xmlns:a16="http://schemas.microsoft.com/office/drawing/2014/main" id="{27E6AA17-7957-40CF-BB91-F5932F60C883}"/>
                </a:ext>
              </a:extLst>
            </p:cNvPr>
            <p:cNvSpPr txBox="1"/>
            <p:nvPr/>
          </p:nvSpPr>
          <p:spPr>
            <a:xfrm>
              <a:off x="744183" y="4079246"/>
              <a:ext cx="3456212" cy="1546844"/>
            </a:xfrm>
            <a:custGeom>
              <a:avLst/>
              <a:gdLst>
                <a:gd name="connsiteX0" fmla="*/ 0 w 3456212"/>
                <a:gd name="connsiteY0" fmla="*/ 0 h 1546844"/>
                <a:gd name="connsiteX1" fmla="*/ 3456212 w 3456212"/>
                <a:gd name="connsiteY1" fmla="*/ 0 h 1546844"/>
                <a:gd name="connsiteX2" fmla="*/ 3456212 w 3456212"/>
                <a:gd name="connsiteY2" fmla="*/ 1546844 h 1546844"/>
                <a:gd name="connsiteX3" fmla="*/ 0 w 3456212"/>
                <a:gd name="connsiteY3" fmla="*/ 1546844 h 1546844"/>
                <a:gd name="connsiteX4" fmla="*/ 0 w 3456212"/>
                <a:gd name="connsiteY4" fmla="*/ 0 h 154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212" h="1546844" fill="none" extrusionOk="0">
                  <a:moveTo>
                    <a:pt x="0" y="0"/>
                  </a:moveTo>
                  <a:cubicBezTo>
                    <a:pt x="940767" y="41416"/>
                    <a:pt x="2110199" y="-96946"/>
                    <a:pt x="3456212" y="0"/>
                  </a:cubicBezTo>
                  <a:cubicBezTo>
                    <a:pt x="3475172" y="465101"/>
                    <a:pt x="3404532" y="1308379"/>
                    <a:pt x="3456212" y="1546844"/>
                  </a:cubicBezTo>
                  <a:cubicBezTo>
                    <a:pt x="1784015" y="1506571"/>
                    <a:pt x="763181" y="1480258"/>
                    <a:pt x="0" y="1546844"/>
                  </a:cubicBezTo>
                  <a:cubicBezTo>
                    <a:pt x="-49590" y="965946"/>
                    <a:pt x="-131454" y="375383"/>
                    <a:pt x="0" y="0"/>
                  </a:cubicBezTo>
                  <a:close/>
                </a:path>
                <a:path w="3456212" h="1546844" stroke="0" extrusionOk="0">
                  <a:moveTo>
                    <a:pt x="0" y="0"/>
                  </a:moveTo>
                  <a:cubicBezTo>
                    <a:pt x="686795" y="-8517"/>
                    <a:pt x="2761957" y="37691"/>
                    <a:pt x="3456212" y="0"/>
                  </a:cubicBezTo>
                  <a:cubicBezTo>
                    <a:pt x="3470550" y="338058"/>
                    <a:pt x="3591329" y="1331518"/>
                    <a:pt x="3456212" y="1546844"/>
                  </a:cubicBezTo>
                  <a:cubicBezTo>
                    <a:pt x="2132472" y="1608903"/>
                    <a:pt x="360711" y="1543868"/>
                    <a:pt x="0" y="1546844"/>
                  </a:cubicBezTo>
                  <a:cubicBezTo>
                    <a:pt x="79416" y="1062049"/>
                    <a:pt x="127330" y="764030"/>
                    <a:pt x="0" y="0"/>
                  </a:cubicBezTo>
                  <a:close/>
                </a:path>
              </a:pathLst>
            </a:custGeom>
            <a:solidFill>
              <a:srgbClr val="FFFF00"/>
            </a:solidFill>
            <a:ln w="38100">
              <a:solidFill>
                <a:srgbClr val="FF6699"/>
              </a:solidFill>
              <a:extLst>
                <a:ext uri="{C807C97D-BFC1-408E-A445-0C87EB9F89A2}">
                  <ask:lineSketchStyleProps xmlns:ask="http://schemas.microsoft.com/office/drawing/2018/sketchyshapes" xmlns="" sd="3086559991">
                    <a:prstGeom prst="rect">
                      <a:avLst/>
                    </a:prstGeom>
                    <ask:type>
                      <ask:lineSketchCurved/>
                    </ask:type>
                  </ask:lineSketchStyleProps>
                </a:ext>
              </a:extLst>
            </a:ln>
          </p:spPr>
          <p:txBody>
            <a:bodyPr wrap="square" rtlCol="0">
              <a:spAutoFit/>
              <a:scene3d>
                <a:camera prst="obliqueTopLeft"/>
                <a:lightRig rig="flat" dir="t"/>
              </a:scene3d>
              <a:sp3d extrusionH="127000" prstMaterial="plastic"/>
            </a:bodyPr>
            <a:lstStyle/>
            <a:p>
              <a:pPr algn="ctr">
                <a:lnSpc>
                  <a:spcPct val="120000"/>
                </a:lnSpc>
                <a:defRPr/>
              </a:pPr>
              <a:r>
                <a:rPr lang="en-US" altLang="zh-CN"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rPr>
                <a:t>THẢO LUẬN NHÓM 4</a:t>
              </a:r>
              <a:endParaRPr lang="zh-CN" altLang="en-US"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endParaRPr>
            </a:p>
          </p:txBody>
        </p:sp>
        <p:pic>
          <p:nvPicPr>
            <p:cNvPr id="46" name="Picture 4">
              <a:extLst>
                <a:ext uri="{FF2B5EF4-FFF2-40B4-BE49-F238E27FC236}">
                  <a16:creationId xmlns:a16="http://schemas.microsoft.com/office/drawing/2014/main" id="{10FC4809-63AE-4980-98F3-24C2FBC1DC8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38" b="89752" l="7638" r="93250">
                          <a14:foregroundMark x1="7638" y1="44410" x2="11368" y2="32298"/>
                          <a14:foregroundMark x1="47957" y1="50932" x2="47957" y2="50932"/>
                          <a14:foregroundMark x1="46359" y1="44410" x2="46359" y2="44410"/>
                          <a14:foregroundMark x1="90586" y1="32298" x2="90586" y2="32298"/>
                          <a14:foregroundMark x1="86856" y1="70497" x2="86856" y2="70497"/>
                          <a14:foregroundMark x1="84902" y1="82298" x2="84902" y2="82298"/>
                          <a14:foregroundMark x1="84902" y1="72981" x2="84902" y2="72981"/>
                          <a14:foregroundMark x1="87034" y1="73292" x2="87034" y2="73292"/>
                          <a14:foregroundMark x1="92185" y1="62733" x2="92185" y2="62733"/>
                          <a14:foregroundMark x1="93250" y1="41615" x2="93250" y2="41615"/>
                          <a14:foregroundMark x1="86856" y1="48137" x2="86856" y2="48137"/>
                          <a14:foregroundMark x1="85790" y1="48758" x2="85790" y2="48758"/>
                          <a14:foregroundMark x1="39964" y1="45342" x2="39964" y2="45342"/>
                          <a14:foregroundMark x1="42274" y1="45031" x2="42274" y2="45031"/>
                          <a14:foregroundMark x1="79396" y1="78882" x2="79396" y2="78882"/>
                          <a14:foregroundMark x1="71403" y1="78882" x2="71403" y2="78882"/>
                          <a14:foregroundMark x1="84902" y1="73913" x2="84902" y2="73913"/>
                          <a14:foregroundMark x1="84902" y1="77019" x2="84902" y2="77019"/>
                          <a14:backgroundMark x1="44938" y1="49689" x2="44938" y2="49689"/>
                          <a14:backgroundMark x1="39076" y1="42236" x2="39076" y2="42236"/>
                          <a14:backgroundMark x1="73002" y1="59006" x2="73002" y2="59006"/>
                          <a14:backgroundMark x1="81705" y1="71429" x2="81705" y2="71429"/>
                        </a14:backgroundRemoval>
                      </a14:imgEffect>
                    </a14:imgLayer>
                  </a14:imgProps>
                </a:ext>
                <a:ext uri="{28A0092B-C50C-407E-A947-70E740481C1C}">
                  <a14:useLocalDpi xmlns:a14="http://schemas.microsoft.com/office/drawing/2010/main" val="0"/>
                </a:ext>
              </a:extLst>
            </a:blip>
            <a:srcRect/>
            <a:stretch>
              <a:fillRect/>
            </a:stretch>
          </p:blipFill>
          <p:spPr bwMode="auto">
            <a:xfrm>
              <a:off x="160130" y="1486249"/>
              <a:ext cx="4705350" cy="26911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328</Words>
  <Application>Microsoft Office PowerPoint</Application>
  <PresentationFormat>Widescreen</PresentationFormat>
  <Paragraphs>37</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Calibri Light</vt:lpstr>
      <vt:lpstr>iCiel Crocante</vt:lpstr>
      <vt:lpstr>Times New Roman</vt:lpstr>
      <vt:lpstr>UTM Duepuntozero</vt:lpstr>
      <vt:lpstr>字魂105号-简雅黑</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2022-11-13T06:43:26Z</dcterms:created>
  <dcterms:modified xsi:type="dcterms:W3CDTF">2024-02-19T09:33:05Z</dcterms:modified>
</cp:coreProperties>
</file>