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2"/>
  </p:notesMasterIdLst>
  <p:sldIdLst>
    <p:sldId id="260" r:id="rId4"/>
    <p:sldId id="294" r:id="rId5"/>
    <p:sldId id="265" r:id="rId6"/>
    <p:sldId id="264" r:id="rId7"/>
    <p:sldId id="278" r:id="rId8"/>
    <p:sldId id="295" r:id="rId9"/>
    <p:sldId id="296" r:id="rId10"/>
    <p:sldId id="291" r:id="rId11"/>
    <p:sldId id="273" r:id="rId12"/>
    <p:sldId id="283" r:id="rId13"/>
    <p:sldId id="287" r:id="rId14"/>
    <p:sldId id="2639" r:id="rId15"/>
    <p:sldId id="2640" r:id="rId16"/>
    <p:sldId id="312" r:id="rId17"/>
    <p:sldId id="313" r:id="rId18"/>
    <p:sldId id="2641" r:id="rId19"/>
    <p:sldId id="2642"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19/02/2024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19/02/2024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19/02/2024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19/02/2024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25.gif"/><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25.gi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25.gif"/><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id="{1196DD95-A583-4FD1-B10A-D8419758E939}"/>
              </a:ext>
            </a:extLst>
          </p:cNvPr>
          <p:cNvPicPr>
            <a:picLocks noChangeAspect="1"/>
          </p:cNvPicPr>
          <p:nvPr/>
        </p:nvPicPr>
        <p:blipFill>
          <a:blip r:embed="rId7"/>
          <a:stretch>
            <a:fillRect/>
          </a:stretch>
        </p:blipFill>
        <p:spPr>
          <a:xfrm>
            <a:off x="1596730" y="1966565"/>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Times New Roman" panose="02020603050405020304" pitchFamily="18" charset="0"/>
                <a:cs typeface="Times New Roman" panose="02020603050405020304" pitchFamily="18" charset="0"/>
              </a:rPr>
              <a:t>2.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hoặc</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l </a:t>
            </a:r>
            <a:r>
              <a:rPr lang="en-US" sz="3600" b="1" dirty="0" err="1">
                <a:latin typeface="Times New Roman" panose="02020603050405020304" pitchFamily="18" charset="0"/>
                <a:cs typeface="Times New Roman" panose="02020603050405020304" pitchFamily="18" charset="0"/>
              </a:rPr>
              <a:t>hoặc</a:t>
            </a:r>
            <a:r>
              <a:rPr lang="en-US" sz="3600" b="1" dirty="0">
                <a:latin typeface="Times New Roman" panose="02020603050405020304" pitchFamily="18" charset="0"/>
                <a:cs typeface="Times New Roman" panose="02020603050405020304" pitchFamily="18" charset="0"/>
              </a:rPr>
              <a:t> n </a:t>
            </a:r>
            <a:r>
              <a:rPr lang="en-US" sz="3600" b="1" dirty="0" err="1">
                <a:latin typeface="Times New Roman" panose="02020603050405020304" pitchFamily="18" charset="0"/>
                <a:cs typeface="Times New Roman" panose="02020603050405020304" pitchFamily="18" charset="0"/>
              </a:rPr>
              <a:t>thay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hoa</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i ti sắc tím</a:t>
            </a:r>
          </a:p>
          <a:p>
            <a:pPr algn="just" defTabSz="1218804">
              <a:defRPr/>
            </a:pPr>
            <a:r>
              <a:rPr lang="en-US" sz="3600" dirty="0">
                <a:solidFill>
                  <a:srgbClr val="000000"/>
                </a:solidFill>
                <a:latin typeface="Times New Roman" panose="02020603050405020304" pitchFamily="18" charset="0"/>
                <a:cs typeface="Times New Roman" panose="02020603050405020304" pitchFamily="18" charset="0"/>
              </a:rPr>
              <a:t>N</a:t>
            </a:r>
            <a:r>
              <a:rPr lang="vi-VN" sz="3600" dirty="0">
                <a:solidFill>
                  <a:srgbClr val="000000"/>
                </a:solidFill>
                <a:latin typeface="Times New Roman" panose="02020603050405020304" pitchFamily="18" charset="0"/>
                <a:cs typeface="Times New Roman" panose="02020603050405020304" pitchFamily="18" charset="0"/>
              </a:rPr>
              <a:t>ăm cánh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ưu li</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Bông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ựu thắp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ửa</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Mành mây buông đỏ</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Như bánh pháo hồng</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Mùa hoa liễu nở</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Trắng muốt trắng muốt</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Như chùm pháo hoa</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Là bông hoa náng</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Dựng ô trước nhà.</a:t>
            </a:r>
          </a:p>
          <a:p>
            <a:pPr algn="r" defTabSz="1218804">
              <a:defRPr/>
            </a:pPr>
            <a:r>
              <a:rPr lang="vi-VN" sz="3200" dirty="0">
                <a:solidFill>
                  <a:srgbClr val="000000"/>
                </a:solidFill>
                <a:latin typeface="Times New Roman" panose="02020603050405020304" pitchFamily="18" charset="0"/>
                <a:cs typeface="Times New Roman" panose="02020603050405020304" pitchFamily="18" charset="0"/>
              </a:rPr>
              <a:t>(Theo Nguyễn Khắc Hào</a:t>
            </a:r>
            <a:r>
              <a:rPr lang="vi-VN" sz="3600" dirty="0">
                <a:solidFill>
                  <a:srgbClr val="000000"/>
                </a:solidFill>
                <a:latin typeface="Times New Roman" panose="02020603050405020304" pitchFamily="18" charset="0"/>
                <a:cs typeface="Times New Roman" panose="02020603050405020304" pitchFamily="18"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899" y="571500"/>
            <a:ext cx="10544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đậm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E36BC61E-376B-42D1-99A2-1F1DFBCBDCAD}"/>
              </a:ext>
            </a:extLst>
          </p:cNvPr>
          <p:cNvPicPr>
            <a:picLocks noChangeAspect="1"/>
          </p:cNvPicPr>
          <p:nvPr/>
        </p:nvPicPr>
        <p:blipFill>
          <a:blip r:embed="rId3"/>
          <a:stretch>
            <a:fillRect/>
          </a:stretch>
        </p:blipFill>
        <p:spPr>
          <a:xfrm>
            <a:off x="553085" y="1857375"/>
            <a:ext cx="11085830" cy="1638300"/>
          </a:xfrm>
          <a:prstGeom prst="rect">
            <a:avLst/>
          </a:prstGeom>
        </p:spPr>
      </p:pic>
      <p:sp>
        <p:nvSpPr>
          <p:cNvPr id="19" name="TextBox 18">
            <a:extLst>
              <a:ext uri="{FF2B5EF4-FFF2-40B4-BE49-F238E27FC236}">
                <a16:creationId xmlns:a16="http://schemas.microsoft.com/office/drawing/2014/main" id="{4DE69F75-AC0F-412D-9285-FF22A3577636}"/>
              </a:ext>
            </a:extLst>
          </p:cNvPr>
          <p:cNvSpPr txBox="1"/>
          <p:nvPr/>
        </p:nvSpPr>
        <p:spPr>
          <a:xfrm>
            <a:off x="2362200" y="1866900"/>
            <a:ext cx="504825" cy="461665"/>
          </a:xfrm>
          <a:prstGeom prst="rect">
            <a:avLst/>
          </a:prstGeom>
          <a:noFill/>
        </p:spPr>
        <p:txBody>
          <a:bodyPr wrap="square" rtlCol="0">
            <a:spAutoFit/>
          </a:bodyPr>
          <a:lstStyle/>
          <a:p>
            <a:r>
              <a:rPr lang="en-US" sz="2400" b="1" dirty="0">
                <a:solidFill>
                  <a:srgbClr val="FF0000"/>
                </a:solidFill>
              </a:rPr>
              <a:t>~</a:t>
            </a:r>
          </a:p>
        </p:txBody>
      </p:sp>
      <p:sp>
        <p:nvSpPr>
          <p:cNvPr id="20" name="TextBox 19">
            <a:extLst>
              <a:ext uri="{FF2B5EF4-FFF2-40B4-BE49-F238E27FC236}">
                <a16:creationId xmlns:a16="http://schemas.microsoft.com/office/drawing/2014/main" id="{3D383256-B514-40F5-A0E7-F49C27F57F31}"/>
              </a:ext>
            </a:extLst>
          </p:cNvPr>
          <p:cNvSpPr txBox="1"/>
          <p:nvPr/>
        </p:nvSpPr>
        <p:spPr>
          <a:xfrm>
            <a:off x="4391025" y="1924050"/>
            <a:ext cx="504825" cy="584775"/>
          </a:xfrm>
          <a:prstGeom prst="rect">
            <a:avLst/>
          </a:prstGeom>
          <a:noFill/>
        </p:spPr>
        <p:txBody>
          <a:bodyPr wrap="square" rtlCol="0">
            <a:spAutoFit/>
          </a:bodyPr>
          <a:lstStyle/>
          <a:p>
            <a:r>
              <a:rPr lang="en-US" sz="3200" b="1" dirty="0">
                <a:solidFill>
                  <a:srgbClr val="FF0000"/>
                </a:solidFill>
              </a:rPr>
              <a:t>ỏ</a:t>
            </a:r>
          </a:p>
        </p:txBody>
      </p:sp>
      <p:sp>
        <p:nvSpPr>
          <p:cNvPr id="22" name="TextBox 21">
            <a:extLst>
              <a:ext uri="{FF2B5EF4-FFF2-40B4-BE49-F238E27FC236}">
                <a16:creationId xmlns:a16="http://schemas.microsoft.com/office/drawing/2014/main" id="{165E0454-351C-4699-8785-270837B47C8E}"/>
              </a:ext>
            </a:extLst>
          </p:cNvPr>
          <p:cNvSpPr txBox="1"/>
          <p:nvPr/>
        </p:nvSpPr>
        <p:spPr>
          <a:xfrm>
            <a:off x="8115300" y="1933575"/>
            <a:ext cx="504825" cy="584775"/>
          </a:xfrm>
          <a:prstGeom prst="rect">
            <a:avLst/>
          </a:prstGeom>
          <a:noFill/>
        </p:spPr>
        <p:txBody>
          <a:bodyPr wrap="square" rtlCol="0">
            <a:spAutoFit/>
          </a:bodyPr>
          <a:lstStyle/>
          <a:p>
            <a:r>
              <a:rPr lang="en-US" sz="3200" b="1" dirty="0">
                <a:solidFill>
                  <a:srgbClr val="FF0000"/>
                </a:solidFill>
              </a:rPr>
              <a:t>ỏ</a:t>
            </a:r>
          </a:p>
        </p:txBody>
      </p:sp>
      <p:sp>
        <p:nvSpPr>
          <p:cNvPr id="23" name="TextBox 22">
            <a:extLst>
              <a:ext uri="{FF2B5EF4-FFF2-40B4-BE49-F238E27FC236}">
                <a16:creationId xmlns:a16="http://schemas.microsoft.com/office/drawing/2014/main" id="{36015440-76BC-4B09-B491-FAD9F6729624}"/>
              </a:ext>
            </a:extLst>
          </p:cNvPr>
          <p:cNvSpPr txBox="1"/>
          <p:nvPr/>
        </p:nvSpPr>
        <p:spPr>
          <a:xfrm>
            <a:off x="10134600" y="1924050"/>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a:t>
            </a:r>
          </a:p>
        </p:txBody>
      </p:sp>
      <p:sp>
        <p:nvSpPr>
          <p:cNvPr id="25" name="TextBox 24">
            <a:extLst>
              <a:ext uri="{FF2B5EF4-FFF2-40B4-BE49-F238E27FC236}">
                <a16:creationId xmlns:a16="http://schemas.microsoft.com/office/drawing/2014/main" id="{7D0FBCA0-1C5B-4FD1-A5E6-9DD1431369B1}"/>
              </a:ext>
            </a:extLst>
          </p:cNvPr>
          <p:cNvSpPr txBox="1"/>
          <p:nvPr/>
        </p:nvSpPr>
        <p:spPr>
          <a:xfrm>
            <a:off x="2428875" y="2657475"/>
            <a:ext cx="504825" cy="461665"/>
          </a:xfrm>
          <a:prstGeom prst="rect">
            <a:avLst/>
          </a:prstGeom>
          <a:noFill/>
        </p:spPr>
        <p:txBody>
          <a:bodyPr wrap="squar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1301F2E1-2259-4391-A6FC-B839ED031633}"/>
              </a:ext>
            </a:extLst>
          </p:cNvPr>
          <p:cNvSpPr txBox="1"/>
          <p:nvPr/>
        </p:nvSpPr>
        <p:spPr>
          <a:xfrm>
            <a:off x="4581525" y="2657475"/>
            <a:ext cx="504825" cy="646331"/>
          </a:xfrm>
          <a:prstGeom prst="rect">
            <a:avLst/>
          </a:prstGeom>
          <a:noFill/>
        </p:spPr>
        <p:txBody>
          <a:bodyPr wrap="square" rtlCol="0">
            <a:spAutoFit/>
          </a:bodyPr>
          <a:lstStyle/>
          <a:p>
            <a:r>
              <a:rPr lang="en-US" sz="3600" b="1" dirty="0">
                <a:solidFill>
                  <a:srgbClr val="FF0000"/>
                </a:solidFill>
                <a:ea typeface="Arial-Rounded" panose="020B0500000000000000" pitchFamily="34" charset="0"/>
                <a:cs typeface="Arial-Rounded" panose="020B0500000000000000" pitchFamily="34" charset="0"/>
              </a:rPr>
              <a:t>ẳ</a:t>
            </a:r>
          </a:p>
        </p:txBody>
      </p:sp>
      <p:sp>
        <p:nvSpPr>
          <p:cNvPr id="29" name="TextBox 28">
            <a:extLst>
              <a:ext uri="{FF2B5EF4-FFF2-40B4-BE49-F238E27FC236}">
                <a16:creationId xmlns:a16="http://schemas.microsoft.com/office/drawing/2014/main" id="{A3F768F0-E859-43FC-B3D9-31924D42955B}"/>
              </a:ext>
            </a:extLst>
          </p:cNvPr>
          <p:cNvSpPr txBox="1"/>
          <p:nvPr/>
        </p:nvSpPr>
        <p:spPr>
          <a:xfrm>
            <a:off x="7286625" y="2609850"/>
            <a:ext cx="504825" cy="461665"/>
          </a:xfrm>
          <a:prstGeom prst="rect">
            <a:avLst/>
          </a:prstGeom>
          <a:noFill/>
        </p:spPr>
        <p:txBody>
          <a:bodyPr wrap="square" rtlCol="0">
            <a:spAutoFit/>
          </a:bodyPr>
          <a:lstStyle/>
          <a:p>
            <a:r>
              <a:rPr lang="en-US" sz="2400" b="1" dirty="0">
                <a:solidFill>
                  <a:srgbClr val="FF0000"/>
                </a:solidFill>
              </a:rPr>
              <a:t>~</a:t>
            </a:r>
          </a:p>
        </p:txBody>
      </p:sp>
      <p:sp>
        <p:nvSpPr>
          <p:cNvPr id="30" name="TextBox 29">
            <a:extLst>
              <a:ext uri="{FF2B5EF4-FFF2-40B4-BE49-F238E27FC236}">
                <a16:creationId xmlns:a16="http://schemas.microsoft.com/office/drawing/2014/main" id="{2D1BC090-7ABE-4BA0-A74B-ED733AAB5072}"/>
              </a:ext>
            </a:extLst>
          </p:cNvPr>
          <p:cNvSpPr txBox="1"/>
          <p:nvPr/>
        </p:nvSpPr>
        <p:spPr>
          <a:xfrm>
            <a:off x="10144125" y="2676525"/>
            <a:ext cx="504825" cy="584775"/>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t>
            </a:r>
          </a:p>
        </p:txBody>
      </p:sp>
    </p:spTree>
    <p:extLst>
      <p:ext uri="{BB962C8B-B14F-4D97-AF65-F5344CB8AC3E}">
        <p14:creationId xmlns:p14="http://schemas.microsoft.com/office/powerpoint/2010/main" val="30043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5" grpId="0"/>
      <p:bldP spid="27"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 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Tìm và viết từ ngữ vào vở theo yêu cầu của bài tập 3, trao đổi với bạn về từ ngữ tìm được</a:t>
            </a:r>
            <a:endParaRPr lang="en-US" sz="3200" b="1" dirty="0">
              <a:solidFill>
                <a:schemeClr val="tx1"/>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2099465"/>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136" y="1381299"/>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mj-lt"/>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gìn</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khỏe</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yếu</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ớt</a:t>
              </a:r>
              <a:endParaRPr kumimoji="0" lang="vi-VN"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404630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24214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5147563"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3.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405</Words>
  <Application>Microsoft Office PowerPoint</Application>
  <PresentationFormat>Widescreen</PresentationFormat>
  <Paragraphs>55</Paragraphs>
  <Slides>18</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等线</vt:lpstr>
      <vt:lpstr>微软雅黑</vt:lpstr>
      <vt:lpstr>Arial</vt:lpstr>
      <vt:lpstr>Arial-Rounded</vt:lpstr>
      <vt:lpstr>Calibri</vt:lpstr>
      <vt:lpstr>Calibri Light</vt:lpstr>
      <vt:lpstr>Times New Roman</vt:lpstr>
      <vt:lpstr>UTM Cookies</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2022-11-13T01:30:03Z</dcterms:created>
  <dcterms:modified xsi:type="dcterms:W3CDTF">2024-02-19T09:19:21Z</dcterms:modified>
</cp:coreProperties>
</file>