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7" r:id="rId2"/>
    <p:sldId id="256" r:id="rId3"/>
    <p:sldId id="300" r:id="rId4"/>
    <p:sldId id="301" r:id="rId5"/>
    <p:sldId id="258" r:id="rId6"/>
    <p:sldId id="284" r:id="rId7"/>
    <p:sldId id="285" r:id="rId8"/>
    <p:sldId id="283" r:id="rId9"/>
    <p:sldId id="286" r:id="rId10"/>
    <p:sldId id="302" r:id="rId11"/>
    <p:sldId id="304" r:id="rId12"/>
    <p:sldId id="287" r:id="rId13"/>
    <p:sldId id="288" r:id="rId14"/>
    <p:sldId id="298" r:id="rId15"/>
    <p:sldId id="297" r:id="rId16"/>
    <p:sldId id="290" r:id="rId17"/>
    <p:sldId id="306" r:id="rId18"/>
    <p:sldId id="305" r:id="rId19"/>
    <p:sldId id="293" r:id="rId20"/>
    <p:sldId id="294" r:id="rId21"/>
    <p:sldId id="303" r:id="rId22"/>
    <p:sldId id="299" r:id="rId23"/>
    <p:sldId id="296" r:id="rId24"/>
  </p:sldIdLst>
  <p:sldSz cx="12192000" cy="6858000"/>
  <p:notesSz cx="6858000" cy="9144000"/>
  <p:embeddedFontLst>
    <p:embeddedFont>
      <p:font typeface="微软雅黑" panose="020B0503020204020204" pitchFamily="34" charset="-122"/>
      <p:regular r:id="rId26"/>
      <p:bold r:id="rId27"/>
    </p:embeddedFont>
    <p:embeddedFont>
      <p:font typeface="宋体" panose="02010600030101010101" pitchFamily="2" charset="-122"/>
      <p:regular r:id="rId28"/>
    </p:embeddedFont>
    <p:embeddedFont>
      <p:font typeface="Pattaya" panose="020B0604020202020204" charset="0"/>
      <p:regular r:id="rId29"/>
    </p:embeddedFont>
    <p:embeddedFont>
      <p:font typeface="Calibri" panose="020F0502020204030204" pitchFamily="34" charset="0"/>
      <p:regular r:id="rId30"/>
      <p:bold r:id="rId31"/>
      <p:italic r:id="rId32"/>
      <p:boldItalic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364" autoAdjust="0"/>
  </p:normalViewPr>
  <p:slideViewPr>
    <p:cSldViewPr snapToGrid="0">
      <p:cViewPr varScale="1">
        <p:scale>
          <a:sx n="70" d="100"/>
          <a:sy n="70" d="100"/>
        </p:scale>
        <p:origin x="70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B9626-F2DA-47AD-8D84-37EDE459954B}" type="datetimeFigureOut">
              <a:rPr lang="en-US" smtClean="0"/>
              <a:t>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9C508-5873-4940-842A-7C76EA9E0BAD}" type="slidenum">
              <a:rPr lang="en-US" smtClean="0"/>
              <a:t>‹#›</a:t>
            </a:fld>
            <a:endParaRPr lang="en-US"/>
          </a:p>
        </p:txBody>
      </p:sp>
    </p:spTree>
    <p:extLst>
      <p:ext uri="{BB962C8B-B14F-4D97-AF65-F5344CB8AC3E}">
        <p14:creationId xmlns:p14="http://schemas.microsoft.com/office/powerpoint/2010/main" val="31689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3</a:t>
            </a:fld>
            <a:endParaRPr lang="en-US"/>
          </a:p>
        </p:txBody>
      </p:sp>
    </p:spTree>
    <p:extLst>
      <p:ext uri="{BB962C8B-B14F-4D97-AF65-F5344CB8AC3E}">
        <p14:creationId xmlns:p14="http://schemas.microsoft.com/office/powerpoint/2010/main" val="376066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lưu</a:t>
            </a:r>
            <a:r>
              <a:rPr lang="en-US" dirty="0"/>
              <a:t> ý </a:t>
            </a:r>
            <a:r>
              <a:rPr lang="en-US" dirty="0" err="1"/>
              <a:t>với</a:t>
            </a:r>
            <a:r>
              <a:rPr lang="en-US" dirty="0"/>
              <a:t> HS </a:t>
            </a:r>
            <a:r>
              <a:rPr lang="en-US" dirty="0" err="1"/>
              <a:t>trình</a:t>
            </a:r>
            <a:r>
              <a:rPr lang="en-US" dirty="0"/>
              <a:t> </a:t>
            </a:r>
            <a:r>
              <a:rPr lang="en-US" dirty="0" err="1"/>
              <a:t>tự</a:t>
            </a:r>
            <a:r>
              <a:rPr lang="en-US" dirty="0"/>
              <a:t> </a:t>
            </a:r>
            <a:r>
              <a:rPr lang="en-US" dirty="0" err="1"/>
              <a:t>làm</a:t>
            </a:r>
            <a:r>
              <a:rPr lang="en-US" dirty="0"/>
              <a:t> </a:t>
            </a:r>
            <a:r>
              <a:rPr lang="en-US" dirty="0" err="1"/>
              <a:t>bài</a:t>
            </a:r>
            <a:r>
              <a:rPr lang="en-US" dirty="0"/>
              <a:t>:</a:t>
            </a:r>
          </a:p>
          <a:p>
            <a:r>
              <a:rPr lang="en-US"/>
              <a:t>-   Dùng </a:t>
            </a:r>
            <a:r>
              <a:rPr lang="en-US" dirty="0" err="1"/>
              <a:t>dấu</a:t>
            </a:r>
            <a:r>
              <a:rPr lang="en-US" dirty="0"/>
              <a:t> </a:t>
            </a:r>
            <a:r>
              <a:rPr lang="en-US" dirty="0" err="1"/>
              <a:t>gạch</a:t>
            </a:r>
            <a:r>
              <a:rPr lang="en-US" dirty="0"/>
              <a:t> </a:t>
            </a:r>
            <a:r>
              <a:rPr lang="en-US" dirty="0" err="1"/>
              <a:t>chéo</a:t>
            </a:r>
            <a:r>
              <a:rPr lang="en-US" dirty="0"/>
              <a:t> </a:t>
            </a:r>
            <a:r>
              <a:rPr lang="en-US" dirty="0" err="1"/>
              <a:t>phân</a:t>
            </a:r>
            <a:r>
              <a:rPr lang="en-US" dirty="0"/>
              <a:t> </a:t>
            </a:r>
            <a:r>
              <a:rPr lang="en-US" dirty="0" err="1"/>
              <a:t>cách</a:t>
            </a:r>
            <a:r>
              <a:rPr lang="en-US" dirty="0"/>
              <a:t> </a:t>
            </a:r>
            <a:r>
              <a:rPr lang="en-US" dirty="0" err="1"/>
              <a:t>các</a:t>
            </a:r>
            <a:r>
              <a:rPr lang="en-US" dirty="0"/>
              <a:t> </a:t>
            </a:r>
            <a:r>
              <a:rPr lang="en-US" dirty="0" err="1"/>
              <a:t>vế</a:t>
            </a:r>
            <a:r>
              <a:rPr lang="en-US" dirty="0"/>
              <a:t> </a:t>
            </a:r>
            <a:r>
              <a:rPr lang="en-US" dirty="0" err="1"/>
              <a:t>câu</a:t>
            </a:r>
            <a:r>
              <a:rPr lang="en-US" dirty="0"/>
              <a:t> </a:t>
            </a:r>
            <a:r>
              <a:rPr lang="en-US" dirty="0" err="1"/>
              <a:t>trong</a:t>
            </a:r>
            <a:r>
              <a:rPr lang="en-US" dirty="0"/>
              <a:t> </a:t>
            </a:r>
            <a:r>
              <a:rPr lang="en-US" dirty="0" err="1"/>
              <a:t>mỗi</a:t>
            </a:r>
            <a:r>
              <a:rPr lang="en-US" dirty="0"/>
              <a:t> </a:t>
            </a:r>
            <a:r>
              <a:rPr lang="en-US" dirty="0" err="1"/>
              <a:t>câu</a:t>
            </a:r>
            <a:r>
              <a:rPr lang="en-US" dirty="0"/>
              <a:t> </a:t>
            </a:r>
            <a:r>
              <a:rPr lang="en-US" dirty="0" err="1"/>
              <a:t>ghép</a:t>
            </a:r>
            <a:r>
              <a:rPr lang="en-US" dirty="0"/>
              <a:t>.</a:t>
            </a:r>
          </a:p>
          <a:p>
            <a:pPr marL="171450" indent="-171450">
              <a:buFontTx/>
              <a:buChar char="-"/>
            </a:pPr>
            <a:r>
              <a:rPr lang="en-US"/>
              <a:t>Khoanh tròn</a:t>
            </a:r>
            <a:r>
              <a:rPr lang="en-US" baseline="0"/>
              <a:t> từ hoặc quan hệ từ nối các vế câu. </a:t>
            </a:r>
          </a:p>
          <a:p>
            <a:pPr marL="171450" indent="-171450">
              <a:buFontTx/>
              <a:buChar char="-"/>
            </a:pPr>
            <a:r>
              <a:rPr lang="en-US"/>
              <a:t>Nhận</a:t>
            </a:r>
            <a:r>
              <a:rPr lang="en-US" baseline="0"/>
              <a:t> xét </a:t>
            </a:r>
            <a:r>
              <a:rPr lang="en-US"/>
              <a:t>cách </a:t>
            </a:r>
            <a:r>
              <a:rPr lang="en-US" dirty="0" err="1"/>
              <a:t>nối</a:t>
            </a:r>
            <a:r>
              <a:rPr lang="en-US" dirty="0"/>
              <a:t> </a:t>
            </a:r>
            <a:r>
              <a:rPr lang="en-US" dirty="0" err="1"/>
              <a:t>các</a:t>
            </a:r>
            <a:r>
              <a:rPr lang="en-US" dirty="0"/>
              <a:t> </a:t>
            </a:r>
            <a:r>
              <a:rPr lang="en-US" dirty="0" err="1"/>
              <a:t>vế</a:t>
            </a:r>
            <a:r>
              <a:rPr lang="en-US" dirty="0"/>
              <a:t> </a:t>
            </a:r>
            <a:r>
              <a:rPr lang="en-US" err="1"/>
              <a:t>câu</a:t>
            </a:r>
            <a:r>
              <a:rPr lang="en-US"/>
              <a:t> trong</a:t>
            </a:r>
            <a:r>
              <a:rPr lang="en-US" baseline="0"/>
              <a:t> 2 câu ghép</a:t>
            </a:r>
            <a:r>
              <a:rPr lang="en-US"/>
              <a:t> </a:t>
            </a:r>
            <a:r>
              <a:rPr lang="en-US" dirty="0" err="1"/>
              <a:t>có</a:t>
            </a:r>
            <a:r>
              <a:rPr lang="en-US" dirty="0"/>
              <a:t> </a:t>
            </a:r>
            <a:r>
              <a:rPr lang="en-US" dirty="0" err="1"/>
              <a:t>gì</a:t>
            </a:r>
            <a:r>
              <a:rPr lang="en-US" dirty="0"/>
              <a:t> </a:t>
            </a:r>
            <a:r>
              <a:rPr lang="en-US" err="1"/>
              <a:t>khác</a:t>
            </a:r>
            <a:r>
              <a:rPr lang="en-US"/>
              <a:t> nhau</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t>-   Nhận</a:t>
            </a:r>
            <a:r>
              <a:rPr lang="en-US" baseline="0"/>
              <a:t> xét </a:t>
            </a:r>
            <a:r>
              <a:rPr lang="en-US"/>
              <a:t>cách </a:t>
            </a:r>
            <a:r>
              <a:rPr lang="en-US" dirty="0" err="1"/>
              <a:t>sắp</a:t>
            </a:r>
            <a:r>
              <a:rPr lang="en-US" dirty="0"/>
              <a:t> </a:t>
            </a:r>
            <a:r>
              <a:rPr lang="en-US" dirty="0" err="1"/>
              <a:t>xếp</a:t>
            </a:r>
            <a:r>
              <a:rPr lang="en-US" dirty="0"/>
              <a:t> </a:t>
            </a:r>
            <a:r>
              <a:rPr lang="en-US" err="1"/>
              <a:t>các</a:t>
            </a:r>
            <a:r>
              <a:rPr lang="en-US"/>
              <a:t> vế </a:t>
            </a:r>
            <a:r>
              <a:rPr lang="en-US" err="1"/>
              <a:t>trong</a:t>
            </a:r>
            <a:r>
              <a:rPr lang="en-US"/>
              <a:t> 2 </a:t>
            </a:r>
            <a:r>
              <a:rPr lang="en-US" err="1"/>
              <a:t>câu</a:t>
            </a:r>
            <a:r>
              <a:rPr lang="en-US"/>
              <a:t> ghép có gì khác nhau</a:t>
            </a:r>
          </a:p>
          <a:p>
            <a:r>
              <a:rPr lang="en-US"/>
              <a:t>.</a:t>
            </a:r>
            <a:endParaRPr lang="en-US" dirty="0"/>
          </a:p>
        </p:txBody>
      </p:sp>
      <p:sp>
        <p:nvSpPr>
          <p:cNvPr id="4" name="Slide Number Placeholder 3"/>
          <p:cNvSpPr>
            <a:spLocks noGrp="1"/>
          </p:cNvSpPr>
          <p:nvPr>
            <p:ph type="sldNum" sz="quarter" idx="5"/>
          </p:nvPr>
        </p:nvSpPr>
        <p:spPr/>
        <p:txBody>
          <a:bodyPr/>
          <a:lstStyle/>
          <a:p>
            <a:fld id="{70ED4A82-E036-4C69-8A4E-A4CF7E937605}" type="slidenum">
              <a:rPr lang="en-US" smtClean="0"/>
              <a:t>6</a:t>
            </a:fld>
            <a:endParaRPr lang="en-US"/>
          </a:p>
        </p:txBody>
      </p:sp>
    </p:spTree>
    <p:extLst>
      <p:ext uri="{BB962C8B-B14F-4D97-AF65-F5344CB8AC3E}">
        <p14:creationId xmlns:p14="http://schemas.microsoft.com/office/powerpoint/2010/main" val="2150443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7</a:t>
            </a:fld>
            <a:endParaRPr lang="en-US"/>
          </a:p>
        </p:txBody>
      </p:sp>
    </p:spTree>
    <p:extLst>
      <p:ext uri="{BB962C8B-B14F-4D97-AF65-F5344CB8AC3E}">
        <p14:creationId xmlns:p14="http://schemas.microsoft.com/office/powerpoint/2010/main" val="60035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15</a:t>
            </a:fld>
            <a:endParaRPr lang="en-US"/>
          </a:p>
        </p:txBody>
      </p:sp>
    </p:spTree>
    <p:extLst>
      <p:ext uri="{BB962C8B-B14F-4D97-AF65-F5344CB8AC3E}">
        <p14:creationId xmlns:p14="http://schemas.microsoft.com/office/powerpoint/2010/main" val="348522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16</a:t>
            </a:fld>
            <a:endParaRPr lang="en-US"/>
          </a:p>
        </p:txBody>
      </p:sp>
    </p:spTree>
    <p:extLst>
      <p:ext uri="{BB962C8B-B14F-4D97-AF65-F5344CB8AC3E}">
        <p14:creationId xmlns:p14="http://schemas.microsoft.com/office/powerpoint/2010/main" val="274614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D9C508-5873-4940-842A-7C76EA9E0BAD}" type="slidenum">
              <a:rPr lang="en-US" smtClean="0"/>
              <a:t>21</a:t>
            </a:fld>
            <a:endParaRPr lang="en-US"/>
          </a:p>
        </p:txBody>
      </p:sp>
    </p:spTree>
    <p:extLst>
      <p:ext uri="{BB962C8B-B14F-4D97-AF65-F5344CB8AC3E}">
        <p14:creationId xmlns:p14="http://schemas.microsoft.com/office/powerpoint/2010/main" val="396568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4158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662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94669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236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66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561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065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158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49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18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455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524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180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501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898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7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180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2181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9000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539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915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2860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474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197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02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006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061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2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506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37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112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863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0986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03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7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960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94" r:id="rId3"/>
    <p:sldLayoutId id="2147483693" r:id="rId4"/>
    <p:sldLayoutId id="2147483665" r:id="rId5"/>
    <p:sldLayoutId id="2147483663" r:id="rId6"/>
    <p:sldLayoutId id="2147483662" r:id="rId7"/>
    <p:sldLayoutId id="2147483650" r:id="rId8"/>
    <p:sldLayoutId id="2147483696" r:id="rId9"/>
    <p:sldLayoutId id="2147483692" r:id="rId10"/>
    <p:sldLayoutId id="2147483691" r:id="rId11"/>
    <p:sldLayoutId id="2147483690" r:id="rId12"/>
    <p:sldLayoutId id="2147483689" r:id="rId13"/>
    <p:sldLayoutId id="2147483688" r:id="rId14"/>
    <p:sldLayoutId id="2147483687" r:id="rId15"/>
    <p:sldLayoutId id="2147483686" r:id="rId16"/>
    <p:sldLayoutId id="2147483685" r:id="rId17"/>
    <p:sldLayoutId id="2147483684" r:id="rId18"/>
    <p:sldLayoutId id="2147483683" r:id="rId19"/>
    <p:sldLayoutId id="2147483682" r:id="rId20"/>
    <p:sldLayoutId id="2147483681" r:id="rId21"/>
    <p:sldLayoutId id="2147483680" r:id="rId22"/>
    <p:sldLayoutId id="2147483679" r:id="rId23"/>
    <p:sldLayoutId id="2147483678" r:id="rId24"/>
    <p:sldLayoutId id="2147483676" r:id="rId25"/>
    <p:sldLayoutId id="2147483675" r:id="rId26"/>
    <p:sldLayoutId id="2147483674" r:id="rId27"/>
    <p:sldLayoutId id="2147483673" r:id="rId28"/>
    <p:sldLayoutId id="2147483671" r:id="rId29"/>
    <p:sldLayoutId id="2147483670" r:id="rId30"/>
    <p:sldLayoutId id="2147483669" r:id="rId31"/>
    <p:sldLayoutId id="2147483668" r:id="rId32"/>
    <p:sldLayoutId id="2147483666" r:id="rId33"/>
    <p:sldLayoutId id="2147483664" r:id="rId34"/>
    <p:sldLayoutId id="2147483660" r:id="rId35"/>
    <p:sldLayoutId id="2147483651" r:id="rId36"/>
    <p:sldLayoutId id="2147483652" r:id="rId37"/>
    <p:sldLayoutId id="2147483653" r:id="rId38"/>
    <p:sldLayoutId id="2147483654" r:id="rId39"/>
    <p:sldLayoutId id="2147483655" r:id="rId40"/>
    <p:sldLayoutId id="2147483677" r:id="rId41"/>
    <p:sldLayoutId id="2147483672" r:id="rId42"/>
    <p:sldLayoutId id="2147483667" r:id="rId43"/>
    <p:sldLayoutId id="2147483661" r:id="rId44"/>
    <p:sldLayoutId id="2147483656" r:id="rId45"/>
    <p:sldLayoutId id="2147483657" r:id="rId46"/>
    <p:sldLayoutId id="2147483658" r:id="rId47"/>
    <p:sldLayoutId id="2147483659" r:id="rId4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9.wdp"/><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28.svg"/><Relationship Id="rId11" Type="http://schemas.openxmlformats.org/officeDocument/2006/relationships/image" Target="../media/image30.png"/><Relationship Id="rId5" Type="http://schemas.openxmlformats.org/officeDocument/2006/relationships/image" Target="../media/image27.png"/><Relationship Id="rId10" Type="http://schemas.microsoft.com/office/2007/relationships/hdphoto" Target="../media/hdphoto8.wdp"/><Relationship Id="rId4" Type="http://schemas.microsoft.com/office/2007/relationships/hdphoto" Target="../media/hdphoto6.wdp"/><Relationship Id="rId9" Type="http://schemas.openxmlformats.org/officeDocument/2006/relationships/image" Target="../media/image29.png"/><Relationship Id="rId1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2.wdp"/><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6.png"/><Relationship Id="rId5" Type="http://schemas.microsoft.com/office/2007/relationships/hdphoto" Target="../media/hdphoto11.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13.wdp"/><Relationship Id="rId5" Type="http://schemas.openxmlformats.org/officeDocument/2006/relationships/image" Target="../media/image3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slideLayout" Target="../slideLayouts/slideLayout8.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40.jpeg"/><Relationship Id="rId1" Type="http://schemas.openxmlformats.org/officeDocument/2006/relationships/slideLayout" Target="../slideLayouts/slideLayout8.xml"/><Relationship Id="rId6" Type="http://schemas.microsoft.com/office/2007/relationships/hdphoto" Target="../media/hdphoto15.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44.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9.wdp"/><Relationship Id="rId2" Type="http://schemas.openxmlformats.org/officeDocument/2006/relationships/image" Target="../media/image49.jpeg"/><Relationship Id="rId1" Type="http://schemas.openxmlformats.org/officeDocument/2006/relationships/slideLayout" Target="../slideLayouts/slideLayout8.xml"/><Relationship Id="rId6" Type="http://schemas.openxmlformats.org/officeDocument/2006/relationships/image" Target="../media/image51.png"/><Relationship Id="rId5" Type="http://schemas.microsoft.com/office/2007/relationships/hdphoto" Target="../media/hdphoto18.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3.png"/><Relationship Id="rId3" Type="http://schemas.openxmlformats.org/officeDocument/2006/relationships/notesSlide" Target="../notesSlides/notesSlide6.xml"/><Relationship Id="rId7" Type="http://schemas.microsoft.com/office/2007/relationships/hdphoto" Target="../media/hdphoto1.wdp"/><Relationship Id="rId12"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0.png"/><Relationship Id="rId11" Type="http://schemas.openxmlformats.org/officeDocument/2006/relationships/image" Target="../media/image9.gif"/><Relationship Id="rId5" Type="http://schemas.openxmlformats.org/officeDocument/2006/relationships/slide" Target="slide8.xml"/><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slide" Target="slide4.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jpeg"/><Relationship Id="rId7" Type="http://schemas.microsoft.com/office/2007/relationships/hdphoto" Target="../media/hdphoto20.wdp"/><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gif"/><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11.gif"/><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4.xml"/><Relationship Id="rId7"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9.gif"/><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6.xml"/><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4.png"/><Relationship Id="rId7" Type="http://schemas.openxmlformats.org/officeDocument/2006/relationships/image" Target="../media/image9.gif"/><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slide" Target="slide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0.xml"/><Relationship Id="rId1" Type="http://schemas.openxmlformats.org/officeDocument/2006/relationships/tags" Target="../tags/tag6.xml"/><Relationship Id="rId6" Type="http://schemas.openxmlformats.org/officeDocument/2006/relationships/image" Target="../media/image9.gif"/><Relationship Id="rId5" Type="http://schemas.microsoft.com/office/2007/relationships/hdphoto" Target="../media/hdphoto6.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ED3BB92-927E-4495-91E0-B55D62DB1C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xmlns="" id="{A3DAE540-4A90-4ACC-87C2-63F092621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flipH="1">
            <a:off x="9959925" y="3824313"/>
            <a:ext cx="2430986" cy="3033687"/>
          </a:xfrm>
          <a:prstGeom prst="rect">
            <a:avLst/>
          </a:prstGeom>
        </p:spPr>
      </p:pic>
      <p:sp>
        <p:nvSpPr>
          <p:cNvPr id="32" name="Rectangle: Rounded Corners 18">
            <a:extLst>
              <a:ext uri="{FF2B5EF4-FFF2-40B4-BE49-F238E27FC236}">
                <a16:creationId xmlns:a16="http://schemas.microsoft.com/office/drawing/2014/main" xmlns="" id="{C12AF386-10E7-4C03-91B5-7499842FAE72}"/>
              </a:ext>
            </a:extLst>
          </p:cNvPr>
          <p:cNvSpPr/>
          <p:nvPr/>
        </p:nvSpPr>
        <p:spPr>
          <a:xfrm>
            <a:off x="608020" y="1110290"/>
            <a:ext cx="11004330" cy="298891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36" name="Rectangle 35"/>
          <p:cNvSpPr/>
          <p:nvPr/>
        </p:nvSpPr>
        <p:spPr>
          <a:xfrm>
            <a:off x="1509256" y="2220029"/>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NỐI CÁC VẾ CÂU GHÉP BẰNG QUAN HỆ TỪ</a:t>
            </a:r>
            <a:endParaRPr lang="en-US" sz="4400" b="1" cap="none" spc="0" dirty="0">
              <a:ln/>
              <a:solidFill>
                <a:schemeClr val="accent2">
                  <a:lumMod val="75000"/>
                </a:schemeClr>
              </a:solidFill>
              <a:effectLst/>
              <a:latin typeface="UTM Showcard" panose="02040603050506020204" pitchFamily="18" charset="0"/>
            </a:endParaRPr>
          </a:p>
        </p:txBody>
      </p:sp>
      <p:sp>
        <p:nvSpPr>
          <p:cNvPr id="37" name="Rectangle 36"/>
          <p:cNvSpPr/>
          <p:nvPr/>
        </p:nvSpPr>
        <p:spPr>
          <a:xfrm>
            <a:off x="1566507" y="2220027"/>
            <a:ext cx="908735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rgbClr val="92D050"/>
                </a:solidFill>
                <a:latin typeface="UTM Showcard" panose="02040603050506020204" pitchFamily="18" charset="0"/>
              </a:rPr>
              <a:t>NỐI CÁC VẾ CÂU GHÉP BẰNG QUAN HỆ TỪ</a:t>
            </a:r>
            <a:endParaRPr lang="en-US" sz="4400" b="1" cap="none" spc="0" dirty="0">
              <a:ln/>
              <a:solidFill>
                <a:srgbClr val="92D050"/>
              </a:solidFill>
              <a:effectLst/>
              <a:latin typeface="UTM Showcard" panose="02040603050506020204" pitchFamily="18" charset="0"/>
            </a:endParaRPr>
          </a:p>
        </p:txBody>
      </p:sp>
      <p:sp>
        <p:nvSpPr>
          <p:cNvPr id="39" name="Rectangle 38"/>
          <p:cNvSpPr/>
          <p:nvPr/>
        </p:nvSpPr>
        <p:spPr>
          <a:xfrm>
            <a:off x="4117653" y="1335099"/>
            <a:ext cx="3985065"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u="sng">
                <a:ln/>
                <a:solidFill>
                  <a:srgbClr val="FF0000"/>
                </a:solidFill>
                <a:effectLst>
                  <a:outerShdw blurRad="50800" dist="38100" dir="18900000" algn="bl" rotWithShape="0">
                    <a:prstClr val="black">
                      <a:alpha val="40000"/>
                    </a:prstClr>
                  </a:outerShdw>
                </a:effectLst>
                <a:latin typeface="UTM Arruba KT" panose="02040603050506020204" pitchFamily="18" charset="0"/>
              </a:rPr>
              <a:t>LUYỆN TỪ VÀ CÂU</a:t>
            </a:r>
            <a:endParaRPr lang="en-US" sz="4400" b="1" u="sng"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40" name="Rectangle 39">
            <a:extLst>
              <a:ext uri="{FF2B5EF4-FFF2-40B4-BE49-F238E27FC236}">
                <a16:creationId xmlns:a16="http://schemas.microsoft.com/office/drawing/2014/main" xmlns="" id="{4AFF80F7-5BB8-4DD7-BBAD-497F71D9A9F9}"/>
              </a:ext>
            </a:extLst>
          </p:cNvPr>
          <p:cNvSpPr/>
          <p:nvPr/>
        </p:nvSpPr>
        <p:spPr>
          <a:xfrm>
            <a:off x="5167613" y="2772594"/>
            <a:ext cx="2326567"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(Trang 38)</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3" name="Rectangle 2"/>
          <p:cNvSpPr/>
          <p:nvPr/>
        </p:nvSpPr>
        <p:spPr>
          <a:xfrm>
            <a:off x="1614889" y="0"/>
            <a:ext cx="8749319" cy="830997"/>
          </a:xfrm>
          <a:prstGeom prst="rect">
            <a:avLst/>
          </a:prstGeom>
          <a:noFill/>
        </p:spPr>
        <p:txBody>
          <a:bodyPr wrap="none" lIns="91440" tIns="45720" rIns="91440" bIns="45720">
            <a:spAutoFit/>
          </a:bodyPr>
          <a:lstStyle/>
          <a:p>
            <a:pPr algn="ctr"/>
            <a:r>
              <a:rPr lang="en-US" sz="48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rPr>
              <a:t>TRƯỜNG TIỂU HỌC ÁI MỘ A</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6985544" y="3464450"/>
            <a:ext cx="4457261" cy="461665"/>
          </a:xfrm>
          <a:prstGeom prst="rect">
            <a:avLst/>
          </a:prstGeom>
          <a:noFill/>
        </p:spPr>
        <p:txBody>
          <a:bodyPr wrap="square" rtlCol="0">
            <a:spAutoFit/>
          </a:bodyPr>
          <a:lstStyle/>
          <a:p>
            <a:r>
              <a:rPr lang="en-US" sz="2400" b="1" dirty="0" err="1" smtClean="0">
                <a:solidFill>
                  <a:srgbClr val="7030A0"/>
                </a:solidFill>
                <a:latin typeface="Times New Roman" panose="02020603050405020304" pitchFamily="18" charset="0"/>
                <a:cs typeface="Times New Roman" panose="02020603050405020304" pitchFamily="18" charset="0"/>
              </a:rPr>
              <a:t>Giáo</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viên</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Phạm</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Thúy</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Hồng</a:t>
            </a:r>
            <a:endParaRPr lang="en-US" sz="2400" b="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8285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by="(-#ppt_w*2)" calcmode="lin" valueType="num">
                                      <p:cBhvr rctx="PPT">
                                        <p:cTn id="12" dur="1000" autoRev="1" fill="hold">
                                          <p:stCondLst>
                                            <p:cond delay="0"/>
                                          </p:stCondLst>
                                        </p:cTn>
                                        <p:tgtEl>
                                          <p:spTgt spid="36"/>
                                        </p:tgtEl>
                                        <p:attrNameLst>
                                          <p:attrName>ppt_w</p:attrName>
                                        </p:attrNameLst>
                                      </p:cBhvr>
                                    </p:anim>
                                    <p:anim by="(#ppt_w*0.50)" calcmode="lin" valueType="num">
                                      <p:cBhvr>
                                        <p:cTn id="13" dur="1000" decel="50000" autoRev="1" fill="hold">
                                          <p:stCondLst>
                                            <p:cond delay="0"/>
                                          </p:stCondLst>
                                        </p:cTn>
                                        <p:tgtEl>
                                          <p:spTgt spid="36"/>
                                        </p:tgtEl>
                                        <p:attrNameLst>
                                          <p:attrName>ppt_x</p:attrName>
                                        </p:attrNameLst>
                                      </p:cBhvr>
                                    </p:anim>
                                    <p:anim from="(-#ppt_h/2)" to="(#ppt_y)" calcmode="lin" valueType="num">
                                      <p:cBhvr>
                                        <p:cTn id="14" dur="2000" fill="hold">
                                          <p:stCondLst>
                                            <p:cond delay="0"/>
                                          </p:stCondLst>
                                        </p:cTn>
                                        <p:tgtEl>
                                          <p:spTgt spid="36"/>
                                        </p:tgtEl>
                                        <p:attrNameLst>
                                          <p:attrName>ppt_y</p:attrName>
                                        </p:attrNameLst>
                                      </p:cBhvr>
                                    </p:anim>
                                    <p:animRot by="21600000">
                                      <p:cBhvr>
                                        <p:cTn id="15" dur="2000" fill="hold">
                                          <p:stCondLst>
                                            <p:cond delay="0"/>
                                          </p:stCondLst>
                                        </p:cTn>
                                        <p:tgtEl>
                                          <p:spTgt spid="36"/>
                                        </p:tgtEl>
                                        <p:attrNameLst>
                                          <p:attrName>r</p:attrName>
                                        </p:attrNameLst>
                                      </p:cBhvr>
                                    </p:animRot>
                                  </p:childTnLst>
                                </p:cTn>
                              </p:par>
                              <p:par>
                                <p:cTn id="16" presetID="56" presetClass="entr" presetSubtype="0" fill="hold" grpId="0" nodeType="withEffect">
                                  <p:stCondLst>
                                    <p:cond delay="0"/>
                                  </p:stCondLst>
                                  <p:iterate type="lt">
                                    <p:tmPct val="10000"/>
                                  </p:iterate>
                                  <p:childTnLst>
                                    <p:set>
                                      <p:cBhvr>
                                        <p:cTn id="17" dur="1" fill="hold">
                                          <p:stCondLst>
                                            <p:cond delay="0"/>
                                          </p:stCondLst>
                                        </p:cTn>
                                        <p:tgtEl>
                                          <p:spTgt spid="37"/>
                                        </p:tgtEl>
                                        <p:attrNameLst>
                                          <p:attrName>style.visibility</p:attrName>
                                        </p:attrNameLst>
                                      </p:cBhvr>
                                      <p:to>
                                        <p:strVal val="visible"/>
                                      </p:to>
                                    </p:set>
                                    <p:anim by="(-#ppt_w*2)" calcmode="lin" valueType="num">
                                      <p:cBhvr rctx="PPT">
                                        <p:cTn id="18" dur="1000" autoRev="1" fill="hold">
                                          <p:stCondLst>
                                            <p:cond delay="0"/>
                                          </p:stCondLst>
                                        </p:cTn>
                                        <p:tgtEl>
                                          <p:spTgt spid="37"/>
                                        </p:tgtEl>
                                        <p:attrNameLst>
                                          <p:attrName>ppt_w</p:attrName>
                                        </p:attrNameLst>
                                      </p:cBhvr>
                                    </p:anim>
                                    <p:anim by="(#ppt_w*0.50)" calcmode="lin" valueType="num">
                                      <p:cBhvr>
                                        <p:cTn id="19" dur="1000" decel="50000" autoRev="1" fill="hold">
                                          <p:stCondLst>
                                            <p:cond delay="0"/>
                                          </p:stCondLst>
                                        </p:cTn>
                                        <p:tgtEl>
                                          <p:spTgt spid="37"/>
                                        </p:tgtEl>
                                        <p:attrNameLst>
                                          <p:attrName>ppt_x</p:attrName>
                                        </p:attrNameLst>
                                      </p:cBhvr>
                                    </p:anim>
                                    <p:anim from="(-#ppt_h/2)" to="(#ppt_y)" calcmode="lin" valueType="num">
                                      <p:cBhvr>
                                        <p:cTn id="20" dur="2000" fill="hold">
                                          <p:stCondLst>
                                            <p:cond delay="0"/>
                                          </p:stCondLst>
                                        </p:cTn>
                                        <p:tgtEl>
                                          <p:spTgt spid="37"/>
                                        </p:tgtEl>
                                        <p:attrNameLst>
                                          <p:attrName>ppt_y</p:attrName>
                                        </p:attrNameLst>
                                      </p:cBhvr>
                                    </p:anim>
                                    <p:animRot by="21600000">
                                      <p:cBhvr>
                                        <p:cTn id="21" dur="2000" fill="hold">
                                          <p:stCondLst>
                                            <p:cond delay="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80">
                                          <p:stCondLst>
                                            <p:cond delay="0"/>
                                          </p:stCondLst>
                                        </p:cTn>
                                        <p:tgtEl>
                                          <p:spTgt spid="40"/>
                                        </p:tgtEl>
                                      </p:cBhvr>
                                    </p:animEffect>
                                    <p:anim calcmode="lin" valueType="num">
                                      <p:cBhvr>
                                        <p:cTn id="27"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32" dur="26">
                                          <p:stCondLst>
                                            <p:cond delay="650"/>
                                          </p:stCondLst>
                                        </p:cTn>
                                        <p:tgtEl>
                                          <p:spTgt spid="40"/>
                                        </p:tgtEl>
                                      </p:cBhvr>
                                      <p:to x="100000" y="60000"/>
                                    </p:animScale>
                                    <p:animScale>
                                      <p:cBhvr>
                                        <p:cTn id="33" dur="166" decel="50000">
                                          <p:stCondLst>
                                            <p:cond delay="676"/>
                                          </p:stCondLst>
                                        </p:cTn>
                                        <p:tgtEl>
                                          <p:spTgt spid="40"/>
                                        </p:tgtEl>
                                      </p:cBhvr>
                                      <p:to x="100000" y="100000"/>
                                    </p:animScale>
                                    <p:animScale>
                                      <p:cBhvr>
                                        <p:cTn id="34" dur="26">
                                          <p:stCondLst>
                                            <p:cond delay="1312"/>
                                          </p:stCondLst>
                                        </p:cTn>
                                        <p:tgtEl>
                                          <p:spTgt spid="40"/>
                                        </p:tgtEl>
                                      </p:cBhvr>
                                      <p:to x="100000" y="80000"/>
                                    </p:animScale>
                                    <p:animScale>
                                      <p:cBhvr>
                                        <p:cTn id="35" dur="166" decel="50000">
                                          <p:stCondLst>
                                            <p:cond delay="1338"/>
                                          </p:stCondLst>
                                        </p:cTn>
                                        <p:tgtEl>
                                          <p:spTgt spid="40"/>
                                        </p:tgtEl>
                                      </p:cBhvr>
                                      <p:to x="100000" y="100000"/>
                                    </p:animScale>
                                    <p:animScale>
                                      <p:cBhvr>
                                        <p:cTn id="36" dur="26">
                                          <p:stCondLst>
                                            <p:cond delay="1642"/>
                                          </p:stCondLst>
                                        </p:cTn>
                                        <p:tgtEl>
                                          <p:spTgt spid="40"/>
                                        </p:tgtEl>
                                      </p:cBhvr>
                                      <p:to x="100000" y="90000"/>
                                    </p:animScale>
                                    <p:animScale>
                                      <p:cBhvr>
                                        <p:cTn id="37" dur="166" decel="50000">
                                          <p:stCondLst>
                                            <p:cond delay="1668"/>
                                          </p:stCondLst>
                                        </p:cTn>
                                        <p:tgtEl>
                                          <p:spTgt spid="40"/>
                                        </p:tgtEl>
                                      </p:cBhvr>
                                      <p:to x="100000" y="100000"/>
                                    </p:animScale>
                                    <p:animScale>
                                      <p:cBhvr>
                                        <p:cTn id="38" dur="26">
                                          <p:stCondLst>
                                            <p:cond delay="1808"/>
                                          </p:stCondLst>
                                        </p:cTn>
                                        <p:tgtEl>
                                          <p:spTgt spid="40"/>
                                        </p:tgtEl>
                                      </p:cBhvr>
                                      <p:to x="100000" y="95000"/>
                                    </p:animScale>
                                    <p:animScale>
                                      <p:cBhvr>
                                        <p:cTn id="39"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18">
            <a:extLst>
              <a:ext uri="{FF2B5EF4-FFF2-40B4-BE49-F238E27FC236}">
                <a16:creationId xmlns:a16="http://schemas.microsoft.com/office/drawing/2014/main" xmlns="" id="{C12AF386-10E7-4C03-91B5-7499842FAE72}"/>
              </a:ext>
            </a:extLst>
          </p:cNvPr>
          <p:cNvSpPr/>
          <p:nvPr/>
        </p:nvSpPr>
        <p:spPr>
          <a:xfrm>
            <a:off x="1451430" y="1320799"/>
            <a:ext cx="9971314" cy="326571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xmlns="" id="{4AFF80F7-5BB8-4DD7-BBAD-497F71D9A9F9}"/>
              </a:ext>
            </a:extLst>
          </p:cNvPr>
          <p:cNvSpPr/>
          <p:nvPr/>
        </p:nvSpPr>
        <p:spPr>
          <a:xfrm>
            <a:off x="2917370" y="1538513"/>
            <a:ext cx="8273144" cy="283028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Thật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uyệt</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quá! Vậy là khu rừng đã được hồi sinh, các cây cỏ đã xanh tươi trở lại. Cám ơn các bạn nhỏ nhé. Nhưng muông thú trong khu rừng đã đi đâu hết rồi? </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29692" b="64846" l="0" r="33790"/>
                    </a14:imgEffect>
                  </a14:imgLayer>
                </a14:imgProps>
              </a:ext>
            </a:extLst>
          </a:blip>
          <a:srcRect t="30651" r="65829" b="34602"/>
          <a:stretch/>
        </p:blipFill>
        <p:spPr>
          <a:xfrm>
            <a:off x="1538510" y="2075541"/>
            <a:ext cx="1378860" cy="1785259"/>
          </a:xfrm>
          <a:prstGeom prst="rect">
            <a:avLst/>
          </a:prstGeom>
        </p:spPr>
      </p:pic>
    </p:spTree>
    <p:extLst>
      <p:ext uri="{BB962C8B-B14F-4D97-AF65-F5344CB8AC3E}">
        <p14:creationId xmlns:p14="http://schemas.microsoft.com/office/powerpoint/2010/main" val="33897812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ền Rừng Tưởng Tượng, Mơ, Rừng, Sương Mù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xmlns=""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xmlns="" id="{4AFF80F7-5BB8-4DD7-BBAD-497F71D9A9F9}"/>
              </a:ext>
            </a:extLst>
          </p:cNvPr>
          <p:cNvSpPr/>
          <p:nvPr/>
        </p:nvSpPr>
        <p:spPr>
          <a:xfrm>
            <a:off x="2731981" y="1603829"/>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Chúng đã bị trúng bùa phép ngủ say suốt ngày, suốt đêm rồi, các em hãy cùng các cô tiên đánh thức muông thú trong khu rừng thần tiên này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188951" y="2133896"/>
            <a:ext cx="1606696" cy="1944717"/>
          </a:xfrm>
          <a:prstGeom prst="rect">
            <a:avLst/>
          </a:prstGeom>
        </p:spPr>
      </p:pic>
      <p:sp>
        <p:nvSpPr>
          <p:cNvPr id="10" name="Rectangle 9"/>
          <p:cNvSpPr/>
          <p:nvPr/>
        </p:nvSpPr>
        <p:spPr>
          <a:xfrm>
            <a:off x="2508514" y="205686"/>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4">
                    <a:lumMod val="60000"/>
                    <a:lumOff val="40000"/>
                  </a:schemeClr>
                </a:solidFill>
                <a:latin typeface="UTM Showcard" panose="02040603050506020204" pitchFamily="18" charset="0"/>
              </a:rPr>
              <a:t>CHẶNG 2: ĐÁNH THỨC MUÔNG THÚ</a:t>
            </a:r>
            <a:endParaRPr lang="en-US" sz="4400" b="1" cap="none" spc="0" dirty="0">
              <a:ln/>
              <a:solidFill>
                <a:schemeClr val="accent4">
                  <a:lumMod val="60000"/>
                  <a:lumOff val="40000"/>
                </a:schemeClr>
              </a:solidFill>
              <a:effectLst/>
              <a:latin typeface="UTM Showcard" panose="02040603050506020204" pitchFamily="18" charset="0"/>
            </a:endParaRPr>
          </a:p>
        </p:txBody>
      </p:sp>
      <p:sp>
        <p:nvSpPr>
          <p:cNvPr id="11" name="Rectangle 10"/>
          <p:cNvSpPr/>
          <p:nvPr/>
        </p:nvSpPr>
        <p:spPr>
          <a:xfrm>
            <a:off x="2557813" y="202961"/>
            <a:ext cx="7752443"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latin typeface="UTM Showcard" panose="02040603050506020204" pitchFamily="18" charset="0"/>
              </a:rPr>
              <a:t>CHẶNG 2: ĐÁNH THỨC MUÔNG THÚ</a:t>
            </a:r>
            <a:endParaRPr lang="en-US" sz="4400" b="1" cap="none" spc="0" dirty="0">
              <a:ln/>
              <a:effectLst/>
              <a:latin typeface="UTM Showcard" panose="02040603050506020204" pitchFamily="18" charset="0"/>
            </a:endParaRPr>
          </a:p>
        </p:txBody>
      </p:sp>
      <p:pic>
        <p:nvPicPr>
          <p:cNvPr id="1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1343" y="4964498"/>
            <a:ext cx="1535216" cy="1445895"/>
          </a:xfrm>
          <a:prstGeom prst="rect">
            <a:avLst/>
          </a:prstGeom>
        </p:spPr>
      </p:pic>
      <p:pic>
        <p:nvPicPr>
          <p:cNvPr id="13"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89710" y="5202509"/>
            <a:ext cx="1203631" cy="1383484"/>
          </a:xfrm>
          <a:prstGeom prst="rect">
            <a:avLst/>
          </a:prstGeom>
        </p:spPr>
      </p:pic>
      <p:pic>
        <p:nvPicPr>
          <p:cNvPr id="7172" name="Picture 4" descr="Phim Hoạt Hình Chú Hổ Nhỏ Dễ Thương Ngủ Hình ảnh | Định dạng hình ảnh PSD  610927257| vn.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9454" b="89992" l="1628" r="90000"/>
                    </a14:imgEffect>
                  </a14:imgLayer>
                </a14:imgProps>
              </a:ext>
              <a:ext uri="{28A0092B-C50C-407E-A947-70E740481C1C}">
                <a14:useLocalDpi xmlns:a14="http://schemas.microsoft.com/office/drawing/2010/main" val="0"/>
              </a:ext>
            </a:extLst>
          </a:blip>
          <a:srcRect/>
          <a:stretch>
            <a:fillRect/>
          </a:stretch>
        </p:blipFill>
        <p:spPr bwMode="auto">
          <a:xfrm>
            <a:off x="2495861" y="2399067"/>
            <a:ext cx="2575129" cy="36201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Vẽ Tay Hươu Cao Cổ Màu Vàng Phim Hoạt Hình Hươu Cao Cổ Vết Nâu Ngủ  Hươu Cao Cổ, Ngủ Hươu Cao Cổ, Hươu, Hươu Cao Cổ đứng miễn phí"/>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0000" l="10000" r="90000"/>
                    </a14:imgEffect>
                  </a14:imgLayer>
                </a14:imgProps>
              </a:ext>
              <a:ext uri="{28A0092B-C50C-407E-A947-70E740481C1C}">
                <a14:useLocalDpi xmlns:a14="http://schemas.microsoft.com/office/drawing/2010/main" val="0"/>
              </a:ext>
            </a:extLst>
          </a:blip>
          <a:srcRect/>
          <a:stretch>
            <a:fillRect/>
          </a:stretch>
        </p:blipFill>
        <p:spPr bwMode="auto">
          <a:xfrm>
            <a:off x="8956760" y="2978960"/>
            <a:ext cx="3277559" cy="32775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5495" b="93407" l="0" r="94488">
                        <a14:foregroundMark x1="79528" y1="67033" x2="86614" y2="63736"/>
                        <a14:foregroundMark x1="91339" y1="68132" x2="94488" y2="72527"/>
                        <a14:foregroundMark x1="89764" y1="81319" x2="90551" y2="87912"/>
                        <a14:foregroundMark x1="89764" y1="80220" x2="88976" y2="87912"/>
                      </a14:backgroundRemoval>
                    </a14:imgEffect>
                  </a14:imgLayer>
                </a14:imgProps>
              </a:ext>
            </a:extLst>
          </a:blip>
          <a:stretch>
            <a:fillRect/>
          </a:stretch>
        </p:blipFill>
        <p:spPr>
          <a:xfrm>
            <a:off x="7222793" y="4771647"/>
            <a:ext cx="2287041" cy="1638746"/>
          </a:xfrm>
          <a:prstGeom prst="rect">
            <a:avLst/>
          </a:prstGeom>
        </p:spPr>
      </p:pic>
    </p:spTree>
    <p:extLst>
      <p:ext uri="{BB962C8B-B14F-4D97-AF65-F5344CB8AC3E}">
        <p14:creationId xmlns:p14="http://schemas.microsoft.com/office/powerpoint/2010/main" val="1178531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56" presetClass="entr" presetSubtype="0" fill="hold" grpId="0" nodeType="with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 by="(-#ppt_w*2)" calcmode="lin" valueType="num">
                                      <p:cBhvr rctx="PPT">
                                        <p:cTn id="26" dur="1000" autoRev="1" fill="hold">
                                          <p:stCondLst>
                                            <p:cond delay="0"/>
                                          </p:stCondLst>
                                        </p:cTn>
                                        <p:tgtEl>
                                          <p:spTgt spid="11"/>
                                        </p:tgtEl>
                                        <p:attrNameLst>
                                          <p:attrName>ppt_w</p:attrName>
                                        </p:attrNameLst>
                                      </p:cBhvr>
                                    </p:anim>
                                    <p:anim by="(#ppt_w*0.50)" calcmode="lin" valueType="num">
                                      <p:cBhvr>
                                        <p:cTn id="27" dur="1000" decel="50000" autoRev="1" fill="hold">
                                          <p:stCondLst>
                                            <p:cond delay="0"/>
                                          </p:stCondLst>
                                        </p:cTn>
                                        <p:tgtEl>
                                          <p:spTgt spid="11"/>
                                        </p:tgtEl>
                                        <p:attrNameLst>
                                          <p:attrName>ppt_x</p:attrName>
                                        </p:attrNameLst>
                                      </p:cBhvr>
                                    </p:anim>
                                    <p:anim from="(-#ppt_h/2)" to="(#ppt_y)" calcmode="lin" valueType="num">
                                      <p:cBhvr>
                                        <p:cTn id="28" dur="2000" fill="hold">
                                          <p:stCondLst>
                                            <p:cond delay="0"/>
                                          </p:stCondLst>
                                        </p:cTn>
                                        <p:tgtEl>
                                          <p:spTgt spid="11"/>
                                        </p:tgtEl>
                                        <p:attrNameLst>
                                          <p:attrName>ppt_y</p:attrName>
                                        </p:attrNameLst>
                                      </p:cBhvr>
                                    </p:anim>
                                    <p:animRot by="21600000">
                                      <p:cBhvr>
                                        <p:cTn id="29" dur="2000" fill="hold">
                                          <p:stCondLst>
                                            <p:cond delay="0"/>
                                          </p:stCondLst>
                                        </p:cTn>
                                        <p:tgtEl>
                                          <p:spTgt spid="11"/>
                                        </p:tgtEl>
                                        <p:attrNameLst>
                                          <p:attrName>r</p:attrName>
                                        </p:attrNameLst>
                                      </p:cBhvr>
                                    </p:animRot>
                                  </p:childTnLst>
                                </p:cTn>
                              </p:par>
                              <p:par>
                                <p:cTn id="30" presetID="56" presetClass="entr" presetSubtype="0" fill="hold" grpId="0" nodeType="with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by="(-#ppt_w*2)" calcmode="lin" valueType="num">
                                      <p:cBhvr rctx="PPT">
                                        <p:cTn id="32" dur="1000" autoRev="1" fill="hold">
                                          <p:stCondLst>
                                            <p:cond delay="0"/>
                                          </p:stCondLst>
                                        </p:cTn>
                                        <p:tgtEl>
                                          <p:spTgt spid="10"/>
                                        </p:tgtEl>
                                        <p:attrNameLst>
                                          <p:attrName>ppt_w</p:attrName>
                                        </p:attrNameLst>
                                      </p:cBhvr>
                                    </p:anim>
                                    <p:anim by="(#ppt_w*0.50)" calcmode="lin" valueType="num">
                                      <p:cBhvr>
                                        <p:cTn id="33" dur="1000" decel="50000" autoRev="1" fill="hold">
                                          <p:stCondLst>
                                            <p:cond delay="0"/>
                                          </p:stCondLst>
                                        </p:cTn>
                                        <p:tgtEl>
                                          <p:spTgt spid="10"/>
                                        </p:tgtEl>
                                        <p:attrNameLst>
                                          <p:attrName>ppt_x</p:attrName>
                                        </p:attrNameLst>
                                      </p:cBhvr>
                                    </p:anim>
                                    <p:anim from="(-#ppt_h/2)" to="(#ppt_y)" calcmode="lin" valueType="num">
                                      <p:cBhvr>
                                        <p:cTn id="34" dur="2000" fill="hold">
                                          <p:stCondLst>
                                            <p:cond delay="0"/>
                                          </p:stCondLst>
                                        </p:cTn>
                                        <p:tgtEl>
                                          <p:spTgt spid="10"/>
                                        </p:tgtEl>
                                        <p:attrNameLst>
                                          <p:attrName>ppt_y</p:attrName>
                                        </p:attrNameLst>
                                      </p:cBhvr>
                                    </p:anim>
                                    <p:animRot by="21600000">
                                      <p:cBhvr>
                                        <p:cTn id="3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3685497" y="316051"/>
            <a:ext cx="6198731" cy="3602805"/>
          </a:xfrm>
          <a:prstGeom prst="cloudCallout">
            <a:avLst>
              <a:gd name="adj1" fmla="val -60215"/>
              <a:gd name="adj2" fmla="val 6679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4817612" y="1517288"/>
            <a:ext cx="39355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92D050"/>
                </a:solidFill>
                <a:effectLst>
                  <a:outerShdw blurRad="38100" dist="38100" dir="2700000" algn="tl">
                    <a:srgbClr val="000000">
                      <a:alpha val="43137"/>
                    </a:srgbClr>
                  </a:outerShdw>
                </a:effectLst>
                <a:latin typeface="UTM Showcard" panose="02040603050506020204" pitchFamily="18" charset="0"/>
              </a:rPr>
              <a:t>LUYỆN TẬP</a:t>
            </a:r>
            <a:endParaRPr lang="en-US" sz="7200" b="1"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1154" b="30308" l="62096" r="100000"/>
                    </a14:imgEffect>
                  </a14:imgLayer>
                </a14:imgProps>
              </a:ext>
            </a:extLst>
          </a:blip>
          <a:srcRect l="62891" t="11785" r="-2708" b="69377"/>
          <a:stretch/>
        </p:blipFill>
        <p:spPr>
          <a:xfrm>
            <a:off x="1698172" y="4448855"/>
            <a:ext cx="3119440" cy="18791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3386" y="3661141"/>
            <a:ext cx="1343025" cy="1343025"/>
          </a:xfrm>
          <a:prstGeom prst="rect">
            <a:avLst/>
          </a:prstGeom>
        </p:spPr>
      </p:pic>
    </p:spTree>
    <p:custDataLst>
      <p:tags r:id="rId1"/>
    </p:custDataLst>
    <p:extLst>
      <p:ext uri="{BB962C8B-B14F-4D97-AF65-F5344CB8AC3E}">
        <p14:creationId xmlns:p14="http://schemas.microsoft.com/office/powerpoint/2010/main" val="33416352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53"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16300"/>
            <a:ext cx="12192000" cy="6841700"/>
          </a:xfrm>
          <a:prstGeom prst="rect">
            <a:avLst/>
          </a:prstGeom>
        </p:spPr>
      </p:pic>
      <p:sp>
        <p:nvSpPr>
          <p:cNvPr id="32" name="Rectangle: Rounded Corners 18">
            <a:extLst>
              <a:ext uri="{FF2B5EF4-FFF2-40B4-BE49-F238E27FC236}">
                <a16:creationId xmlns:a16="http://schemas.microsoft.com/office/drawing/2014/main" xmlns="" id="{C12AF386-10E7-4C03-91B5-7499842FAE72}"/>
              </a:ext>
            </a:extLst>
          </p:cNvPr>
          <p:cNvSpPr/>
          <p:nvPr/>
        </p:nvSpPr>
        <p:spPr>
          <a:xfrm>
            <a:off x="566090" y="433623"/>
            <a:ext cx="11100574" cy="600705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5B552"/>
                </a:solidFill>
              </a:ln>
            </a:endParaRPr>
          </a:p>
        </p:txBody>
      </p:sp>
      <p:sp>
        <p:nvSpPr>
          <p:cNvPr id="29" name="Rectangle: Rounded Corners 8">
            <a:extLst>
              <a:ext uri="{FF2B5EF4-FFF2-40B4-BE49-F238E27FC236}">
                <a16:creationId xmlns:a16="http://schemas.microsoft.com/office/drawing/2014/main" xmlns="" id="{9CE1192A-8E05-446E-ADEE-479E5E3E141F}"/>
              </a:ext>
            </a:extLst>
          </p:cNvPr>
          <p:cNvSpPr/>
          <p:nvPr/>
        </p:nvSpPr>
        <p:spPr>
          <a:xfrm>
            <a:off x="845228" y="4054158"/>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b)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trắng</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hướng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dương</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vầng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ấm</a:t>
            </a:r>
            <a:endParaRPr lang="en-US" sz="3200" dirty="0">
              <a:solidFill>
                <a:schemeClr val="tx1"/>
              </a:solidFill>
              <a:latin typeface="Calibri" panose="020F0502020204030204" pitchFamily="34" charset="0"/>
              <a:cs typeface="Calibri" panose="020F0502020204030204" pitchFamily="34" charset="0"/>
            </a:endParaRPr>
          </a:p>
          <a:p>
            <a:pPr algn="just"/>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hương</a:t>
            </a:r>
            <a:r>
              <a:rPr lang="en-US" sz="3200" dirty="0">
                <a:solidFill>
                  <a:schemeClr val="tx1"/>
                </a:solidFill>
                <a:latin typeface="Calibri" panose="020F0502020204030204" pitchFamily="34" charset="0"/>
                <a:cs typeface="Calibri" panose="020F0502020204030204" pitchFamily="34" charset="0"/>
              </a:rPr>
              <a:t>. </a:t>
            </a:r>
          </a:p>
          <a:p>
            <a:pPr algn="just"/>
            <a:r>
              <a:rPr lang="en-US" sz="3200" i="1" dirty="0">
                <a:solidFill>
                  <a:schemeClr val="tx1"/>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Trương</a:t>
            </a:r>
            <a:r>
              <a:rPr lang="en-US" sz="2800" i="1" dirty="0">
                <a:solidFill>
                  <a:schemeClr val="accent2">
                    <a:lumMod val="75000"/>
                  </a:schemeClr>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Quốc</a:t>
            </a:r>
            <a:r>
              <a:rPr lang="en-US" sz="2800" i="1" dirty="0">
                <a:solidFill>
                  <a:schemeClr val="accent2">
                    <a:lumMod val="75000"/>
                  </a:schemeClr>
                </a:solidFill>
                <a:latin typeface="Calibri" panose="020F0502020204030204" pitchFamily="34" charset="0"/>
                <a:cs typeface="Calibri" panose="020F0502020204030204" pitchFamily="34" charset="0"/>
              </a:rPr>
              <a:t> </a:t>
            </a:r>
            <a:r>
              <a:rPr lang="en-US" sz="2800" i="1" dirty="0" err="1">
                <a:solidFill>
                  <a:schemeClr val="accent2">
                    <a:lumMod val="75000"/>
                  </a:schemeClr>
                </a:solidFill>
                <a:latin typeface="Calibri" panose="020F0502020204030204" pitchFamily="34" charset="0"/>
                <a:cs typeface="Calibri" panose="020F0502020204030204" pitchFamily="34" charset="0"/>
              </a:rPr>
              <a:t>Khánh</a:t>
            </a:r>
            <a:endParaRPr lang="en-US" sz="2800" i="1" dirty="0">
              <a:solidFill>
                <a:schemeClr val="accent2">
                  <a:lumMod val="75000"/>
                </a:schemeClr>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F9E6F63F-3224-4871-99AC-C575D58B285B}"/>
              </a:ext>
            </a:extLst>
          </p:cNvPr>
          <p:cNvSpPr/>
          <p:nvPr/>
        </p:nvSpPr>
        <p:spPr>
          <a:xfrm>
            <a:off x="845228" y="2383444"/>
            <a:ext cx="10719838" cy="139507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chemeClr val="tx1"/>
                </a:solidFill>
                <a:latin typeface="Calibri" panose="020F0502020204030204" pitchFamily="34" charset="0"/>
                <a:cs typeface="Calibri" panose="020F0502020204030204" pitchFamily="34" charset="0"/>
              </a:rPr>
              <a:t>a)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trả</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đúng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bước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nói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biết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ngày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đường</a:t>
            </a:r>
            <a:r>
              <a:rPr lang="en-US" sz="3200" dirty="0">
                <a:solidFill>
                  <a:schemeClr val="tx1"/>
                </a:solidFill>
                <a:latin typeface="Calibri" panose="020F0502020204030204" pitchFamily="34" charset="0"/>
                <a:cs typeface="Calibri" panose="020F0502020204030204" pitchFamily="34" charset="0"/>
              </a:rPr>
              <a:t>.</a:t>
            </a:r>
          </a:p>
          <a:p>
            <a:r>
              <a:rPr lang="en-US" sz="2800" i="1" dirty="0">
                <a:solidFill>
                  <a:schemeClr val="accent2">
                    <a:lumMod val="75000"/>
                  </a:schemeClr>
                </a:solidFill>
                <a:latin typeface="Calibri" panose="020F0502020204030204" pitchFamily="34" charset="0"/>
                <a:cs typeface="Calibri" panose="020F0502020204030204" pitchFamily="34" charset="0"/>
              </a:rPr>
              <a:t>							Theo CẬU BÉ THÔNG MINH</a:t>
            </a:r>
            <a:endParaRPr lang="en-US" sz="3200" i="1" dirty="0">
              <a:solidFill>
                <a:schemeClr val="accent2">
                  <a:lumMod val="75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62699F97-0786-4944-9DED-DEF2D2C7DFDA}"/>
              </a:ext>
            </a:extLst>
          </p:cNvPr>
          <p:cNvSpPr/>
          <p:nvPr/>
        </p:nvSpPr>
        <p:spPr>
          <a:xfrm>
            <a:off x="937589" y="827503"/>
            <a:ext cx="1016301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rgbClr val="108539"/>
                </a:solidFill>
                <a:latin typeface="Calibri" panose="020F0502020204030204" pitchFamily="34" charset="0"/>
                <a:cs typeface="Calibri" panose="020F0502020204030204" pitchFamily="34" charset="0"/>
              </a:rPr>
              <a:t>Bài</a:t>
            </a:r>
            <a:r>
              <a:rPr lang="en-US" sz="3200" dirty="0">
                <a:solidFill>
                  <a:srgbClr val="108539"/>
                </a:solidFill>
                <a:latin typeface="Calibri" panose="020F0502020204030204" pitchFamily="34" charset="0"/>
                <a:cs typeface="Calibri" panose="020F0502020204030204" pitchFamily="34" charset="0"/>
              </a:rPr>
              <a:t> 1</a:t>
            </a:r>
            <a:r>
              <a:rPr lang="en-US" sz="3200">
                <a:solidFill>
                  <a:srgbClr val="108539"/>
                </a:solidFill>
                <a:latin typeface="Calibri" panose="020F0502020204030204" pitchFamily="34" charset="0"/>
                <a:cs typeface="Calibri" panose="020F0502020204030204" pitchFamily="34" charset="0"/>
              </a:rPr>
              <a:t>. Tìm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err="1">
                <a:solidFill>
                  <a:srgbClr val="108539"/>
                </a:solidFill>
                <a:latin typeface="Calibri" panose="020F0502020204030204" pitchFamily="34" charset="0"/>
                <a:cs typeface="Calibri" panose="020F0502020204030204" pitchFamily="34" charset="0"/>
              </a:rPr>
              <a:t>chỉ</a:t>
            </a:r>
            <a:r>
              <a:rPr lang="en-US" sz="3200">
                <a:solidFill>
                  <a:srgbClr val="108539"/>
                </a:solidFill>
                <a:latin typeface="Calibri" panose="020F0502020204030204" pitchFamily="34" charset="0"/>
                <a:cs typeface="Calibri" panose="020F0502020204030204" pitchFamily="34" charset="0"/>
              </a:rPr>
              <a:t> điều kiện (giả thiết), vế câu chỉ </a:t>
            </a:r>
            <a:r>
              <a:rPr lang="en-US" sz="3200" err="1">
                <a:solidFill>
                  <a:srgbClr val="108539"/>
                </a:solidFill>
                <a:latin typeface="Calibri" panose="020F0502020204030204" pitchFamily="34" charset="0"/>
                <a:cs typeface="Calibri" panose="020F0502020204030204" pitchFamily="34" charset="0"/>
              </a:rPr>
              <a:t>kết</a:t>
            </a:r>
            <a:r>
              <a:rPr lang="en-US" sz="3200">
                <a:solidFill>
                  <a:srgbClr val="108539"/>
                </a:solidFill>
                <a:latin typeface="Calibri" panose="020F0502020204030204" pitchFamily="34" charset="0"/>
                <a:cs typeface="Calibri" panose="020F0502020204030204" pitchFamily="34" charset="0"/>
              </a:rPr>
              <a:t> quả và các</a:t>
            </a:r>
            <a:r>
              <a:rPr lang="en-US" sz="3200" dirty="0">
                <a:solidFill>
                  <a:srgbClr val="108539"/>
                </a:solidFill>
                <a:latin typeface="Calibri" panose="020F0502020204030204" pitchFamily="34" charset="0"/>
                <a:cs typeface="Calibri" panose="020F0502020204030204" pitchFamily="34" charset="0"/>
              </a:rPr>
              <a:t> </a:t>
            </a:r>
            <a:r>
              <a:rPr lang="en-US" sz="3200">
                <a:solidFill>
                  <a:srgbClr val="108539"/>
                </a:solidFill>
                <a:latin typeface="Calibri" panose="020F0502020204030204" pitchFamily="34" charset="0"/>
                <a:cs typeface="Calibri" panose="020F0502020204030204" pitchFamily="34" charset="0"/>
              </a:rPr>
              <a:t>quan </a:t>
            </a:r>
            <a:r>
              <a:rPr lang="en-US" sz="3200" err="1">
                <a:solidFill>
                  <a:srgbClr val="108539"/>
                </a:solidFill>
                <a:latin typeface="Calibri" panose="020F0502020204030204" pitchFamily="34" charset="0"/>
                <a:cs typeface="Calibri" panose="020F0502020204030204" pitchFamily="34" charset="0"/>
              </a:rPr>
              <a:t>hệ</a:t>
            </a:r>
            <a:r>
              <a:rPr lang="en-US" sz="3200">
                <a:solidFill>
                  <a:srgbClr val="108539"/>
                </a:solidFill>
                <a:latin typeface="Calibri" panose="020F0502020204030204" pitchFamily="34" charset="0"/>
                <a:cs typeface="Calibri" panose="020F0502020204030204" pitchFamily="34" charset="0"/>
              </a:rPr>
              <a:t> từ nối chúng </a:t>
            </a:r>
            <a:r>
              <a:rPr lang="en-US" sz="3200" dirty="0" err="1">
                <a:solidFill>
                  <a:srgbClr val="108539"/>
                </a:solidFill>
                <a:latin typeface="Calibri" panose="020F0502020204030204" pitchFamily="34" charset="0"/>
                <a:cs typeface="Calibri" panose="020F0502020204030204" pitchFamily="34" charset="0"/>
              </a:rPr>
              <a:t>trong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ví</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dụ</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sau</a:t>
            </a:r>
            <a:r>
              <a:rPr lang="en-US" sz="3200" dirty="0">
                <a:solidFill>
                  <a:srgbClr val="108539"/>
                </a:solidFill>
                <a:latin typeface="Calibri" panose="020F0502020204030204" pitchFamily="34" charset="0"/>
                <a:cs typeface="Calibri" panose="020F0502020204030204" pitchFamily="34" charset="0"/>
              </a:rPr>
              <a:t>:</a:t>
            </a:r>
          </a:p>
        </p:txBody>
      </p:sp>
      <p:cxnSp>
        <p:nvCxnSpPr>
          <p:cNvPr id="14" name="Straight Connector 13">
            <a:extLst>
              <a:ext uri="{FF2B5EF4-FFF2-40B4-BE49-F238E27FC236}">
                <a16:creationId xmlns:a16="http://schemas.microsoft.com/office/drawing/2014/main" xmlns="" id="{32F1BF79-9527-41D8-8B30-13BF2D3A6D87}"/>
              </a:ext>
            </a:extLst>
          </p:cNvPr>
          <p:cNvCxnSpPr>
            <a:cxnSpLocks/>
          </p:cNvCxnSpPr>
          <p:nvPr/>
        </p:nvCxnSpPr>
        <p:spPr>
          <a:xfrm flipV="1">
            <a:off x="9634426" y="1556166"/>
            <a:ext cx="1213881" cy="119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884EA6C9-B62C-47F4-826D-D6810880FD28}"/>
              </a:ext>
            </a:extLst>
          </p:cNvPr>
          <p:cNvCxnSpPr>
            <a:cxnSpLocks/>
          </p:cNvCxnSpPr>
          <p:nvPr/>
        </p:nvCxnSpPr>
        <p:spPr>
          <a:xfrm flipV="1">
            <a:off x="2209941" y="2055777"/>
            <a:ext cx="171478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2AC39C30-B8F1-4B4A-8F63-8423C93049C1}"/>
              </a:ext>
            </a:extLst>
          </p:cNvPr>
          <p:cNvCxnSpPr>
            <a:cxnSpLocks/>
          </p:cNvCxnSpPr>
          <p:nvPr/>
        </p:nvCxnSpPr>
        <p:spPr>
          <a:xfrm flipV="1">
            <a:off x="4571997" y="1556166"/>
            <a:ext cx="3144644" cy="46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xmlns="" id="{9A2707BB-D1B8-4CDD-9FB3-640F5A9B060C}"/>
              </a:ext>
            </a:extLst>
          </p:cNvPr>
          <p:cNvSpPr/>
          <p:nvPr/>
        </p:nvSpPr>
        <p:spPr>
          <a:xfrm>
            <a:off x="4733795" y="453402"/>
            <a:ext cx="3408331"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501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16300"/>
            <a:ext cx="12192000" cy="6841700"/>
          </a:xfrm>
          <a:prstGeom prst="rect">
            <a:avLst/>
          </a:prstGeom>
        </p:spPr>
      </p:pic>
      <p:pic>
        <p:nvPicPr>
          <p:cNvPr id="5" name="Picture 4">
            <a:extLst>
              <a:ext uri="{FF2B5EF4-FFF2-40B4-BE49-F238E27FC236}">
                <a16:creationId xmlns:a16="http://schemas.microsoft.com/office/drawing/2014/main" xmlns="" id="{7FC18B8B-0BBA-46A8-8239-8B778F462D82}"/>
              </a:ext>
            </a:extLst>
          </p:cNvPr>
          <p:cNvPicPr>
            <a:picLocks noChangeAspect="1"/>
          </p:cNvPicPr>
          <p:nvPr/>
        </p:nvPicPr>
        <p:blipFill>
          <a:blip r:embed="rId3"/>
          <a:stretch>
            <a:fillRect/>
          </a:stretch>
        </p:blipFill>
        <p:spPr>
          <a:xfrm>
            <a:off x="578559" y="505824"/>
            <a:ext cx="11101778" cy="5602514"/>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xmlns="" id="{62699F97-0786-4944-9DED-DEF2D2C7DFDA}"/>
              </a:ext>
            </a:extLst>
          </p:cNvPr>
          <p:cNvSpPr/>
          <p:nvPr/>
        </p:nvSpPr>
        <p:spPr>
          <a:xfrm>
            <a:off x="790713" y="1152534"/>
            <a:ext cx="10661783"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err="1">
                <a:solidFill>
                  <a:schemeClr val="accent6">
                    <a:lumMod val="75000"/>
                  </a:schemeClr>
                </a:solidFill>
                <a:latin typeface="Calibri" panose="020F0502020204030204" pitchFamily="34" charset="0"/>
                <a:cs typeface="Calibri" panose="020F0502020204030204" pitchFamily="34" charset="0"/>
              </a:rPr>
              <a:t>Bài</a:t>
            </a:r>
            <a:r>
              <a:rPr lang="en-US" sz="3200" dirty="0">
                <a:solidFill>
                  <a:schemeClr val="accent6">
                    <a:lumMod val="75000"/>
                  </a:schemeClr>
                </a:solidFill>
                <a:latin typeface="Calibri" panose="020F0502020204030204" pitchFamily="34" charset="0"/>
                <a:cs typeface="Calibri" panose="020F0502020204030204" pitchFamily="34" charset="0"/>
              </a:rPr>
              <a:t> 1</a:t>
            </a:r>
            <a:r>
              <a:rPr lang="en-US" sz="3200">
                <a:solidFill>
                  <a:schemeClr val="accent6">
                    <a:lumMod val="75000"/>
                  </a:schemeClr>
                </a:solidFill>
                <a:latin typeface="Calibri" panose="020F0502020204030204" pitchFamily="34" charset="0"/>
                <a:cs typeface="Calibri" panose="020F0502020204030204" pitchFamily="34" charset="0"/>
              </a:rPr>
              <a:t>. Tìm </a:t>
            </a:r>
            <a:r>
              <a:rPr lang="en-US" sz="3200" dirty="0" err="1">
                <a:solidFill>
                  <a:schemeClr val="accent6">
                    <a:lumMod val="75000"/>
                  </a:schemeClr>
                </a:solidFill>
                <a:latin typeface="Calibri" panose="020F0502020204030204" pitchFamily="34" charset="0"/>
                <a:cs typeface="Calibri" panose="020F0502020204030204" pitchFamily="34" charset="0"/>
              </a:rPr>
              <a:t>vế</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câu</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err="1">
                <a:solidFill>
                  <a:schemeClr val="accent6">
                    <a:lumMod val="75000"/>
                  </a:schemeClr>
                </a:solidFill>
                <a:latin typeface="Calibri" panose="020F0502020204030204" pitchFamily="34" charset="0"/>
                <a:cs typeface="Calibri" panose="020F0502020204030204" pitchFamily="34" charset="0"/>
              </a:rPr>
              <a:t>chỉ</a:t>
            </a:r>
            <a:r>
              <a:rPr lang="en-US" sz="3200">
                <a:solidFill>
                  <a:schemeClr val="accent6">
                    <a:lumMod val="75000"/>
                  </a:schemeClr>
                </a:solidFill>
                <a:latin typeface="Calibri" panose="020F0502020204030204" pitchFamily="34" charset="0"/>
                <a:cs typeface="Calibri" panose="020F0502020204030204" pitchFamily="34" charset="0"/>
              </a:rPr>
              <a:t> điều kiện (giả thiết), vế câu chỉ </a:t>
            </a:r>
            <a:r>
              <a:rPr lang="en-US" sz="3200" err="1">
                <a:solidFill>
                  <a:schemeClr val="accent6">
                    <a:lumMod val="75000"/>
                  </a:schemeClr>
                </a:solidFill>
                <a:latin typeface="Calibri" panose="020F0502020204030204" pitchFamily="34" charset="0"/>
                <a:cs typeface="Calibri" panose="020F0502020204030204" pitchFamily="34" charset="0"/>
              </a:rPr>
              <a:t>kết</a:t>
            </a:r>
            <a:r>
              <a:rPr lang="en-US" sz="3200">
                <a:solidFill>
                  <a:schemeClr val="accent6">
                    <a:lumMod val="75000"/>
                  </a:schemeClr>
                </a:solidFill>
                <a:latin typeface="Calibri" panose="020F0502020204030204" pitchFamily="34" charset="0"/>
                <a:cs typeface="Calibri" panose="020F0502020204030204" pitchFamily="34" charset="0"/>
              </a:rPr>
              <a:t> quả và các</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a:solidFill>
                  <a:schemeClr val="accent6">
                    <a:lumMod val="75000"/>
                  </a:schemeClr>
                </a:solidFill>
                <a:latin typeface="Calibri" panose="020F0502020204030204" pitchFamily="34" charset="0"/>
                <a:cs typeface="Calibri" panose="020F0502020204030204" pitchFamily="34" charset="0"/>
              </a:rPr>
              <a:t>quan </a:t>
            </a:r>
            <a:r>
              <a:rPr lang="en-US" sz="3200" err="1">
                <a:solidFill>
                  <a:schemeClr val="accent6">
                    <a:lumMod val="75000"/>
                  </a:schemeClr>
                </a:solidFill>
                <a:latin typeface="Calibri" panose="020F0502020204030204" pitchFamily="34" charset="0"/>
                <a:cs typeface="Calibri" panose="020F0502020204030204" pitchFamily="34" charset="0"/>
              </a:rPr>
              <a:t>hệ</a:t>
            </a:r>
            <a:r>
              <a:rPr lang="en-US" sz="3200">
                <a:solidFill>
                  <a:schemeClr val="accent6">
                    <a:lumMod val="75000"/>
                  </a:schemeClr>
                </a:solidFill>
                <a:latin typeface="Calibri" panose="020F0502020204030204" pitchFamily="34" charset="0"/>
                <a:cs typeface="Calibri" panose="020F0502020204030204" pitchFamily="34" charset="0"/>
              </a:rPr>
              <a:t> từ nối chúng </a:t>
            </a:r>
            <a:r>
              <a:rPr lang="en-US" sz="3200" dirty="0" err="1">
                <a:solidFill>
                  <a:schemeClr val="accent6">
                    <a:lumMod val="75000"/>
                  </a:schemeClr>
                </a:solidFill>
                <a:latin typeface="Calibri" panose="020F0502020204030204" pitchFamily="34" charset="0"/>
                <a:cs typeface="Calibri" panose="020F0502020204030204" pitchFamily="34" charset="0"/>
              </a:rPr>
              <a:t>trong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những</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ví</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dụ</a:t>
            </a:r>
            <a:r>
              <a:rPr lang="en-US" sz="3200" dirty="0">
                <a:solidFill>
                  <a:schemeClr val="accent6">
                    <a:lumMod val="75000"/>
                  </a:schemeClr>
                </a:solidFill>
                <a:latin typeface="Calibri" panose="020F0502020204030204" pitchFamily="34" charset="0"/>
                <a:cs typeface="Calibri" panose="020F0502020204030204" pitchFamily="34" charset="0"/>
              </a:rPr>
              <a:t> </a:t>
            </a:r>
            <a:r>
              <a:rPr lang="en-US" sz="3200" dirty="0" err="1">
                <a:solidFill>
                  <a:schemeClr val="accent6">
                    <a:lumMod val="75000"/>
                  </a:schemeClr>
                </a:solidFill>
                <a:latin typeface="Calibri" panose="020F0502020204030204" pitchFamily="34" charset="0"/>
                <a:cs typeface="Calibri" panose="020F0502020204030204" pitchFamily="34" charset="0"/>
              </a:rPr>
              <a:t>sau</a:t>
            </a:r>
            <a:r>
              <a:rPr lang="en-US" sz="3200" dirty="0">
                <a:solidFill>
                  <a:schemeClr val="accent6">
                    <a:lumMod val="75000"/>
                  </a:schemeClr>
                </a:solidFill>
                <a:latin typeface="Calibri" panose="020F0502020204030204" pitchFamily="34" charset="0"/>
                <a:cs typeface="Calibri" panose="020F0502020204030204" pitchFamily="34" charset="0"/>
              </a:rPr>
              <a:t>:</a:t>
            </a:r>
          </a:p>
        </p:txBody>
      </p:sp>
      <p:cxnSp>
        <p:nvCxnSpPr>
          <p:cNvPr id="12" name="Straight Connector 11">
            <a:extLst>
              <a:ext uri="{FF2B5EF4-FFF2-40B4-BE49-F238E27FC236}">
                <a16:creationId xmlns:a16="http://schemas.microsoft.com/office/drawing/2014/main" xmlns="" id="{2AC39C30-B8F1-4B4A-8F63-8423C93049C1}"/>
              </a:ext>
            </a:extLst>
          </p:cNvPr>
          <p:cNvCxnSpPr>
            <a:cxnSpLocks/>
          </p:cNvCxnSpPr>
          <p:nvPr/>
        </p:nvCxnSpPr>
        <p:spPr>
          <a:xfrm>
            <a:off x="4377553" y="1869475"/>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2F1BF79-9527-41D8-8B30-13BF2D3A6D87}"/>
              </a:ext>
            </a:extLst>
          </p:cNvPr>
          <p:cNvCxnSpPr>
            <a:cxnSpLocks/>
          </p:cNvCxnSpPr>
          <p:nvPr/>
        </p:nvCxnSpPr>
        <p:spPr>
          <a:xfrm flipV="1">
            <a:off x="9455692" y="1860604"/>
            <a:ext cx="1328020" cy="59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884EA6C9-B62C-47F4-826D-D6810880FD28}"/>
              </a:ext>
            </a:extLst>
          </p:cNvPr>
          <p:cNvCxnSpPr>
            <a:cxnSpLocks/>
          </p:cNvCxnSpPr>
          <p:nvPr/>
        </p:nvCxnSpPr>
        <p:spPr>
          <a:xfrm flipV="1">
            <a:off x="988141" y="2364529"/>
            <a:ext cx="19502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xmlns="" id="{2AC5C4D8-CA58-422E-979F-0FE54B53089E}"/>
              </a:ext>
            </a:extLst>
          </p:cNvPr>
          <p:cNvSpPr/>
          <p:nvPr/>
        </p:nvSpPr>
        <p:spPr>
          <a:xfrm>
            <a:off x="1218615" y="2500845"/>
            <a:ext cx="669098" cy="649269"/>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Line 16">
            <a:extLst>
              <a:ext uri="{FF2B5EF4-FFF2-40B4-BE49-F238E27FC236}">
                <a16:creationId xmlns:a16="http://schemas.microsoft.com/office/drawing/2014/main" xmlns="" id="{4F82F8B4-5856-416F-ACB1-68DD957DB217}"/>
              </a:ext>
            </a:extLst>
          </p:cNvPr>
          <p:cNvSpPr>
            <a:spLocks noChangeShapeType="1"/>
          </p:cNvSpPr>
          <p:nvPr/>
        </p:nvSpPr>
        <p:spPr bwMode="auto">
          <a:xfrm flipV="1">
            <a:off x="1974744" y="3025661"/>
            <a:ext cx="9070815" cy="108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Rectangle 25">
            <a:extLst>
              <a:ext uri="{FF2B5EF4-FFF2-40B4-BE49-F238E27FC236}">
                <a16:creationId xmlns:a16="http://schemas.microsoft.com/office/drawing/2014/main" xmlns="" id="{B04D48CA-1799-43F9-9AAE-499EFAACD9F8}"/>
              </a:ext>
            </a:extLst>
          </p:cNvPr>
          <p:cNvSpPr/>
          <p:nvPr/>
        </p:nvSpPr>
        <p:spPr>
          <a:xfrm>
            <a:off x="3672325" y="300015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xmlns="" id="{C9E80057-6169-4691-919D-BD0DCE088DF9}"/>
              </a:ext>
            </a:extLst>
          </p:cNvPr>
          <p:cNvSpPr/>
          <p:nvPr/>
        </p:nvSpPr>
        <p:spPr>
          <a:xfrm>
            <a:off x="3514427" y="391301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23" name="Line 11">
            <a:extLst>
              <a:ext uri="{FF2B5EF4-FFF2-40B4-BE49-F238E27FC236}">
                <a16:creationId xmlns:a16="http://schemas.microsoft.com/office/drawing/2014/main" xmlns="" id="{71F25D3A-56FE-4304-A503-9487A9F1FDD9}"/>
              </a:ext>
            </a:extLst>
          </p:cNvPr>
          <p:cNvSpPr>
            <a:spLocks noChangeShapeType="1"/>
          </p:cNvSpPr>
          <p:nvPr/>
        </p:nvSpPr>
        <p:spPr bwMode="auto">
          <a:xfrm flipH="1">
            <a:off x="11084233" y="2619261"/>
            <a:ext cx="115888" cy="4064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xmlns="" id="{4F82F8B4-5856-416F-ACB1-68DD957DB217}"/>
              </a:ext>
            </a:extLst>
          </p:cNvPr>
          <p:cNvSpPr>
            <a:spLocks noChangeShapeType="1"/>
          </p:cNvSpPr>
          <p:nvPr/>
        </p:nvSpPr>
        <p:spPr bwMode="auto">
          <a:xfrm flipV="1">
            <a:off x="790713" y="3913016"/>
            <a:ext cx="9992999" cy="26628"/>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Oval 17">
            <a:extLst>
              <a:ext uri="{FF2B5EF4-FFF2-40B4-BE49-F238E27FC236}">
                <a16:creationId xmlns:a16="http://schemas.microsoft.com/office/drawing/2014/main" xmlns="" id="{2AC5C4D8-CA58-422E-979F-0FE54B53089E}"/>
              </a:ext>
            </a:extLst>
          </p:cNvPr>
          <p:cNvSpPr/>
          <p:nvPr/>
        </p:nvSpPr>
        <p:spPr>
          <a:xfrm>
            <a:off x="11184536" y="2557034"/>
            <a:ext cx="562611" cy="530853"/>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F9E6F63F-3224-4871-99AC-C575D58B285B}"/>
              </a:ext>
            </a:extLst>
          </p:cNvPr>
          <p:cNvSpPr/>
          <p:nvPr/>
        </p:nvSpPr>
        <p:spPr>
          <a:xfrm>
            <a:off x="578559" y="2944984"/>
            <a:ext cx="11235398" cy="1186776"/>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dirty="0" err="1">
                <a:solidFill>
                  <a:schemeClr val="tx1"/>
                </a:solidFill>
                <a:latin typeface="Calibri" panose="020F0502020204030204" pitchFamily="34" charset="0"/>
                <a:cs typeface="Calibri" panose="020F0502020204030204" pitchFamily="34" charset="0"/>
              </a:rPr>
              <a:t>Nếu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trả</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lời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đúng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ngựa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bước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thì</a:t>
            </a:r>
            <a:r>
              <a:rPr lang="en-US" sz="3000" dirty="0">
                <a:solidFill>
                  <a:schemeClr val="tx1"/>
                </a:solidFill>
                <a:latin typeface="Calibri" panose="020F0502020204030204" pitchFamily="34" charset="0"/>
                <a:cs typeface="Calibri" panose="020F0502020204030204" pitchFamily="34" charset="0"/>
              </a:rPr>
              <a:t> </a:t>
            </a:r>
          </a:p>
          <a:p>
            <a:pPr algn="just">
              <a:lnSpc>
                <a:spcPct val="200000"/>
              </a:lnSpc>
            </a:pP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sẽ</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nói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cho</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ông</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biết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trâu</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của</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tôi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cày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một</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ngày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được</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mấy</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đường</a:t>
            </a:r>
            <a:r>
              <a:rPr lang="en-US" sz="3000" dirty="0">
                <a:solidFill>
                  <a:schemeClr val="tx1"/>
                </a:solidFill>
                <a:latin typeface="Calibri" panose="020F0502020204030204" pitchFamily="34" charset="0"/>
                <a:cs typeface="Calibri" panose="020F0502020204030204" pitchFamily="34" charset="0"/>
              </a:rPr>
              <a:t>.</a:t>
            </a:r>
          </a:p>
          <a:p>
            <a:pPr algn="r">
              <a:lnSpc>
                <a:spcPct val="200000"/>
              </a:lnSpc>
            </a:pPr>
            <a:r>
              <a:rPr lang="en-US" sz="3000" dirty="0">
                <a:solidFill>
                  <a:schemeClr val="tx1"/>
                </a:solidFill>
                <a:latin typeface="Calibri" panose="020F0502020204030204" pitchFamily="34" charset="0"/>
                <a:cs typeface="Calibri" panose="020F0502020204030204" pitchFamily="34" charset="0"/>
              </a:rPr>
              <a:t>						</a:t>
            </a:r>
            <a:r>
              <a:rPr lang="en-US" sz="3000" i="1" dirty="0">
                <a:solidFill>
                  <a:schemeClr val="tx1"/>
                </a:solidFill>
                <a:latin typeface="Calibri" panose="020F0502020204030204" pitchFamily="34" charset="0"/>
                <a:cs typeface="Calibri" panose="020F0502020204030204" pitchFamily="34" charset="0"/>
              </a:rPr>
              <a:t>Theo CẬU BÉ THÔNG MINH</a:t>
            </a:r>
          </a:p>
        </p:txBody>
      </p:sp>
      <p:sp>
        <p:nvSpPr>
          <p:cNvPr id="6" name="Rectangle: Rounded Corners 5">
            <a:extLst>
              <a:ext uri="{FF2B5EF4-FFF2-40B4-BE49-F238E27FC236}">
                <a16:creationId xmlns:a16="http://schemas.microsoft.com/office/drawing/2014/main" xmlns="" id="{9A2707BB-D1B8-4CDD-9FB3-640F5A9B060C}"/>
              </a:ext>
            </a:extLst>
          </p:cNvPr>
          <p:cNvSpPr/>
          <p:nvPr/>
        </p:nvSpPr>
        <p:spPr>
          <a:xfrm>
            <a:off x="4598680" y="631858"/>
            <a:ext cx="3276816"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pic>
        <p:nvPicPr>
          <p:cNvPr id="5122" name="Picture 2" descr="Hình ảnh Phim Hoạt Hình Các Ban Siêu Người Cưỡi Ngựa Ban Siêu Miền Tây, Cưỡi  Ngựa, Hán, Hán Phú miễn phí tải tập tin PNG PSDComment và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375" l="2188" r="99531"/>
                    </a14:imgEffect>
                  </a14:imgLayer>
                </a14:imgProps>
              </a:ext>
              <a:ext uri="{28A0092B-C50C-407E-A947-70E740481C1C}">
                <a14:useLocalDpi xmlns:a14="http://schemas.microsoft.com/office/drawing/2010/main" val="0"/>
              </a:ext>
            </a:extLst>
          </a:blip>
          <a:srcRect/>
          <a:stretch>
            <a:fillRect/>
          </a:stretch>
        </p:blipFill>
        <p:spPr bwMode="auto">
          <a:xfrm>
            <a:off x="279050" y="3684756"/>
            <a:ext cx="2814802" cy="281480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ông Dân Cày Ruộng Hình ảnh | Định dạng hình ảnh PNG 400342854|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92" l="0" r="100000"/>
                    </a14:imgEffect>
                  </a14:imgLayer>
                </a14:imgProps>
              </a:ext>
              <a:ext uri="{28A0092B-C50C-407E-A947-70E740481C1C}">
                <a14:useLocalDpi xmlns:a14="http://schemas.microsoft.com/office/drawing/2010/main" val="0"/>
              </a:ext>
            </a:extLst>
          </a:blip>
          <a:srcRect/>
          <a:stretch>
            <a:fillRect/>
          </a:stretch>
        </p:blipFill>
        <p:spPr bwMode="auto">
          <a:xfrm>
            <a:off x="3863048" y="4162193"/>
            <a:ext cx="3586946" cy="176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barn(inVertical)">
                                      <p:cBhvr>
                                        <p:cTn id="44" dur="500"/>
                                        <p:tgtEl>
                                          <p:spTgt spid="2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animEffect transition="in" filter="barn(inVertical)">
                                      <p:cBhvr>
                                        <p:cTn id="5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15" grpId="0" animBg="1"/>
      <p:bldP spid="18"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0" y="16299"/>
            <a:ext cx="8302171" cy="4658871"/>
          </a:xfrm>
          <a:prstGeom prst="rect">
            <a:avLst/>
          </a:prstGeom>
        </p:spPr>
      </p:pic>
      <p:pic>
        <p:nvPicPr>
          <p:cNvPr id="5" name="Picture 4">
            <a:extLst>
              <a:ext uri="{FF2B5EF4-FFF2-40B4-BE49-F238E27FC236}">
                <a16:creationId xmlns:a16="http://schemas.microsoft.com/office/drawing/2014/main" xmlns="" id="{7FC18B8B-0BBA-46A8-8239-8B778F462D82}"/>
              </a:ext>
            </a:extLst>
          </p:cNvPr>
          <p:cNvPicPr>
            <a:picLocks noChangeAspect="1"/>
          </p:cNvPicPr>
          <p:nvPr/>
        </p:nvPicPr>
        <p:blipFill>
          <a:blip r:embed="rId4"/>
          <a:stretch>
            <a:fillRect/>
          </a:stretch>
        </p:blipFill>
        <p:spPr>
          <a:xfrm>
            <a:off x="666796" y="456014"/>
            <a:ext cx="11101778" cy="6259418"/>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xmlns="" id="{62699F97-0786-4944-9DED-DEF2D2C7DFDA}"/>
              </a:ext>
            </a:extLst>
          </p:cNvPr>
          <p:cNvSpPr/>
          <p:nvPr/>
        </p:nvSpPr>
        <p:spPr>
          <a:xfrm>
            <a:off x="1155064" y="878062"/>
            <a:ext cx="10317708" cy="152122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a:solidFill>
                  <a:srgbClr val="C00000"/>
                </a:solidFill>
                <a:latin typeface="Calibri" panose="020F0502020204030204" pitchFamily="34" charset="0"/>
                <a:cs typeface="Calibri" panose="020F0502020204030204" pitchFamily="34" charset="0"/>
              </a:rPr>
              <a:t>Bài 1. Tìm vế câu chỉ điều kiện (giả thiết), vế câu chỉ kết quả và các quan hệ từ nối chúng trong những ví dụ sau:</a:t>
            </a:r>
            <a:endParaRPr lang="en-US" sz="3200" dirty="0">
              <a:solidFill>
                <a:srgbClr val="C00000"/>
              </a:solidFill>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xmlns="" id="{2AC5C4D8-CA58-422E-979F-0FE54B53089E}"/>
              </a:ext>
            </a:extLst>
          </p:cNvPr>
          <p:cNvSpPr/>
          <p:nvPr/>
        </p:nvSpPr>
        <p:spPr>
          <a:xfrm>
            <a:off x="1689306" y="2338477"/>
            <a:ext cx="714906" cy="633245"/>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1" name="Line 11">
            <a:extLst>
              <a:ext uri="{FF2B5EF4-FFF2-40B4-BE49-F238E27FC236}">
                <a16:creationId xmlns:a16="http://schemas.microsoft.com/office/drawing/2014/main" xmlns="" id="{71F25D3A-56FE-4304-A503-9487A9F1FDD9}"/>
              </a:ext>
            </a:extLst>
          </p:cNvPr>
          <p:cNvSpPr>
            <a:spLocks noChangeShapeType="1"/>
          </p:cNvSpPr>
          <p:nvPr/>
        </p:nvSpPr>
        <p:spPr bwMode="auto">
          <a:xfrm flipH="1">
            <a:off x="3726275" y="2453416"/>
            <a:ext cx="174786" cy="582621"/>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1">
            <a:extLst>
              <a:ext uri="{FF2B5EF4-FFF2-40B4-BE49-F238E27FC236}">
                <a16:creationId xmlns:a16="http://schemas.microsoft.com/office/drawing/2014/main" xmlns="" id="{71F25D3A-56FE-4304-A503-9487A9F1FDD9}"/>
              </a:ext>
            </a:extLst>
          </p:cNvPr>
          <p:cNvSpPr>
            <a:spLocks noChangeShapeType="1"/>
          </p:cNvSpPr>
          <p:nvPr/>
        </p:nvSpPr>
        <p:spPr bwMode="auto">
          <a:xfrm flipH="1">
            <a:off x="3584187" y="3457959"/>
            <a:ext cx="132283" cy="55029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1">
            <a:extLst>
              <a:ext uri="{FF2B5EF4-FFF2-40B4-BE49-F238E27FC236}">
                <a16:creationId xmlns:a16="http://schemas.microsoft.com/office/drawing/2014/main" xmlns="" id="{71F25D3A-56FE-4304-A503-9487A9F1FDD9}"/>
              </a:ext>
            </a:extLst>
          </p:cNvPr>
          <p:cNvSpPr>
            <a:spLocks noChangeShapeType="1"/>
          </p:cNvSpPr>
          <p:nvPr/>
        </p:nvSpPr>
        <p:spPr bwMode="auto">
          <a:xfrm flipH="1">
            <a:off x="3716469" y="4387682"/>
            <a:ext cx="153769" cy="592164"/>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24">
            <a:extLst>
              <a:ext uri="{FF2B5EF4-FFF2-40B4-BE49-F238E27FC236}">
                <a16:creationId xmlns:a16="http://schemas.microsoft.com/office/drawing/2014/main" xmlns="" id="{B04D48CA-1799-43F9-9AAE-499EFAACD9F8}"/>
              </a:ext>
            </a:extLst>
          </p:cNvPr>
          <p:cNvSpPr/>
          <p:nvPr/>
        </p:nvSpPr>
        <p:spPr>
          <a:xfrm>
            <a:off x="1193743" y="2923376"/>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xmlns="" id="{B04D48CA-1799-43F9-9AAE-499EFAACD9F8}"/>
              </a:ext>
            </a:extLst>
          </p:cNvPr>
          <p:cNvSpPr/>
          <p:nvPr/>
        </p:nvSpPr>
        <p:spPr>
          <a:xfrm>
            <a:off x="4572854" y="2915258"/>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xmlns="" id="{B04D48CA-1799-43F9-9AAE-499EFAACD9F8}"/>
              </a:ext>
            </a:extLst>
          </p:cNvPr>
          <p:cNvSpPr/>
          <p:nvPr/>
        </p:nvSpPr>
        <p:spPr>
          <a:xfrm>
            <a:off x="1156927" y="391404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xmlns="" id="{B04D48CA-1799-43F9-9AAE-499EFAACD9F8}"/>
              </a:ext>
            </a:extLst>
          </p:cNvPr>
          <p:cNvSpPr/>
          <p:nvPr/>
        </p:nvSpPr>
        <p:spPr>
          <a:xfrm>
            <a:off x="4524978" y="3904355"/>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xmlns="" id="{B04D48CA-1799-43F9-9AAE-499EFAACD9F8}"/>
              </a:ext>
            </a:extLst>
          </p:cNvPr>
          <p:cNvSpPr/>
          <p:nvPr/>
        </p:nvSpPr>
        <p:spPr>
          <a:xfrm>
            <a:off x="1193743" y="48817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a:solidFill>
                  <a:srgbClr val="0070C0"/>
                </a:solidFill>
                <a:latin typeface="Calibri" panose="020F0502020204030204" pitchFamily="34" charset="0"/>
                <a:cs typeface="Calibri" panose="020F0502020204030204" pitchFamily="34" charset="0"/>
              </a:rPr>
              <a:t>(Chỉ giả thiết)</a:t>
            </a:r>
            <a:endParaRPr lang="en-US" sz="2800" i="1" dirty="0">
              <a:solidFill>
                <a:srgbClr val="0070C0"/>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xmlns="" id="{B04D48CA-1799-43F9-9AAE-499EFAACD9F8}"/>
              </a:ext>
            </a:extLst>
          </p:cNvPr>
          <p:cNvSpPr/>
          <p:nvPr/>
        </p:nvSpPr>
        <p:spPr>
          <a:xfrm>
            <a:off x="4450629" y="4870650"/>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kết quả)</a:t>
            </a:r>
            <a:endParaRPr lang="en-US" sz="2800" i="1" dirty="0">
              <a:solidFill>
                <a:srgbClr val="0070C0"/>
              </a:solidFill>
              <a:latin typeface="Calibri" panose="020F0502020204030204" pitchFamily="34" charset="0"/>
              <a:cs typeface="Calibri" panose="020F0502020204030204" pitchFamily="34" charset="0"/>
            </a:endParaRPr>
          </a:p>
        </p:txBody>
      </p:sp>
      <p:cxnSp>
        <p:nvCxnSpPr>
          <p:cNvPr id="32" name="Straight Connector 31">
            <a:extLst>
              <a:ext uri="{FF2B5EF4-FFF2-40B4-BE49-F238E27FC236}">
                <a16:creationId xmlns:a16="http://schemas.microsoft.com/office/drawing/2014/main" xmlns="" id="{2AC39C30-B8F1-4B4A-8F63-8423C93049C1}"/>
              </a:ext>
            </a:extLst>
          </p:cNvPr>
          <p:cNvCxnSpPr>
            <a:cxnSpLocks/>
          </p:cNvCxnSpPr>
          <p:nvPr/>
        </p:nvCxnSpPr>
        <p:spPr>
          <a:xfrm>
            <a:off x="4864936" y="1584006"/>
            <a:ext cx="3057725" cy="9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2F1BF79-9527-41D8-8B30-13BF2D3A6D87}"/>
              </a:ext>
            </a:extLst>
          </p:cNvPr>
          <p:cNvCxnSpPr>
            <a:cxnSpLocks/>
          </p:cNvCxnSpPr>
          <p:nvPr/>
        </p:nvCxnSpPr>
        <p:spPr>
          <a:xfrm flipV="1">
            <a:off x="9943075" y="1584006"/>
            <a:ext cx="1077400" cy="159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884EA6C9-B62C-47F4-826D-D6810880FD28}"/>
              </a:ext>
            </a:extLst>
          </p:cNvPr>
          <p:cNvCxnSpPr>
            <a:cxnSpLocks/>
          </p:cNvCxnSpPr>
          <p:nvPr/>
        </p:nvCxnSpPr>
        <p:spPr>
          <a:xfrm flipV="1">
            <a:off x="1911673" y="2076006"/>
            <a:ext cx="2313762" cy="13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xmlns="" id="{9A2707BB-D1B8-4CDD-9FB3-640F5A9B060C}"/>
              </a:ext>
            </a:extLst>
          </p:cNvPr>
          <p:cNvSpPr/>
          <p:nvPr/>
        </p:nvSpPr>
        <p:spPr>
          <a:xfrm>
            <a:off x="4352273" y="477130"/>
            <a:ext cx="303400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chemeClr val="tx1"/>
                </a:solidFill>
                <a:latin typeface="Calibri" panose="020F0502020204030204" pitchFamily="34" charset="0"/>
                <a:cs typeface="Calibri" panose="020F0502020204030204" pitchFamily="34" charset="0"/>
              </a:rPr>
              <a:t>III. </a:t>
            </a:r>
            <a:r>
              <a:rPr lang="en-US" sz="4000" u="sng" dirty="0" err="1">
                <a:solidFill>
                  <a:schemeClr val="tx1"/>
                </a:solidFill>
                <a:latin typeface="Calibri" panose="020F0502020204030204" pitchFamily="34" charset="0"/>
                <a:cs typeface="Calibri" panose="020F0502020204030204" pitchFamily="34" charset="0"/>
              </a:rPr>
              <a:t>Luyện</a:t>
            </a:r>
            <a:r>
              <a:rPr lang="en-US" sz="4000" u="sng" dirty="0">
                <a:solidFill>
                  <a:schemeClr val="tx1"/>
                </a:solidFill>
                <a:latin typeface="Calibri" panose="020F0502020204030204" pitchFamily="34" charset="0"/>
                <a:cs typeface="Calibri" panose="020F0502020204030204" pitchFamily="34" charset="0"/>
              </a:rPr>
              <a:t> </a:t>
            </a:r>
            <a:r>
              <a:rPr lang="en-US" sz="4000" u="sng" dirty="0" err="1">
                <a:solidFill>
                  <a:schemeClr val="tx1"/>
                </a:solidFill>
                <a:latin typeface="Calibri" panose="020F0502020204030204" pitchFamily="34" charset="0"/>
                <a:cs typeface="Calibri" panose="020F0502020204030204" pitchFamily="34" charset="0"/>
              </a:rPr>
              <a:t>tập</a:t>
            </a:r>
            <a:endParaRPr lang="en-US" sz="4000" u="sng" dirty="0">
              <a:solidFill>
                <a:schemeClr val="tx1"/>
              </a:solidFill>
              <a:latin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xmlns="" id="{32F1BF79-9527-41D8-8B30-13BF2D3A6D87}"/>
              </a:ext>
            </a:extLst>
          </p:cNvPr>
          <p:cNvCxnSpPr>
            <a:cxnSpLocks/>
          </p:cNvCxnSpPr>
          <p:nvPr/>
        </p:nvCxnSpPr>
        <p:spPr>
          <a:xfrm flipV="1">
            <a:off x="1773385" y="2908117"/>
            <a:ext cx="1827197" cy="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32F1BF79-9527-41D8-8B30-13BF2D3A6D87}"/>
              </a:ext>
            </a:extLst>
          </p:cNvPr>
          <p:cNvCxnSpPr>
            <a:cxnSpLocks/>
          </p:cNvCxnSpPr>
          <p:nvPr/>
        </p:nvCxnSpPr>
        <p:spPr>
          <a:xfrm flipV="1">
            <a:off x="3878534" y="2914203"/>
            <a:ext cx="4121062" cy="1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32F1BF79-9527-41D8-8B30-13BF2D3A6D87}"/>
              </a:ext>
            </a:extLst>
          </p:cNvPr>
          <p:cNvCxnSpPr>
            <a:cxnSpLocks/>
          </p:cNvCxnSpPr>
          <p:nvPr/>
        </p:nvCxnSpPr>
        <p:spPr>
          <a:xfrm flipV="1">
            <a:off x="3774414" y="3876492"/>
            <a:ext cx="5014368" cy="4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32F1BF79-9527-41D8-8B30-13BF2D3A6D87}"/>
              </a:ext>
            </a:extLst>
          </p:cNvPr>
          <p:cNvCxnSpPr>
            <a:cxnSpLocks/>
          </p:cNvCxnSpPr>
          <p:nvPr/>
        </p:nvCxnSpPr>
        <p:spPr>
          <a:xfrm>
            <a:off x="3946967" y="4873849"/>
            <a:ext cx="4047857" cy="57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descr="Đâu là chi tiết con có thể sử dụng khi miêu tả cây hoa hướng dươ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619" l="0" r="100000">
                        <a14:foregroundMark x1="8462" y1="44843" x2="19846" y2="42825"/>
                        <a14:foregroundMark x1="73846" y1="65022" x2="83231" y2="70852"/>
                        <a14:foregroundMark x1="70308" y1="65022" x2="79846" y2="73767"/>
                        <a14:foregroundMark x1="10462" y1="86771" x2="10000" y2="94619"/>
                        <a14:foregroundMark x1="73846" y1="78700" x2="84769" y2="78700"/>
                        <a14:foregroundMark x1="45077" y1="70852" x2="43692" y2="75112"/>
                        <a14:foregroundMark x1="7538" y1="49327" x2="10462" y2="52915"/>
                      </a14:backgroundRemoval>
                    </a14:imgEffect>
                  </a14:imgLayer>
                </a14:imgProps>
              </a:ext>
              <a:ext uri="{28A0092B-C50C-407E-A947-70E740481C1C}">
                <a14:useLocalDpi xmlns:a14="http://schemas.microsoft.com/office/drawing/2010/main" val="0"/>
              </a:ext>
            </a:extLst>
          </a:blip>
          <a:srcRect/>
          <a:stretch>
            <a:fillRect/>
          </a:stretch>
        </p:blipFill>
        <p:spPr bwMode="auto">
          <a:xfrm>
            <a:off x="9147428" y="4315632"/>
            <a:ext cx="2429766" cy="1667194"/>
          </a:xfrm>
          <a:prstGeom prst="rect">
            <a:avLst/>
          </a:prstGeom>
          <a:noFill/>
          <a:extLst>
            <a:ext uri="{909E8E84-426E-40DD-AFC4-6F175D3DCCD1}">
              <a14:hiddenFill xmlns:a14="http://schemas.microsoft.com/office/drawing/2010/main">
                <a:solidFill>
                  <a:srgbClr val="FFFFFF"/>
                </a:solidFill>
              </a14:hiddenFill>
            </a:ext>
          </a:extLst>
        </p:spPr>
      </p:pic>
      <p:sp>
        <p:nvSpPr>
          <p:cNvPr id="44" name="AutoShape 4" descr="Bồ Câu Pháp Bắc Gia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Giấc mơ hoà bình-Thơ Trần Mộng Tú | ĐỒNG HƯƠNG KONTU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3124" y="2700549"/>
            <a:ext cx="2428061" cy="1514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xmlns="" id="{2AC5C4D8-CA58-422E-979F-0FE54B53089E}"/>
              </a:ext>
            </a:extLst>
          </p:cNvPr>
          <p:cNvSpPr/>
          <p:nvPr/>
        </p:nvSpPr>
        <p:spPr>
          <a:xfrm>
            <a:off x="1732314" y="3365752"/>
            <a:ext cx="732372" cy="642497"/>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xmlns="" id="{2AC5C4D8-CA58-422E-979F-0FE54B53089E}"/>
              </a:ext>
            </a:extLst>
          </p:cNvPr>
          <p:cNvSpPr/>
          <p:nvPr/>
        </p:nvSpPr>
        <p:spPr>
          <a:xfrm>
            <a:off x="1697941" y="4308287"/>
            <a:ext cx="728193" cy="659626"/>
          </a:xfrm>
          <a:prstGeom prst="ellipse">
            <a:avLst/>
          </a:prstGeom>
          <a:solidFill>
            <a:schemeClr val="accent4">
              <a:lumMod val="40000"/>
              <a:lumOff val="60000"/>
            </a:schemeClr>
          </a:solid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xmlns="" id="{32F1BF79-9527-41D8-8B30-13BF2D3A6D87}"/>
              </a:ext>
            </a:extLst>
          </p:cNvPr>
          <p:cNvCxnSpPr>
            <a:cxnSpLocks/>
          </p:cNvCxnSpPr>
          <p:nvPr/>
        </p:nvCxnSpPr>
        <p:spPr>
          <a:xfrm flipV="1">
            <a:off x="1773385" y="3901662"/>
            <a:ext cx="1715931" cy="53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32F1BF79-9527-41D8-8B30-13BF2D3A6D87}"/>
              </a:ext>
            </a:extLst>
          </p:cNvPr>
          <p:cNvCxnSpPr>
            <a:cxnSpLocks/>
          </p:cNvCxnSpPr>
          <p:nvPr/>
        </p:nvCxnSpPr>
        <p:spPr>
          <a:xfrm>
            <a:off x="1773385" y="4851559"/>
            <a:ext cx="1715931" cy="14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9CE1192A-8E05-446E-ADEE-479E5E3E141F}"/>
              </a:ext>
            </a:extLst>
          </p:cNvPr>
          <p:cNvSpPr/>
          <p:nvPr/>
        </p:nvSpPr>
        <p:spPr>
          <a:xfrm>
            <a:off x="1083146" y="3136300"/>
            <a:ext cx="11092074" cy="223470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200" dirty="0">
                <a:solidFill>
                  <a:schemeClr val="tx1"/>
                </a:solidFill>
                <a:latin typeface="Calibri" panose="020F0502020204030204" pitchFamily="34" charset="0"/>
                <a:cs typeface="Calibri" panose="020F0502020204030204" pitchFamily="34" charset="0"/>
              </a:rPr>
              <a:t>b)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bồ</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trắng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đóa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hướng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dương</a:t>
            </a:r>
            <a:endParaRPr lang="en-US" sz="3200" dirty="0">
              <a:solidFill>
                <a:schemeClr val="tx1"/>
              </a:solidFill>
              <a:latin typeface="Calibri" panose="020F0502020204030204" pitchFamily="34" charset="0"/>
              <a:cs typeface="Calibri" panose="020F0502020204030204" pitchFamily="34" charset="0"/>
            </a:endParaRPr>
          </a:p>
          <a:p>
            <a:pPr algn="just">
              <a:lnSpc>
                <a:spcPct val="20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Nếu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một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vầng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ấm</a:t>
            </a:r>
            <a:endParaRPr lang="en-US" sz="3200" dirty="0">
              <a:solidFill>
                <a:schemeClr val="tx1"/>
              </a:solidFill>
              <a:latin typeface="Calibri" panose="020F0502020204030204" pitchFamily="34" charset="0"/>
              <a:cs typeface="Calibri" panose="020F0502020204030204" pitchFamily="34" charset="0"/>
            </a:endParaRPr>
          </a:p>
          <a:p>
            <a:pPr algn="just">
              <a:lnSpc>
                <a:spcPct val="150000"/>
              </a:lnSpc>
            </a:pP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người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tôi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sẽ</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cho</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quê</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hương</a:t>
            </a:r>
            <a:r>
              <a:rPr lang="en-US" sz="3200" dirty="0">
                <a:solidFill>
                  <a:schemeClr val="tx1"/>
                </a:solidFill>
                <a:latin typeface="Calibri" panose="020F0502020204030204" pitchFamily="34" charset="0"/>
                <a:cs typeface="Calibri" panose="020F0502020204030204" pitchFamily="34" charset="0"/>
              </a:rPr>
              <a:t>. </a:t>
            </a:r>
          </a:p>
          <a:p>
            <a:pPr algn="just">
              <a:lnSpc>
                <a:spcPct val="150000"/>
              </a:lnSpc>
            </a:pPr>
            <a:r>
              <a:rPr lang="en-US" sz="32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Trương</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Quốc</a:t>
            </a:r>
            <a:r>
              <a:rPr lang="en-US" sz="2800" i="1" dirty="0">
                <a:solidFill>
                  <a:schemeClr val="tx1"/>
                </a:solidFill>
                <a:latin typeface="Calibri" panose="020F0502020204030204" pitchFamily="34" charset="0"/>
                <a:cs typeface="Calibri" panose="020F0502020204030204" pitchFamily="34" charset="0"/>
              </a:rPr>
              <a:t> </a:t>
            </a:r>
            <a:r>
              <a:rPr lang="en-US" sz="2800" i="1" dirty="0" err="1">
                <a:solidFill>
                  <a:schemeClr val="tx1"/>
                </a:solidFill>
                <a:latin typeface="Calibri" panose="020F0502020204030204" pitchFamily="34" charset="0"/>
                <a:cs typeface="Calibri" panose="020F0502020204030204" pitchFamily="34" charset="0"/>
              </a:rPr>
              <a:t>Khánh</a:t>
            </a:r>
            <a:endParaRPr lang="en-US" sz="280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44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6" presetClass="entr" presetSubtype="21" fill="hold" nodeType="with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barn(inVertic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Effect transition="in" filter="barn(inVertical)">
                                      <p:cBhvr>
                                        <p:cTn id="38" dur="5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14" presetClass="entr" presetSubtype="10" fill="hold" nodeType="withEffect">
                                  <p:stCondLst>
                                    <p:cond delay="0"/>
                                  </p:stCondLst>
                                  <p:childTnLst>
                                    <p:set>
                                      <p:cBhvr>
                                        <p:cTn id="52" dur="1" fill="hold">
                                          <p:stCondLst>
                                            <p:cond delay="0"/>
                                          </p:stCondLst>
                                        </p:cTn>
                                        <p:tgtEl>
                                          <p:spTgt spid="4098"/>
                                        </p:tgtEl>
                                        <p:attrNameLst>
                                          <p:attrName>style.visibility</p:attrName>
                                        </p:attrNameLst>
                                      </p:cBhvr>
                                      <p:to>
                                        <p:strVal val="visible"/>
                                      </p:to>
                                    </p:set>
                                    <p:animEffect transition="in" filter="randombar(horizontal)">
                                      <p:cBhvr>
                                        <p:cTn id="53" dur="500"/>
                                        <p:tgtEl>
                                          <p:spTgt spid="409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6" presetClass="entr" presetSubtype="21" fill="hold" nodeType="withEffect">
                                  <p:stCondLst>
                                    <p:cond delay="0"/>
                                  </p:stCondLst>
                                  <p:childTnLst>
                                    <p:set>
                                      <p:cBhvr>
                                        <p:cTn id="60" dur="1" fill="hold">
                                          <p:stCondLst>
                                            <p:cond delay="0"/>
                                          </p:stCondLst>
                                        </p:cTn>
                                        <p:tgtEl>
                                          <p:spTgt spid="27">
                                            <p:txEl>
                                              <p:pRg st="0" end="0"/>
                                            </p:txEl>
                                          </p:spTgt>
                                        </p:tgtEl>
                                        <p:attrNameLst>
                                          <p:attrName>style.visibility</p:attrName>
                                        </p:attrNameLst>
                                      </p:cBhvr>
                                      <p:to>
                                        <p:strVal val="visible"/>
                                      </p:to>
                                    </p:set>
                                    <p:animEffect transition="in" filter="barn(inVertical)">
                                      <p:cBhvr>
                                        <p:cTn id="61" dur="500"/>
                                        <p:tgtEl>
                                          <p:spTgt spid="2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8">
                                            <p:txEl>
                                              <p:pRg st="0" end="0"/>
                                            </p:txEl>
                                          </p:spTgt>
                                        </p:tgtEl>
                                        <p:attrNameLst>
                                          <p:attrName>style.visibility</p:attrName>
                                        </p:attrNameLst>
                                      </p:cBhvr>
                                      <p:to>
                                        <p:strVal val="visible"/>
                                      </p:to>
                                    </p:set>
                                    <p:animEffect transition="in" filter="barn(inVertical)">
                                      <p:cBhvr>
                                        <p:cTn id="66" dur="500"/>
                                        <p:tgtEl>
                                          <p:spTgt spid="28">
                                            <p:txEl>
                                              <p:pRg st="0" end="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9">
                                            <p:txEl>
                                              <p:pRg st="0" end="0"/>
                                            </p:txEl>
                                          </p:spTgt>
                                        </p:tgtEl>
                                        <p:attrNameLst>
                                          <p:attrName>style.visibility</p:attrName>
                                        </p:attrNameLst>
                                      </p:cBhvr>
                                      <p:to>
                                        <p:strVal val="visible"/>
                                      </p:to>
                                    </p:set>
                                    <p:animEffect transition="in" filter="barn(inVertical)">
                                      <p:cBhvr>
                                        <p:cTn id="86" dur="500"/>
                                        <p:tgtEl>
                                          <p:spTgt spid="29">
                                            <p:txEl>
                                              <p:pRg st="0" end="0"/>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30">
                                            <p:txEl>
                                              <p:pRg st="0" end="0"/>
                                            </p:txEl>
                                          </p:spTgt>
                                        </p:tgtEl>
                                        <p:attrNameLst>
                                          <p:attrName>style.visibility</p:attrName>
                                        </p:attrNameLst>
                                      </p:cBhvr>
                                      <p:to>
                                        <p:strVal val="visible"/>
                                      </p:to>
                                    </p:set>
                                    <p:animEffect transition="in" filter="barn(inVertical)">
                                      <p:cBhvr>
                                        <p:cTn id="94" dur="500"/>
                                        <p:tgtEl>
                                          <p:spTgt spid="30">
                                            <p:txEl>
                                              <p:pRg st="0" end="0"/>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5"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0" y="16300"/>
            <a:ext cx="12192000" cy="6841700"/>
          </a:xfrm>
          <a:prstGeom prst="rect">
            <a:avLst/>
          </a:prstGeom>
        </p:spPr>
      </p:pic>
      <p:pic>
        <p:nvPicPr>
          <p:cNvPr id="7" name="Picture 6">
            <a:extLst>
              <a:ext uri="{FF2B5EF4-FFF2-40B4-BE49-F238E27FC236}">
                <a16:creationId xmlns:a16="http://schemas.microsoft.com/office/drawing/2014/main" xmlns="" id="{855A0EC5-EB9E-49A9-BFEC-C14B2834639B}"/>
              </a:ext>
            </a:extLst>
          </p:cNvPr>
          <p:cNvPicPr>
            <a:picLocks noChangeAspect="1"/>
          </p:cNvPicPr>
          <p:nvPr/>
        </p:nvPicPr>
        <p:blipFill>
          <a:blip r:embed="rId4"/>
          <a:stretch>
            <a:fillRect/>
          </a:stretch>
        </p:blipFill>
        <p:spPr>
          <a:xfrm>
            <a:off x="564373" y="641844"/>
            <a:ext cx="11101778" cy="5103636"/>
          </a:xfrm>
          <a:prstGeom prst="roundRect">
            <a:avLst>
              <a:gd name="adj" fmla="val 16667"/>
            </a:avLst>
          </a:prstGeom>
          <a:ln w="3810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8">
            <a:extLst>
              <a:ext uri="{FF2B5EF4-FFF2-40B4-BE49-F238E27FC236}">
                <a16:creationId xmlns:a16="http://schemas.microsoft.com/office/drawing/2014/main" xmlns="" id="{D787BB2D-5A98-4538-9B90-08788BA4B236}"/>
              </a:ext>
            </a:extLst>
          </p:cNvPr>
          <p:cNvSpPr/>
          <p:nvPr/>
        </p:nvSpPr>
        <p:spPr>
          <a:xfrm>
            <a:off x="1054878" y="1454623"/>
            <a:ext cx="9899364" cy="145444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2060"/>
                </a:solidFill>
                <a:latin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cs typeface="Calibri" panose="020F0502020204030204" pitchFamily="34" charset="0"/>
              </a:rPr>
              <a:t> 2</a:t>
            </a:r>
            <a:r>
              <a:rPr lang="en-US" sz="3200">
                <a:solidFill>
                  <a:srgbClr val="002060"/>
                </a:solidFill>
                <a:latin typeface="Calibri" panose="020F0502020204030204" pitchFamily="34" charset="0"/>
                <a:cs typeface="Calibri" panose="020F0502020204030204" pitchFamily="34" charset="0"/>
              </a:rPr>
              <a:t>. Tìm quan hệ từ thích hợp với mỗi chỗ trống để tạo ra những câu ghép chỉ điều kiện – kết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xmlns="" id="{62FC949C-02A7-4195-87D5-970553EFCA61}"/>
              </a:ext>
            </a:extLst>
          </p:cNvPr>
          <p:cNvCxnSpPr>
            <a:cxnSpLocks/>
          </p:cNvCxnSpPr>
          <p:nvPr/>
        </p:nvCxnSpPr>
        <p:spPr>
          <a:xfrm>
            <a:off x="5024063" y="2360421"/>
            <a:ext cx="3119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455A2583-49AF-4078-9FA4-32F8BF657FD9}"/>
              </a:ext>
            </a:extLst>
          </p:cNvPr>
          <p:cNvSpPr/>
          <p:nvPr/>
        </p:nvSpPr>
        <p:spPr>
          <a:xfrm>
            <a:off x="500211" y="3112193"/>
            <a:ext cx="11524053" cy="196340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chủ nhật này trời đẹp        chúng ta sẽ đi cắm trại.</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bạn Nam phát biểu ý kiến       cả lớp lại trầm trồ khen ngợi. </a:t>
            </a:r>
          </a:p>
          <a:p>
            <a:pPr marL="514350" indent="-514350" algn="just">
              <a:lnSpc>
                <a:spcPct val="150000"/>
              </a:lnSpc>
              <a:buAutoNum type="alphaLcParenR"/>
            </a:pPr>
            <a:r>
              <a:rPr lang="en-US" sz="3200">
                <a:solidFill>
                  <a:schemeClr val="tx1"/>
                </a:solidFill>
                <a:latin typeface="Calibri" panose="020F0502020204030204" pitchFamily="34" charset="0"/>
                <a:cs typeface="Calibri" panose="020F0502020204030204" pitchFamily="34" charset="0"/>
              </a:rPr>
              <a:t>       ta chiếm được điểm cao này       trận đánh sẽ rất thuận lợi.  </a:t>
            </a:r>
            <a:endParaRPr lang="en-US" sz="3200" i="1" dirty="0">
              <a:solidFill>
                <a:schemeClr val="tx1"/>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xmlns="" id="{8B070FEF-8D31-433F-AD8F-E25706B68B19}"/>
              </a:ext>
            </a:extLst>
          </p:cNvPr>
          <p:cNvSpPr/>
          <p:nvPr/>
        </p:nvSpPr>
        <p:spPr>
          <a:xfrm>
            <a:off x="980268" y="2977774"/>
            <a:ext cx="548688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Nếu                                         thì</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Rectangle: Rounded Corners 12">
            <a:extLst>
              <a:ext uri="{FF2B5EF4-FFF2-40B4-BE49-F238E27FC236}">
                <a16:creationId xmlns:a16="http://schemas.microsoft.com/office/drawing/2014/main" xmlns="" id="{8B070FEF-8D31-433F-AD8F-E25706B68B19}"/>
              </a:ext>
            </a:extLst>
          </p:cNvPr>
          <p:cNvSpPr/>
          <p:nvPr/>
        </p:nvSpPr>
        <p:spPr>
          <a:xfrm>
            <a:off x="1098496" y="3707338"/>
            <a:ext cx="6015221"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Hễ                                                thì </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Rectangle: Rounded Corners 12">
            <a:extLst>
              <a:ext uri="{FF2B5EF4-FFF2-40B4-BE49-F238E27FC236}">
                <a16:creationId xmlns:a16="http://schemas.microsoft.com/office/drawing/2014/main" xmlns="" id="{8B070FEF-8D31-433F-AD8F-E25706B68B19}"/>
              </a:ext>
            </a:extLst>
          </p:cNvPr>
          <p:cNvSpPr/>
          <p:nvPr/>
        </p:nvSpPr>
        <p:spPr>
          <a:xfrm>
            <a:off x="1109596" y="4437533"/>
            <a:ext cx="8017508" cy="76324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pPr>
            <a:r>
              <a:rPr lang="en-US" sz="3200">
                <a:solidFill>
                  <a:srgbClr val="FF0000"/>
                </a:solidFill>
                <a:latin typeface="Calibri" panose="020F0502020204030204" pitchFamily="34" charset="0"/>
                <a:cs typeface="Calibri" panose="020F0502020204030204" pitchFamily="34" charset="0"/>
                <a:sym typeface="Wingdings" panose="05000000000000000000" pitchFamily="2" charset="2"/>
              </a:rPr>
              <a:t>Giá                                                    thì</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xmlns="" id="{62FC949C-02A7-4195-87D5-970553EFCA61}"/>
              </a:ext>
            </a:extLst>
          </p:cNvPr>
          <p:cNvCxnSpPr/>
          <p:nvPr/>
        </p:nvCxnSpPr>
        <p:spPr>
          <a:xfrm flipV="1">
            <a:off x="2961138" y="1868542"/>
            <a:ext cx="1796111" cy="53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2FC949C-02A7-4195-87D5-970553EFCA61}"/>
              </a:ext>
            </a:extLst>
          </p:cNvPr>
          <p:cNvCxnSpPr/>
          <p:nvPr/>
        </p:nvCxnSpPr>
        <p:spPr>
          <a:xfrm>
            <a:off x="9072386" y="2360421"/>
            <a:ext cx="1474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5912A48A-3CDE-407D-8CEA-AFC67392F87F}"/>
              </a:ext>
            </a:extLst>
          </p:cNvPr>
          <p:cNvSpPr/>
          <p:nvPr/>
        </p:nvSpPr>
        <p:spPr>
          <a:xfrm>
            <a:off x="4435160" y="714802"/>
            <a:ext cx="3009977"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xmlns="" id="{62FC949C-02A7-4195-87D5-970553EFCA61}"/>
              </a:ext>
            </a:extLst>
          </p:cNvPr>
          <p:cNvCxnSpPr/>
          <p:nvPr/>
        </p:nvCxnSpPr>
        <p:spPr>
          <a:xfrm>
            <a:off x="1167530" y="2895441"/>
            <a:ext cx="1222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07633" y="3132158"/>
            <a:ext cx="791308" cy="584775"/>
          </a:xfrm>
          <a:prstGeom prst="rect">
            <a:avLst/>
          </a:prstGeom>
          <a:noFill/>
        </p:spPr>
        <p:txBody>
          <a:bodyPr wrap="square" rtlCol="0">
            <a:spAutoFit/>
          </a:bodyPr>
          <a:lstStyle/>
          <a:p>
            <a:r>
              <a:rPr lang="en-US" sz="3200"/>
              <a:t>……</a:t>
            </a:r>
          </a:p>
        </p:txBody>
      </p:sp>
      <p:sp>
        <p:nvSpPr>
          <p:cNvPr id="17" name="TextBox 16"/>
          <p:cNvSpPr txBox="1"/>
          <p:nvPr/>
        </p:nvSpPr>
        <p:spPr>
          <a:xfrm>
            <a:off x="1142605" y="3834138"/>
            <a:ext cx="791308" cy="584775"/>
          </a:xfrm>
          <a:prstGeom prst="rect">
            <a:avLst/>
          </a:prstGeom>
          <a:noFill/>
        </p:spPr>
        <p:txBody>
          <a:bodyPr wrap="square" rtlCol="0">
            <a:spAutoFit/>
          </a:bodyPr>
          <a:lstStyle/>
          <a:p>
            <a:r>
              <a:rPr lang="en-US" sz="3200"/>
              <a:t>……</a:t>
            </a:r>
          </a:p>
        </p:txBody>
      </p:sp>
      <p:sp>
        <p:nvSpPr>
          <p:cNvPr id="18" name="TextBox 17"/>
          <p:cNvSpPr txBox="1"/>
          <p:nvPr/>
        </p:nvSpPr>
        <p:spPr>
          <a:xfrm>
            <a:off x="1159992" y="4563545"/>
            <a:ext cx="791308" cy="584775"/>
          </a:xfrm>
          <a:prstGeom prst="rect">
            <a:avLst/>
          </a:prstGeom>
          <a:noFill/>
        </p:spPr>
        <p:txBody>
          <a:bodyPr wrap="square" rtlCol="0">
            <a:spAutoFit/>
          </a:bodyPr>
          <a:lstStyle/>
          <a:p>
            <a:r>
              <a:rPr lang="en-US" sz="3200"/>
              <a:t>……</a:t>
            </a:r>
          </a:p>
        </p:txBody>
      </p:sp>
      <p:sp>
        <p:nvSpPr>
          <p:cNvPr id="19" name="TextBox 18"/>
          <p:cNvSpPr txBox="1"/>
          <p:nvPr/>
        </p:nvSpPr>
        <p:spPr>
          <a:xfrm>
            <a:off x="5405592" y="3132158"/>
            <a:ext cx="791308" cy="584775"/>
          </a:xfrm>
          <a:prstGeom prst="rect">
            <a:avLst/>
          </a:prstGeom>
          <a:noFill/>
        </p:spPr>
        <p:txBody>
          <a:bodyPr wrap="square" rtlCol="0">
            <a:spAutoFit/>
          </a:bodyPr>
          <a:lstStyle/>
          <a:p>
            <a:r>
              <a:rPr lang="en-US" sz="3200"/>
              <a:t>……</a:t>
            </a:r>
          </a:p>
        </p:txBody>
      </p:sp>
      <p:sp>
        <p:nvSpPr>
          <p:cNvPr id="21" name="TextBox 20"/>
          <p:cNvSpPr txBox="1"/>
          <p:nvPr/>
        </p:nvSpPr>
        <p:spPr>
          <a:xfrm>
            <a:off x="6513149" y="4580870"/>
            <a:ext cx="791308" cy="584775"/>
          </a:xfrm>
          <a:prstGeom prst="rect">
            <a:avLst/>
          </a:prstGeom>
          <a:noFill/>
        </p:spPr>
        <p:txBody>
          <a:bodyPr wrap="square" rtlCol="0">
            <a:spAutoFit/>
          </a:bodyPr>
          <a:lstStyle/>
          <a:p>
            <a:r>
              <a:rPr lang="en-US" sz="3200"/>
              <a:t>……</a:t>
            </a:r>
          </a:p>
        </p:txBody>
      </p:sp>
      <p:sp>
        <p:nvSpPr>
          <p:cNvPr id="22" name="TextBox 21"/>
          <p:cNvSpPr txBox="1"/>
          <p:nvPr/>
        </p:nvSpPr>
        <p:spPr>
          <a:xfrm>
            <a:off x="6018940" y="3857208"/>
            <a:ext cx="791308" cy="584775"/>
          </a:xfrm>
          <a:prstGeom prst="rect">
            <a:avLst/>
          </a:prstGeom>
          <a:noFill/>
        </p:spPr>
        <p:txBody>
          <a:bodyPr wrap="square" rtlCol="0">
            <a:spAutoFit/>
          </a:bodyPr>
          <a:lstStyle/>
          <a:p>
            <a:r>
              <a:rPr lang="en-US" sz="3200"/>
              <a:t>……</a:t>
            </a:r>
          </a:p>
        </p:txBody>
      </p:sp>
    </p:spTree>
    <p:extLst>
      <p:ext uri="{BB962C8B-B14F-4D97-AF65-F5344CB8AC3E}">
        <p14:creationId xmlns:p14="http://schemas.microsoft.com/office/powerpoint/2010/main" val="4147256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barn(inVertical)">
                                      <p:cBhvr>
                                        <p:cTn id="47" dur="500"/>
                                        <p:tgtEl>
                                          <p:spTgt spid="13">
                                            <p:txEl>
                                              <p:pRg st="0" end="0"/>
                                            </p:txEl>
                                          </p:spTgt>
                                        </p:tgtEl>
                                      </p:cBhvr>
                                    </p:animEffect>
                                  </p:childTnLst>
                                </p:cTn>
                              </p:par>
                              <p:par>
                                <p:cTn id="48" presetID="6" presetClass="exit" presetSubtype="32" fill="hold" grpId="1" nodeType="withEffect">
                                  <p:stCondLst>
                                    <p:cond delay="0"/>
                                  </p:stCondLst>
                                  <p:childTnLst>
                                    <p:animEffect transition="out" filter="circle(out)">
                                      <p:cBhvr>
                                        <p:cTn id="49" dur="2000"/>
                                        <p:tgtEl>
                                          <p:spTgt spid="19"/>
                                        </p:tgtEl>
                                      </p:cBhvr>
                                    </p:animEffect>
                                    <p:set>
                                      <p:cBhvr>
                                        <p:cTn id="50" dur="1" fill="hold">
                                          <p:stCondLst>
                                            <p:cond delay="1999"/>
                                          </p:stCondLst>
                                        </p:cTn>
                                        <p:tgtEl>
                                          <p:spTgt spid="19"/>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
                                            <p:txEl>
                                              <p:pRg st="0" end="0"/>
                                            </p:txEl>
                                          </p:spTgt>
                                        </p:tgtEl>
                                        <p:attrNameLst>
                                          <p:attrName>style.visibility</p:attrName>
                                        </p:attrNameLst>
                                      </p:cBhvr>
                                      <p:to>
                                        <p:strVal val="visible"/>
                                      </p:to>
                                    </p:set>
                                    <p:animEffect transition="in" filter="barn(inVertical)">
                                      <p:cBhvr>
                                        <p:cTn id="58" dur="500"/>
                                        <p:tgtEl>
                                          <p:spTgt spid="10">
                                            <p:txEl>
                                              <p:pRg st="0" end="0"/>
                                            </p:txEl>
                                          </p:spTgt>
                                        </p:tgtEl>
                                      </p:cBhvr>
                                    </p:animEffect>
                                  </p:childTnLst>
                                </p:cTn>
                              </p:par>
                              <p:par>
                                <p:cTn id="59" presetID="6" presetClass="exit" presetSubtype="32" fill="hold" grpId="1" nodeType="withEffect">
                                  <p:stCondLst>
                                    <p:cond delay="0"/>
                                  </p:stCondLst>
                                  <p:childTnLst>
                                    <p:animEffect transition="out" filter="circle(out)">
                                      <p:cBhvr>
                                        <p:cTn id="60" dur="2000"/>
                                        <p:tgtEl>
                                          <p:spTgt spid="22"/>
                                        </p:tgtEl>
                                      </p:cBhvr>
                                    </p:animEffect>
                                    <p:set>
                                      <p:cBhvr>
                                        <p:cTn id="61" dur="1" fill="hold">
                                          <p:stCondLst>
                                            <p:cond delay="1999"/>
                                          </p:stCondLst>
                                        </p:cTn>
                                        <p:tgtEl>
                                          <p:spTgt spid="22"/>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17"/>
                                        </p:tgtEl>
                                      </p:cBhvr>
                                    </p:animEffect>
                                    <p:set>
                                      <p:cBhvr>
                                        <p:cTn id="64" dur="1" fill="hold">
                                          <p:stCondLst>
                                            <p:cond delay="19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par>
                                <p:cTn id="70" presetID="6" presetClass="exit" presetSubtype="32" fill="hold" grpId="1" nodeType="withEffect">
                                  <p:stCondLst>
                                    <p:cond delay="0"/>
                                  </p:stCondLst>
                                  <p:childTnLst>
                                    <p:animEffect transition="out" filter="circle(out)">
                                      <p:cBhvr>
                                        <p:cTn id="71" dur="2000"/>
                                        <p:tgtEl>
                                          <p:spTgt spid="18"/>
                                        </p:tgtEl>
                                      </p:cBhvr>
                                    </p:animEffect>
                                    <p:set>
                                      <p:cBhvr>
                                        <p:cTn id="72" dur="1" fill="hold">
                                          <p:stCondLst>
                                            <p:cond delay="1999"/>
                                          </p:stCondLst>
                                        </p:cTn>
                                        <p:tgtEl>
                                          <p:spTgt spid="18"/>
                                        </p:tgtEl>
                                        <p:attrNameLst>
                                          <p:attrName>style.visibility</p:attrName>
                                        </p:attrNameLst>
                                      </p:cBhvr>
                                      <p:to>
                                        <p:strVal val="hidden"/>
                                      </p:to>
                                    </p:set>
                                  </p:childTnLst>
                                </p:cTn>
                              </p:par>
                              <p:par>
                                <p:cTn id="73" presetID="6" presetClass="exit" presetSubtype="32" fill="hold" grpId="1" nodeType="withEffect">
                                  <p:stCondLst>
                                    <p:cond delay="0"/>
                                  </p:stCondLst>
                                  <p:childTnLst>
                                    <p:animEffect transition="out" filter="circle(out)">
                                      <p:cBhvr>
                                        <p:cTn id="74" dur="2000"/>
                                        <p:tgtEl>
                                          <p:spTgt spid="21"/>
                                        </p:tgtEl>
                                      </p:cBhvr>
                                    </p:animEffect>
                                    <p:set>
                                      <p:cBhvr>
                                        <p:cTn id="7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P spid="2" grpId="1"/>
      <p:bldP spid="17" grpId="0"/>
      <p:bldP spid="17" grpId="1"/>
      <p:bldP spid="18" grpId="0"/>
      <p:bldP spid="18" grpId="1"/>
      <p:bldP spid="19" grpId="0"/>
      <p:bldP spid="19" grpId="1"/>
      <p:bldP spid="21" grpId="0"/>
      <p:bldP spid="21" grpId="1"/>
      <p:bldP spid="22" grpId="0"/>
      <p:bldP spid="2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anh dán tường những con vật dễ thương trong rừng xanh K0123"/>
          <p:cNvPicPr>
            <a:picLocks noChangeAspect="1" noChangeArrowheads="1"/>
          </p:cNvPicPr>
          <p:nvPr/>
        </p:nvPicPr>
        <p:blipFill rotWithShape="1">
          <a:blip r:embed="rId2">
            <a:extLst>
              <a:ext uri="{28A0092B-C50C-407E-A947-70E740481C1C}">
                <a14:useLocalDpi xmlns:a14="http://schemas.microsoft.com/office/drawing/2010/main" val="0"/>
              </a:ext>
            </a:extLst>
          </a:blip>
          <a:srcRect t="8634"/>
          <a:stretch/>
        </p:blipFill>
        <p:spPr bwMode="auto">
          <a:xfrm>
            <a:off x="-1" y="0"/>
            <a:ext cx="12192001" cy="68922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xmlns="" id="{C12AF386-10E7-4C03-91B5-7499842FAE72}"/>
              </a:ext>
            </a:extLst>
          </p:cNvPr>
          <p:cNvSpPr/>
          <p:nvPr/>
        </p:nvSpPr>
        <p:spPr>
          <a:xfrm>
            <a:off x="1146630" y="1103086"/>
            <a:ext cx="9971314" cy="3149600"/>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xmlns="" id="{4AFF80F7-5BB8-4DD7-BBAD-497F71D9A9F9}"/>
              </a:ext>
            </a:extLst>
          </p:cNvPr>
          <p:cNvSpPr/>
          <p:nvPr/>
        </p:nvSpPr>
        <p:spPr>
          <a:xfrm>
            <a:off x="2786193" y="1625600"/>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bạn giỏi lắm. Muông thú trong khu rừng đã tỉnh giấc và chuyện trò cùng nhau rồi. Thế nhưng những tiểu tinh linh đã bị bắt giữ. Các bạn hãy cùng nhau đi giải cứu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69" b="32462" l="979" r="35260"/>
                    </a14:imgEffect>
                  </a14:imgLayer>
                </a14:imgProps>
              </a:ext>
            </a:extLst>
          </a:blip>
          <a:srcRect l="1444" r="64385" b="67517"/>
          <a:stretch/>
        </p:blipFill>
        <p:spPr>
          <a:xfrm>
            <a:off x="1355318" y="1886155"/>
            <a:ext cx="1606696" cy="1944717"/>
          </a:xfrm>
          <a:prstGeom prst="rect">
            <a:avLst/>
          </a:prstGeom>
        </p:spPr>
      </p:pic>
    </p:spTree>
    <p:extLst>
      <p:ext uri="{BB962C8B-B14F-4D97-AF65-F5344CB8AC3E}">
        <p14:creationId xmlns:p14="http://schemas.microsoft.com/office/powerpoint/2010/main" val="25756226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im Hoạt Hình Nền Rừng, Hoạt Hình, Rừng, Nấm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18">
            <a:extLst>
              <a:ext uri="{FF2B5EF4-FFF2-40B4-BE49-F238E27FC236}">
                <a16:creationId xmlns:a16="http://schemas.microsoft.com/office/drawing/2014/main" xmlns="" id="{C12AF386-10E7-4C03-91B5-7499842FAE72}"/>
              </a:ext>
            </a:extLst>
          </p:cNvPr>
          <p:cNvSpPr/>
          <p:nvPr/>
        </p:nvSpPr>
        <p:spPr>
          <a:xfrm>
            <a:off x="1146630" y="1103086"/>
            <a:ext cx="9971314" cy="3106058"/>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5" name="Rectangle 4">
            <a:extLst>
              <a:ext uri="{FF2B5EF4-FFF2-40B4-BE49-F238E27FC236}">
                <a16:creationId xmlns:a16="http://schemas.microsoft.com/office/drawing/2014/main" xmlns="" id="{4AFF80F7-5BB8-4DD7-BBAD-497F71D9A9F9}"/>
              </a:ext>
            </a:extLst>
          </p:cNvPr>
          <p:cNvSpPr/>
          <p:nvPr/>
        </p:nvSpPr>
        <p:spPr>
          <a:xfrm>
            <a:off x="2636517" y="1568944"/>
            <a:ext cx="8273144" cy="210457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Các tiểu tinh linh đang bị giam giữ ở khu rừng ma quái. Các cây nấm đã tỏa ra chất độc khiến cho các tiểu tinh linh bị mất hết phép thuật và không thể về nhà. Các em hãy giúp các bạn ấy nhé. </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p:cNvSpPr/>
          <p:nvPr/>
        </p:nvSpPr>
        <p:spPr>
          <a:xfrm>
            <a:off x="2469247" y="205686"/>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C00000"/>
                </a:solidFill>
                <a:latin typeface="UTM Showcard" panose="02040603050506020204" pitchFamily="18" charset="0"/>
              </a:rPr>
              <a:t>CHẶNG 3: GIẢI CỨU TIỂU TINH LINH</a:t>
            </a:r>
            <a:endParaRPr lang="en-US" sz="4400" b="1" cap="none" spc="0" dirty="0">
              <a:ln/>
              <a:solidFill>
                <a:srgbClr val="C00000"/>
              </a:solidFill>
              <a:effectLst/>
              <a:latin typeface="UTM Showcard" panose="02040603050506020204" pitchFamily="18" charset="0"/>
            </a:endParaRPr>
          </a:p>
        </p:txBody>
      </p:sp>
      <p:sp>
        <p:nvSpPr>
          <p:cNvPr id="11" name="Rectangle 10"/>
          <p:cNvSpPr/>
          <p:nvPr/>
        </p:nvSpPr>
        <p:spPr>
          <a:xfrm>
            <a:off x="2527303" y="203107"/>
            <a:ext cx="7830991"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3: GIẢI CỨU TIỂU TINH LINH</a:t>
            </a:r>
            <a:endParaRPr lang="en-US" sz="4400" b="1" cap="none" spc="0" dirty="0">
              <a:ln/>
              <a:solidFill>
                <a:srgbClr val="FFFF00"/>
              </a:solidFill>
              <a:effectLst/>
              <a:latin typeface="UTM Showcard" panose="02040603050506020204" pitchFamily="18" charset="0"/>
            </a:endParaRPr>
          </a:p>
        </p:txBody>
      </p:sp>
      <p:pic>
        <p:nvPicPr>
          <p:cNvPr id="10244" name="Picture 4" descr="Vẽ Tay Hoạt Hình Cây Cỏ Xanh Dễ Thương Hoa Vàng Hình ảnh | Định dạng hình  ảnh PSD 401500247|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98256"/>
                    </a14:imgEffect>
                  </a14:imgLayer>
                </a14:imgProps>
              </a:ext>
              <a:ext uri="{28A0092B-C50C-407E-A947-70E740481C1C}">
                <a14:useLocalDpi xmlns:a14="http://schemas.microsoft.com/office/drawing/2010/main" val="0"/>
              </a:ext>
            </a:extLst>
          </a:blip>
          <a:srcRect/>
          <a:stretch>
            <a:fillRect/>
          </a:stretch>
        </p:blipFill>
        <p:spPr bwMode="auto">
          <a:xfrm>
            <a:off x="3660360" y="3757532"/>
            <a:ext cx="4576082" cy="4576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backgroundMark x1="55797" y1="65812" x2="55797" y2="86325"/>
                        <a14:backgroundMark x1="35507" y1="65812" x2="33333" y2="97436"/>
                      </a14:backgroundRemoval>
                    </a14:imgEffect>
                  </a14:imgLayer>
                </a14:imgProps>
              </a:ext>
            </a:extLst>
          </a:blip>
          <a:stretch>
            <a:fillRect/>
          </a:stretch>
        </p:blipFill>
        <p:spPr>
          <a:xfrm>
            <a:off x="2745571" y="6942017"/>
            <a:ext cx="1106621" cy="938222"/>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914" b="96651" l="1946" r="98054"/>
                    </a14:imgEffect>
                  </a14:imgLayer>
                </a14:imgProps>
              </a:ext>
            </a:extLst>
          </a:blip>
          <a:stretch>
            <a:fillRect/>
          </a:stretch>
        </p:blipFill>
        <p:spPr>
          <a:xfrm>
            <a:off x="1415763" y="6937024"/>
            <a:ext cx="1220754" cy="992753"/>
          </a:xfrm>
          <a:prstGeom prst="rect">
            <a:avLst/>
          </a:prstGeom>
        </p:spPr>
      </p:pic>
      <p:pic>
        <p:nvPicPr>
          <p:cNvPr id="17" name="Picture 16"/>
          <p:cNvPicPr>
            <a:picLocks noChangeAspect="1"/>
          </p:cNvPicPr>
          <p:nvPr/>
        </p:nvPicPr>
        <p:blipFill rotWithShape="1">
          <a:blip r:embed="rId9">
            <a:extLst>
              <a:ext uri="{BEBA8EAE-BF5A-486C-A8C5-ECC9F3942E4B}">
                <a14:imgProps xmlns:a14="http://schemas.microsoft.com/office/drawing/2010/main">
                  <a14:imgLayer r:embed="rId10">
                    <a14:imgEffect>
                      <a14:backgroundRemoval t="61516" b="92481" l="38313" r="67125"/>
                    </a14:imgEffect>
                  </a14:imgLayer>
                </a14:imgProps>
              </a:ext>
            </a:extLst>
          </a:blip>
          <a:srcRect l="36930" t="62328" r="32490" b="6914"/>
          <a:stretch/>
        </p:blipFill>
        <p:spPr>
          <a:xfrm>
            <a:off x="7990778" y="5059186"/>
            <a:ext cx="1424254" cy="1512172"/>
          </a:xfrm>
          <a:prstGeom prst="rect">
            <a:avLst/>
          </a:prstGeom>
        </p:spPr>
      </p:pic>
      <p:pic>
        <p:nvPicPr>
          <p:cNvPr id="18" name="Picture 17"/>
          <p:cNvPicPr>
            <a:picLocks noChangeAspect="1"/>
          </p:cNvPicPr>
          <p:nvPr/>
        </p:nvPicPr>
        <p:blipFill rotWithShape="1">
          <a:blip r:embed="rId11">
            <a:extLst>
              <a:ext uri="{BEBA8EAE-BF5A-486C-A8C5-ECC9F3942E4B}">
                <a14:imgProps xmlns:a14="http://schemas.microsoft.com/office/drawing/2010/main">
                  <a14:imgLayer r:embed="rId10">
                    <a14:imgEffect>
                      <a14:backgroundRemoval t="30847" b="61220" l="72563" r="98500"/>
                    </a14:imgEffect>
                  </a14:imgLayer>
                </a14:imgProps>
              </a:ext>
            </a:extLst>
          </a:blip>
          <a:srcRect l="71362" t="31595" b="36889"/>
          <a:stretch/>
        </p:blipFill>
        <p:spPr>
          <a:xfrm>
            <a:off x="3960772" y="4178066"/>
            <a:ext cx="1547874" cy="1798192"/>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0">
                    <a14:imgEffect>
                      <a14:backgroundRemoval t="30077" b="62877" l="3375" r="31500"/>
                    </a14:imgEffect>
                  </a14:imgLayer>
                </a14:imgProps>
              </a:ext>
            </a:extLst>
          </a:blip>
          <a:srcRect t="29775" r="64955" b="37476"/>
          <a:stretch/>
        </p:blipFill>
        <p:spPr>
          <a:xfrm>
            <a:off x="925679" y="1530259"/>
            <a:ext cx="2027253" cy="2017558"/>
          </a:xfrm>
          <a:prstGeom prst="rect">
            <a:avLst/>
          </a:prstGeom>
        </p:spPr>
      </p:pic>
      <p:pic>
        <p:nvPicPr>
          <p:cNvPr id="20" name="Picture 19"/>
          <p:cNvPicPr>
            <a:picLocks noChangeAspect="1"/>
          </p:cNvPicPr>
          <p:nvPr/>
        </p:nvPicPr>
        <p:blipFill rotWithShape="1">
          <a:blip r:embed="rId13">
            <a:extLst>
              <a:ext uri="{BEBA8EAE-BF5A-486C-A8C5-ECC9F3942E4B}">
                <a14:imgProps xmlns:a14="http://schemas.microsoft.com/office/drawing/2010/main">
                  <a14:imgLayer r:embed="rId10">
                    <a14:imgEffect>
                      <a14:backgroundRemoval t="3138" b="29189" l="69813" r="97125"/>
                    </a14:imgEffect>
                  </a14:imgLayer>
                </a14:imgProps>
              </a:ext>
            </a:extLst>
          </a:blip>
          <a:srcRect l="69817" t="2427" r="2392" b="69389"/>
          <a:stretch/>
        </p:blipFill>
        <p:spPr>
          <a:xfrm>
            <a:off x="9868443" y="3307877"/>
            <a:ext cx="1585165" cy="1712005"/>
          </a:xfrm>
          <a:prstGeom prst="rect">
            <a:avLst/>
          </a:prstGeom>
        </p:spPr>
      </p:pic>
      <p:pic>
        <p:nvPicPr>
          <p:cNvPr id="4" name="Picture 3"/>
          <p:cNvPicPr>
            <a:picLocks noChangeAspect="1"/>
          </p:cNvPicPr>
          <p:nvPr/>
        </p:nvPicPr>
        <p:blipFill rotWithShape="1">
          <a:blip r:embed="rId14">
            <a:extLst>
              <a:ext uri="{BEBA8EAE-BF5A-486C-A8C5-ECC9F3942E4B}">
                <a14:imgProps xmlns:a14="http://schemas.microsoft.com/office/drawing/2010/main">
                  <a14:imgLayer r:embed="rId10">
                    <a14:imgEffect>
                      <a14:backgroundRemoval t="32031" b="61634" l="39375" r="65750"/>
                    </a14:imgEffect>
                  </a14:imgLayer>
                </a14:imgProps>
              </a:ext>
            </a:extLst>
          </a:blip>
          <a:srcRect l="38243" t="32266" r="31176" b="37692"/>
          <a:stretch/>
        </p:blipFill>
        <p:spPr>
          <a:xfrm>
            <a:off x="2399317" y="5019882"/>
            <a:ext cx="1452875" cy="1506685"/>
          </a:xfrm>
          <a:prstGeom prst="rect">
            <a:avLst/>
          </a:prstGeom>
        </p:spPr>
      </p:pic>
    </p:spTree>
    <p:extLst>
      <p:ext uri="{BB962C8B-B14F-4D97-AF65-F5344CB8AC3E}">
        <p14:creationId xmlns:p14="http://schemas.microsoft.com/office/powerpoint/2010/main" val="35242394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by="(-#ppt_w*2)" calcmode="lin" valueType="num">
                                      <p:cBhvr rctx="PPT">
                                        <p:cTn id="23" dur="1000" autoRev="1" fill="hold">
                                          <p:stCondLst>
                                            <p:cond delay="0"/>
                                          </p:stCondLst>
                                        </p:cTn>
                                        <p:tgtEl>
                                          <p:spTgt spid="11"/>
                                        </p:tgtEl>
                                        <p:attrNameLst>
                                          <p:attrName>ppt_w</p:attrName>
                                        </p:attrNameLst>
                                      </p:cBhvr>
                                    </p:anim>
                                    <p:anim by="(#ppt_w*0.50)" calcmode="lin" valueType="num">
                                      <p:cBhvr>
                                        <p:cTn id="24" dur="1000" decel="50000" autoRev="1" fill="hold">
                                          <p:stCondLst>
                                            <p:cond delay="0"/>
                                          </p:stCondLst>
                                        </p:cTn>
                                        <p:tgtEl>
                                          <p:spTgt spid="11"/>
                                        </p:tgtEl>
                                        <p:attrNameLst>
                                          <p:attrName>ppt_x</p:attrName>
                                        </p:attrNameLst>
                                      </p:cBhvr>
                                    </p:anim>
                                    <p:anim from="(-#ppt_h/2)" to="(#ppt_y)" calcmode="lin" valueType="num">
                                      <p:cBhvr>
                                        <p:cTn id="25" dur="2000" fill="hold">
                                          <p:stCondLst>
                                            <p:cond delay="0"/>
                                          </p:stCondLst>
                                        </p:cTn>
                                        <p:tgtEl>
                                          <p:spTgt spid="11"/>
                                        </p:tgtEl>
                                        <p:attrNameLst>
                                          <p:attrName>ppt_y</p:attrName>
                                        </p:attrNameLst>
                                      </p:cBhvr>
                                    </p:anim>
                                    <p:animRot by="21600000">
                                      <p:cBhvr>
                                        <p:cTn id="26" dur="2000" fill="hold">
                                          <p:stCondLst>
                                            <p:cond delay="0"/>
                                          </p:stCondLst>
                                        </p:cTn>
                                        <p:tgtEl>
                                          <p:spTgt spid="11"/>
                                        </p:tgtEl>
                                        <p:attrNameLst>
                                          <p:attrName>r</p:attrName>
                                        </p:attrNameLst>
                                      </p:cBhvr>
                                    </p:animRot>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by="(-#ppt_w*2)" calcmode="lin" valueType="num">
                                      <p:cBhvr rctx="PPT">
                                        <p:cTn id="29" dur="1000" autoRev="1" fill="hold">
                                          <p:stCondLst>
                                            <p:cond delay="0"/>
                                          </p:stCondLst>
                                        </p:cTn>
                                        <p:tgtEl>
                                          <p:spTgt spid="10"/>
                                        </p:tgtEl>
                                        <p:attrNameLst>
                                          <p:attrName>ppt_w</p:attrName>
                                        </p:attrNameLst>
                                      </p:cBhvr>
                                    </p:anim>
                                    <p:anim by="(#ppt_w*0.50)" calcmode="lin" valueType="num">
                                      <p:cBhvr>
                                        <p:cTn id="30" dur="1000" decel="50000" autoRev="1" fill="hold">
                                          <p:stCondLst>
                                            <p:cond delay="0"/>
                                          </p:stCondLst>
                                        </p:cTn>
                                        <p:tgtEl>
                                          <p:spTgt spid="10"/>
                                        </p:tgtEl>
                                        <p:attrNameLst>
                                          <p:attrName>ppt_x</p:attrName>
                                        </p:attrNameLst>
                                      </p:cBhvr>
                                    </p:anim>
                                    <p:anim from="(-#ppt_h/2)" to="(#ppt_y)" calcmode="lin" valueType="num">
                                      <p:cBhvr>
                                        <p:cTn id="31" dur="2000" fill="hold">
                                          <p:stCondLst>
                                            <p:cond delay="0"/>
                                          </p:stCondLst>
                                        </p:cTn>
                                        <p:tgtEl>
                                          <p:spTgt spid="10"/>
                                        </p:tgtEl>
                                        <p:attrNameLst>
                                          <p:attrName>ppt_y</p:attrName>
                                        </p:attrNameLst>
                                      </p:cBhvr>
                                    </p:anim>
                                    <p:animRot by="21600000">
                                      <p:cBhvr>
                                        <p:cTn id="32" dur="2000" fill="hold">
                                          <p:stCondLst>
                                            <p:cond delay="0"/>
                                          </p:stCondLst>
                                        </p:cTn>
                                        <p:tgtEl>
                                          <p:spTgt spid="10"/>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0"/>
                                        </p:tgtEl>
                                        <p:attrNameLst>
                                          <p:attrName>r</p:attrName>
                                        </p:attrNameLst>
                                      </p:cBhvr>
                                    </p:animRot>
                                    <p:animRot by="-240000">
                                      <p:cBhvr>
                                        <p:cTn id="35" dur="200" fill="hold">
                                          <p:stCondLst>
                                            <p:cond delay="200"/>
                                          </p:stCondLst>
                                        </p:cTn>
                                        <p:tgtEl>
                                          <p:spTgt spid="20"/>
                                        </p:tgtEl>
                                        <p:attrNameLst>
                                          <p:attrName>r</p:attrName>
                                        </p:attrNameLst>
                                      </p:cBhvr>
                                    </p:animRot>
                                    <p:animRot by="240000">
                                      <p:cBhvr>
                                        <p:cTn id="36" dur="200" fill="hold">
                                          <p:stCondLst>
                                            <p:cond delay="400"/>
                                          </p:stCondLst>
                                        </p:cTn>
                                        <p:tgtEl>
                                          <p:spTgt spid="20"/>
                                        </p:tgtEl>
                                        <p:attrNameLst>
                                          <p:attrName>r</p:attrName>
                                        </p:attrNameLst>
                                      </p:cBhvr>
                                    </p:animRot>
                                    <p:animRot by="-240000">
                                      <p:cBhvr>
                                        <p:cTn id="37" dur="200" fill="hold">
                                          <p:stCondLst>
                                            <p:cond delay="600"/>
                                          </p:stCondLst>
                                        </p:cTn>
                                        <p:tgtEl>
                                          <p:spTgt spid="20"/>
                                        </p:tgtEl>
                                        <p:attrNameLst>
                                          <p:attrName>r</p:attrName>
                                        </p:attrNameLst>
                                      </p:cBhvr>
                                    </p:animRot>
                                    <p:animRot by="120000">
                                      <p:cBhvr>
                                        <p:cTn id="38" dur="200" fill="hold">
                                          <p:stCondLst>
                                            <p:cond delay="800"/>
                                          </p:stCondLst>
                                        </p:cTn>
                                        <p:tgtEl>
                                          <p:spTgt spid="20"/>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4"/>
                                        </p:tgtEl>
                                        <p:attrNameLst>
                                          <p:attrName>r</p:attrName>
                                        </p:attrNameLst>
                                      </p:cBhvr>
                                    </p:animRot>
                                    <p:animRot by="-240000">
                                      <p:cBhvr>
                                        <p:cTn id="53" dur="200" fill="hold">
                                          <p:stCondLst>
                                            <p:cond delay="200"/>
                                          </p:stCondLst>
                                        </p:cTn>
                                        <p:tgtEl>
                                          <p:spTgt spid="4"/>
                                        </p:tgtEl>
                                        <p:attrNameLst>
                                          <p:attrName>r</p:attrName>
                                        </p:attrNameLst>
                                      </p:cBhvr>
                                    </p:animRot>
                                    <p:animRot by="240000">
                                      <p:cBhvr>
                                        <p:cTn id="54" dur="200" fill="hold">
                                          <p:stCondLst>
                                            <p:cond delay="400"/>
                                          </p:stCondLst>
                                        </p:cTn>
                                        <p:tgtEl>
                                          <p:spTgt spid="4"/>
                                        </p:tgtEl>
                                        <p:attrNameLst>
                                          <p:attrName>r</p:attrName>
                                        </p:attrNameLst>
                                      </p:cBhvr>
                                    </p:animRot>
                                    <p:animRot by="-240000">
                                      <p:cBhvr>
                                        <p:cTn id="55" dur="200" fill="hold">
                                          <p:stCondLst>
                                            <p:cond delay="600"/>
                                          </p:stCondLst>
                                        </p:cTn>
                                        <p:tgtEl>
                                          <p:spTgt spid="4"/>
                                        </p:tgtEl>
                                        <p:attrNameLst>
                                          <p:attrName>r</p:attrName>
                                        </p:attrNameLst>
                                      </p:cBhvr>
                                    </p:animRot>
                                    <p:animRot by="120000">
                                      <p:cBhvr>
                                        <p:cTn id="5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9C053FE3-582D-4945-ADF7-AEC3C08C12C2}"/>
              </a:ext>
            </a:extLst>
          </p:cNvPr>
          <p:cNvPicPr>
            <a:picLocks noChangeAspect="1"/>
          </p:cNvPicPr>
          <p:nvPr/>
        </p:nvPicPr>
        <p:blipFill>
          <a:blip r:embed="rId3"/>
          <a:stretch>
            <a:fillRect/>
          </a:stretch>
        </p:blipFill>
        <p:spPr>
          <a:xfrm>
            <a:off x="655813" y="367524"/>
            <a:ext cx="11101778" cy="6259418"/>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Rounded Corners 7">
            <a:extLst>
              <a:ext uri="{FF2B5EF4-FFF2-40B4-BE49-F238E27FC236}">
                <a16:creationId xmlns:a16="http://schemas.microsoft.com/office/drawing/2014/main" xmlns="" id="{F5990669-9BC6-4874-9DC5-8E2424795163}"/>
              </a:ext>
            </a:extLst>
          </p:cNvPr>
          <p:cNvSpPr/>
          <p:nvPr/>
        </p:nvSpPr>
        <p:spPr>
          <a:xfrm>
            <a:off x="873457" y="1033121"/>
            <a:ext cx="10874429" cy="161871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err="1">
                <a:solidFill>
                  <a:srgbClr val="002060"/>
                </a:solidFill>
                <a:latin typeface="Calibri" panose="020F0502020204030204" pitchFamily="34" charset="0"/>
                <a:cs typeface="Calibri" panose="020F0502020204030204" pitchFamily="34" charset="0"/>
              </a:rPr>
              <a:t>Bài</a:t>
            </a:r>
            <a:r>
              <a:rPr lang="en-US" sz="3200">
                <a:solidFill>
                  <a:srgbClr val="002060"/>
                </a:solidFill>
                <a:latin typeface="Calibri" panose="020F0502020204030204" pitchFamily="34" charset="0"/>
                <a:cs typeface="Calibri" panose="020F0502020204030204" pitchFamily="34" charset="0"/>
              </a:rPr>
              <a:t> 3. </a:t>
            </a:r>
            <a:r>
              <a:rPr lang="en-US" sz="3200" dirty="0" err="1">
                <a:solidFill>
                  <a:srgbClr val="002060"/>
                </a:solidFill>
                <a:latin typeface="Calibri" panose="020F0502020204030204" pitchFamily="34" charset="0"/>
                <a:cs typeface="Calibri" panose="020F0502020204030204" pitchFamily="34" charset="0"/>
              </a:rPr>
              <a:t>Thêm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vào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chỗ</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hợp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để</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tạo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thành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câu</a:t>
            </a:r>
            <a:r>
              <a:rPr lang="en-US" sz="3200" dirty="0">
                <a:solidFill>
                  <a:srgbClr val="002060"/>
                </a:solidFill>
                <a:latin typeface="Calibri" panose="020F0502020204030204" pitchFamily="34" charset="0"/>
                <a:cs typeface="Calibri" panose="020F0502020204030204" pitchFamily="34" charset="0"/>
              </a:rPr>
              <a:t> </a:t>
            </a:r>
            <a:r>
              <a:rPr lang="en-US" sz="3200" err="1">
                <a:solidFill>
                  <a:srgbClr val="002060"/>
                </a:solidFill>
                <a:latin typeface="Calibri" panose="020F0502020204030204" pitchFamily="34" charset="0"/>
                <a:cs typeface="Calibri" panose="020F0502020204030204" pitchFamily="34" charset="0"/>
              </a:rPr>
              <a:t>ghép</a:t>
            </a:r>
            <a:r>
              <a:rPr lang="en-US" sz="3200">
                <a:solidFill>
                  <a:srgbClr val="002060"/>
                </a:solidFill>
                <a:latin typeface="Calibri" panose="020F0502020204030204" pitchFamily="34" charset="0"/>
                <a:cs typeface="Calibri" panose="020F0502020204030204" pitchFamily="34" charset="0"/>
              </a:rPr>
              <a:t> chỉ điều kiện – </a:t>
            </a:r>
            <a:r>
              <a:rPr lang="en-US" sz="3200" err="1">
                <a:solidFill>
                  <a:srgbClr val="002060"/>
                </a:solidFill>
                <a:latin typeface="Calibri" panose="020F0502020204030204" pitchFamily="34" charset="0"/>
                <a:cs typeface="Calibri" panose="020F0502020204030204" pitchFamily="34" charset="0"/>
              </a:rPr>
              <a:t>kết</a:t>
            </a:r>
            <a:r>
              <a:rPr lang="en-US" sz="3200">
                <a:solidFill>
                  <a:srgbClr val="002060"/>
                </a:solidFill>
                <a:latin typeface="Calibri" panose="020F0502020204030204" pitchFamily="34" charset="0"/>
                <a:cs typeface="Calibri" panose="020F0502020204030204" pitchFamily="34" charset="0"/>
              </a:rPr>
              <a:t> quả hoặc giả thiết – kết quả:</a:t>
            </a:r>
            <a:endParaRPr lang="en-US" sz="3200" dirty="0">
              <a:solidFill>
                <a:srgbClr val="002060"/>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xmlns="" id="{7D9A93D1-852B-4481-9642-89347CE4D784}"/>
              </a:ext>
            </a:extLst>
          </p:cNvPr>
          <p:cNvCxnSpPr>
            <a:cxnSpLocks/>
          </p:cNvCxnSpPr>
          <p:nvPr/>
        </p:nvCxnSpPr>
        <p:spPr>
          <a:xfrm>
            <a:off x="2144690" y="1794515"/>
            <a:ext cx="925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0665B7E-1C74-4AA0-B4DF-18CC10229604}"/>
              </a:ext>
            </a:extLst>
          </p:cNvPr>
          <p:cNvCxnSpPr>
            <a:cxnSpLocks/>
          </p:cNvCxnSpPr>
          <p:nvPr/>
        </p:nvCxnSpPr>
        <p:spPr>
          <a:xfrm>
            <a:off x="6383891" y="1794515"/>
            <a:ext cx="2878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2CDBD0C5-3411-4EC8-A10C-3BA3CD234CEE}"/>
              </a:ext>
            </a:extLst>
          </p:cNvPr>
          <p:cNvCxnSpPr>
            <a:cxnSpLocks/>
          </p:cNvCxnSpPr>
          <p:nvPr/>
        </p:nvCxnSpPr>
        <p:spPr>
          <a:xfrm flipV="1">
            <a:off x="3231957" y="2286387"/>
            <a:ext cx="3151934"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11BF69E3-ED31-414C-A276-6AD856C9102A}"/>
              </a:ext>
            </a:extLst>
          </p:cNvPr>
          <p:cNvSpPr/>
          <p:nvPr/>
        </p:nvSpPr>
        <p:spPr>
          <a:xfrm>
            <a:off x="678429" y="2904247"/>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xmlns="" id="{42ADB784-2557-4412-8393-616832159E4A}"/>
              </a:ext>
            </a:extLst>
          </p:cNvPr>
          <p:cNvSpPr/>
          <p:nvPr/>
        </p:nvSpPr>
        <p:spPr>
          <a:xfrm>
            <a:off x="678429" y="3887714"/>
            <a:ext cx="49990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xmlns="" id="{2B4BD998-294C-42F1-B7C1-A98EDA0E6999}"/>
              </a:ext>
            </a:extLst>
          </p:cNvPr>
          <p:cNvSpPr/>
          <p:nvPr/>
        </p:nvSpPr>
        <p:spPr>
          <a:xfrm>
            <a:off x="678429" y="4868264"/>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xmlns="" id="{43EC768B-D8EE-4803-BD7C-850EC494316D}"/>
              </a:ext>
            </a:extLst>
          </p:cNvPr>
          <p:cNvSpPr/>
          <p:nvPr/>
        </p:nvSpPr>
        <p:spPr>
          <a:xfrm>
            <a:off x="4251491" y="2919766"/>
            <a:ext cx="393381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xmlns="" id="{AC5C7A89-1AB5-489B-9A44-46C16A4DC7D9}"/>
              </a:ext>
            </a:extLst>
          </p:cNvPr>
          <p:cNvSpPr/>
          <p:nvPr/>
        </p:nvSpPr>
        <p:spPr>
          <a:xfrm>
            <a:off x="4928301" y="3938542"/>
            <a:ext cx="3478181"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xmlns="" id="{99D1330C-FA7A-4229-8E9A-0EBBA57B8F8F}"/>
              </a:ext>
            </a:extLst>
          </p:cNvPr>
          <p:cNvSpPr/>
          <p:nvPr/>
        </p:nvSpPr>
        <p:spPr>
          <a:xfrm>
            <a:off x="1454772" y="4919092"/>
            <a:ext cx="2305386"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xmlns="" id="{2CDBD0C5-3411-4EC8-A10C-3BA3CD234CEE}"/>
              </a:ext>
            </a:extLst>
          </p:cNvPr>
          <p:cNvCxnSpPr>
            <a:cxnSpLocks/>
          </p:cNvCxnSpPr>
          <p:nvPr/>
        </p:nvCxnSpPr>
        <p:spPr>
          <a:xfrm flipV="1">
            <a:off x="7301265" y="2286387"/>
            <a:ext cx="3016442" cy="14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xmlns="" id="{45F24BC3-F57E-4F7D-9228-38040DEE9AAD}"/>
              </a:ext>
            </a:extLst>
          </p:cNvPr>
          <p:cNvSpPr/>
          <p:nvPr/>
        </p:nvSpPr>
        <p:spPr>
          <a:xfrm>
            <a:off x="4473071" y="501298"/>
            <a:ext cx="3190473"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7030A0"/>
                </a:solidFill>
                <a:latin typeface="Calibri" panose="020F0502020204030204" pitchFamily="34" charset="0"/>
                <a:cs typeface="Calibri" panose="020F0502020204030204" pitchFamily="34" charset="0"/>
              </a:rPr>
              <a:t>III. </a:t>
            </a:r>
            <a:r>
              <a:rPr lang="en-US" sz="4000" u="sng" dirty="0" err="1">
                <a:solidFill>
                  <a:srgbClr val="7030A0"/>
                </a:solidFill>
                <a:latin typeface="Calibri" panose="020F0502020204030204" pitchFamily="34" charset="0"/>
                <a:cs typeface="Calibri" panose="020F0502020204030204" pitchFamily="34" charset="0"/>
              </a:rPr>
              <a:t>Luyện</a:t>
            </a:r>
            <a:r>
              <a:rPr lang="en-US" sz="4000" u="sng" dirty="0">
                <a:solidFill>
                  <a:srgbClr val="7030A0"/>
                </a:solidFill>
                <a:latin typeface="Calibri" panose="020F0502020204030204" pitchFamily="34" charset="0"/>
                <a:cs typeface="Calibri" panose="020F0502020204030204" pitchFamily="34" charset="0"/>
              </a:rPr>
              <a:t> </a:t>
            </a:r>
            <a:r>
              <a:rPr lang="en-US" sz="4000" u="sng" dirty="0" err="1">
                <a:solidFill>
                  <a:srgbClr val="7030A0"/>
                </a:solidFill>
                <a:latin typeface="Calibri" panose="020F0502020204030204" pitchFamily="34" charset="0"/>
                <a:cs typeface="Calibri" panose="020F0502020204030204" pitchFamily="34" charset="0"/>
              </a:rPr>
              <a:t>tập</a:t>
            </a:r>
            <a:endParaRPr lang="en-US" sz="4000" u="sng"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499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0"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5207102" y="1382740"/>
            <a:ext cx="231666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xmlns=""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là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lang="en-US" sz="3200">
                <a:solidFill>
                  <a:prstClr val="black"/>
                </a:solidFill>
                <a:latin typeface="+mj-lt"/>
                <a:cs typeface="Calibri" panose="020F0502020204030204" pitchFamily="34" charset="0"/>
              </a:rPr>
              <a:t>điều kiện </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quả, giả</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thiết – kết quả</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Rectangle 9">
            <a:extLst>
              <a:ext uri="{FF2B5EF4-FFF2-40B4-BE49-F238E27FC236}">
                <a16:creationId xmlns:a16="http://schemas.microsoft.com/office/drawing/2014/main" xmlns=""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sinh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biết cách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điền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từ hoặc</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cặp quan hệ từ,</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thêm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vế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err="1">
                <a:ln>
                  <a:noFill/>
                </a:ln>
                <a:solidFill>
                  <a:prstClr val="black"/>
                </a:solidFill>
                <a:effectLst/>
                <a:uLnTx/>
                <a:uFillTx/>
                <a:latin typeface="+mj-lt"/>
                <a:cs typeface="Calibri" panose="020F0502020204030204" pitchFamily="34" charset="0"/>
              </a:rPr>
              <a:t>thích</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hợp vào</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chỗ trống</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 thay đổi</a:t>
            </a:r>
            <a:r>
              <a:rPr kumimoji="0" lang="en-US" sz="3200" b="0" i="0" u="none" strike="noStrike" kern="1200" cap="none" spc="0" normalizeH="0" noProof="0">
                <a:ln>
                  <a:noFill/>
                </a:ln>
                <a:solidFill>
                  <a:prstClr val="black"/>
                </a:solidFill>
                <a:effectLst/>
                <a:uLnTx/>
                <a:uFillTx/>
                <a:latin typeface="+mj-lt"/>
                <a:cs typeface="Calibri" panose="020F0502020204030204" pitchFamily="34" charset="0"/>
              </a:rPr>
              <a:t> vị trí của các vế câu</a:t>
            </a:r>
            <a:r>
              <a:rPr kumimoji="0" lang="en-US" sz="3200" b="0" i="0" u="none" strike="noStrike" kern="1200" cap="none" spc="0" normalizeH="0" baseline="0" noProof="0">
                <a:ln>
                  <a:noFill/>
                </a:ln>
                <a:solidFill>
                  <a:prstClr val="black"/>
                </a:solidFill>
                <a:effectLst/>
                <a:uLnTx/>
                <a:uFillTx/>
                <a:latin typeface="+mj-lt"/>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grpSp>
        <p:nvGrpSpPr>
          <p:cNvPr id="13" name="组合 19">
            <a:extLst>
              <a:ext uri="{FF2B5EF4-FFF2-40B4-BE49-F238E27FC236}">
                <a16:creationId xmlns:a16="http://schemas.microsoft.com/office/drawing/2014/main" xmlns=""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xmlns=""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xmlns=""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xmlns=""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xmlns=""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xmlns="" id="{D78572EA-29D1-4679-A9EE-D107723B3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9" name="图片 8">
            <a:extLst>
              <a:ext uri="{FF2B5EF4-FFF2-40B4-BE49-F238E27FC236}">
                <a16:creationId xmlns:a16="http://schemas.microsoft.com/office/drawing/2014/main" xmlns=""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par>
                                <p:cTn id="51" presetID="4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Nắng Nền Rừng Quảng Cáo, Nền Quảng Cáo, Rừng, C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BC30E5B7-3863-4586-9772-EF6920676AF0}"/>
              </a:ext>
            </a:extLst>
          </p:cNvPr>
          <p:cNvPicPr>
            <a:picLocks noChangeAspect="1"/>
          </p:cNvPicPr>
          <p:nvPr/>
        </p:nvPicPr>
        <p:blipFill>
          <a:blip r:embed="rId3"/>
          <a:stretch>
            <a:fillRect/>
          </a:stretch>
        </p:blipFill>
        <p:spPr>
          <a:xfrm>
            <a:off x="310968" y="78059"/>
            <a:ext cx="11721198" cy="6548883"/>
          </a:xfrm>
          <a:prstGeom prst="roundRect">
            <a:avLst>
              <a:gd name="adj" fmla="val 16667"/>
            </a:avLst>
          </a:prstGeom>
          <a:ln w="381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Rounded Corners 3">
            <a:extLst>
              <a:ext uri="{FF2B5EF4-FFF2-40B4-BE49-F238E27FC236}">
                <a16:creationId xmlns:a16="http://schemas.microsoft.com/office/drawing/2014/main" xmlns="" id="{FC5F2AEC-E5BD-40CB-96FE-E40D1CCAF162}"/>
              </a:ext>
            </a:extLst>
          </p:cNvPr>
          <p:cNvSpPr/>
          <p:nvPr/>
        </p:nvSpPr>
        <p:spPr>
          <a:xfrm>
            <a:off x="302048" y="671254"/>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em được điểm tốt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cả nhà đều vui.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Hễ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được điểm tốt</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em sẽ được thưởng.</a:t>
            </a:r>
            <a:endParaRPr lang="en-US" sz="2900" dirty="0">
              <a:solidFill>
                <a:srgbClr val="00B05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76BE8E78-C35B-4A01-B204-CB1CA47C612B}"/>
              </a:ext>
            </a:extLst>
          </p:cNvPr>
          <p:cNvSpPr/>
          <p:nvPr/>
        </p:nvSpPr>
        <p:spPr>
          <a:xfrm>
            <a:off x="667281" y="103761"/>
            <a:ext cx="11079940" cy="60991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Hễ em được điểm tốt</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8F0C7C9A-60D0-4655-AF61-225E3BFFAA4A}"/>
              </a:ext>
            </a:extLst>
          </p:cNvPr>
          <p:cNvSpPr/>
          <p:nvPr/>
        </p:nvSpPr>
        <p:spPr>
          <a:xfrm>
            <a:off x="667281" y="2020940"/>
            <a:ext cx="4982892"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Nếu chúng ta chủ quan</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0CEDAB25-1CC8-4676-AD01-A166DCC22FC4}"/>
              </a:ext>
            </a:extLst>
          </p:cNvPr>
          <p:cNvSpPr/>
          <p:nvPr/>
        </p:nvSpPr>
        <p:spPr>
          <a:xfrm>
            <a:off x="667281" y="3966711"/>
            <a:ext cx="11079940" cy="73105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200" dirty="0">
                <a:solidFill>
                  <a:schemeClr val="tx1"/>
                </a:solidFill>
                <a:latin typeface="Calibri" panose="020F0502020204030204" pitchFamily="34" charset="0"/>
                <a:cs typeface="Calibri" panose="020F0502020204030204" pitchFamily="34" charset="0"/>
              </a:rPr>
              <a:t>c) 	</a:t>
            </a:r>
            <a:r>
              <a:rPr lang="en-US" sz="3200">
                <a:solidFill>
                  <a:schemeClr val="tx1"/>
                </a:solidFill>
                <a:latin typeface="Calibri" panose="020F0502020204030204" pitchFamily="34" charset="0"/>
                <a:cs typeface="Calibri" panose="020F0502020204030204" pitchFamily="34" charset="0"/>
              </a:rPr>
              <a:t>	thì Hồng đã có nhiều tiến bộ trong học tập.</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xmlns="" id="{43829D5C-B583-40DD-B59B-F827B72FA371}"/>
              </a:ext>
            </a:extLst>
          </p:cNvPr>
          <p:cNvSpPr/>
          <p:nvPr/>
        </p:nvSpPr>
        <p:spPr>
          <a:xfrm>
            <a:off x="5012501" y="145357"/>
            <a:ext cx="2166995" cy="56751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xmlns="" id="{66EA8AAA-A011-4829-8387-838B18284689}"/>
              </a:ext>
            </a:extLst>
          </p:cNvPr>
          <p:cNvSpPr/>
          <p:nvPr/>
        </p:nvSpPr>
        <p:spPr>
          <a:xfrm>
            <a:off x="5312820" y="2083163"/>
            <a:ext cx="2078580"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xmlns="" id="{7EA23EC6-1C3A-4F44-99A0-462F38434EB7}"/>
              </a:ext>
            </a:extLst>
          </p:cNvPr>
          <p:cNvSpPr/>
          <p:nvPr/>
        </p:nvSpPr>
        <p:spPr>
          <a:xfrm>
            <a:off x="1544266" y="4019043"/>
            <a:ext cx="1052052" cy="68022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xmlns="" id="{6F1B0613-E873-4806-BE3D-1607DDCD6579}"/>
              </a:ext>
            </a:extLst>
          </p:cNvPr>
          <p:cNvSpPr/>
          <p:nvPr/>
        </p:nvSpPr>
        <p:spPr>
          <a:xfrm>
            <a:off x="310968" y="2689695"/>
            <a:ext cx="11721198" cy="122612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chủ quan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thì </a:t>
            </a:r>
            <a:r>
              <a:rPr lang="en-US" sz="2900">
                <a:solidFill>
                  <a:srgbClr val="108539"/>
                </a:solidFill>
                <a:latin typeface="Calibri" panose="020F0502020204030204" pitchFamily="34" charset="0"/>
                <a:cs typeface="Calibri" panose="020F0502020204030204" pitchFamily="34" charset="0"/>
                <a:sym typeface="Wingdings" panose="05000000000000000000" pitchFamily="2" charset="2"/>
              </a:rPr>
              <a:t>chúng ta sẽ thất bại.</a:t>
            </a:r>
            <a:endParaRPr lang="en-US" sz="2900" dirty="0">
              <a:solidFill>
                <a:srgbClr val="00B050"/>
              </a:solidFill>
              <a:latin typeface="Calibri" panose="020F0502020204030204" pitchFamily="34" charset="0"/>
              <a:cs typeface="Calibri" panose="020F0502020204030204" pitchFamily="34" charset="0"/>
              <a:sym typeface="Wingdings" panose="05000000000000000000" pitchFamily="2" charset="2"/>
            </a:endParaRPr>
          </a:p>
          <a:p>
            <a:pPr algn="just"/>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Nếu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chúng ta chủ quan</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n-US" sz="2900">
                <a:solidFill>
                  <a:srgbClr val="0070C0"/>
                </a:solidFill>
                <a:latin typeface="Calibri" panose="020F0502020204030204" pitchFamily="34" charset="0"/>
                <a:cs typeface="Calibri" panose="020F0502020204030204" pitchFamily="34" charset="0"/>
                <a:sym typeface="Wingdings" panose="05000000000000000000" pitchFamily="2" charset="2"/>
              </a:rPr>
              <a:t>địch sẽ lợi dụng cơ hội tấn công.</a:t>
            </a:r>
            <a:r>
              <a:rPr lang="en-US" sz="29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2900" dirty="0">
              <a:solidFill>
                <a:srgbClr val="00B05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xmlns="" id="{427B6452-A881-41EE-9D9B-3696B41D5E36}"/>
              </a:ext>
            </a:extLst>
          </p:cNvPr>
          <p:cNvSpPr/>
          <p:nvPr/>
        </p:nvSpPr>
        <p:spPr>
          <a:xfrm>
            <a:off x="310968" y="4849537"/>
            <a:ext cx="11721198" cy="141744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Nếu mà</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 chịu khó học hành</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108539"/>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a:t>
            </a:r>
            <a:endParaRPr lang="en-US" sz="3000" dirty="0">
              <a:solidFill>
                <a:srgbClr val="0070C0"/>
              </a:solidFill>
              <a:latin typeface="Calibri" panose="020F0502020204030204" pitchFamily="34" charset="0"/>
              <a:cs typeface="Calibri" panose="020F0502020204030204" pitchFamily="34" charset="0"/>
              <a:sym typeface="Wingdings" panose="05000000000000000000" pitchFamily="2" charset="2"/>
            </a:endParaRPr>
          </a:p>
          <a:p>
            <a:pPr algn="just"/>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Giá như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chăm chỉ hơn</a:t>
            </a:r>
            <a:r>
              <a:rPr lang="en-US" sz="3000">
                <a:solidFill>
                  <a:srgbClr val="FF0000"/>
                </a:solidFill>
                <a:latin typeface="Calibri" panose="020F0502020204030204" pitchFamily="34" charset="0"/>
                <a:cs typeface="Calibri" panose="020F0502020204030204" pitchFamily="34" charset="0"/>
                <a:sym typeface="Wingdings" panose="05000000000000000000" pitchFamily="2" charset="2"/>
              </a:rPr>
              <a:t> thì </a:t>
            </a:r>
            <a:r>
              <a:rPr lang="en-US" sz="3000">
                <a:solidFill>
                  <a:srgbClr val="0070C0"/>
                </a:solidFill>
                <a:latin typeface="Calibri" panose="020F0502020204030204" pitchFamily="34" charset="0"/>
                <a:cs typeface="Calibri" panose="020F0502020204030204" pitchFamily="34" charset="0"/>
                <a:sym typeface="Wingdings" panose="05000000000000000000" pitchFamily="2" charset="2"/>
              </a:rPr>
              <a:t>Hồng đã có nhiều tiến bộ trong học tập. </a:t>
            </a:r>
            <a:endParaRPr lang="en-US" sz="3000" dirty="0">
              <a:solidFill>
                <a:srgbClr val="0070C0"/>
              </a:solidFill>
              <a:latin typeface="Calibri" panose="020F0502020204030204" pitchFamily="34" charset="0"/>
              <a:cs typeface="Calibri" panose="020F0502020204030204" pitchFamily="34" charset="0"/>
            </a:endParaRPr>
          </a:p>
        </p:txBody>
      </p:sp>
      <p:pic>
        <p:nvPicPr>
          <p:cNvPr id="11266" name="Picture 2" descr="7 HOẠT ĐỘNG GẮN KẾT TÌNH CẢM GIA ĐÌNH MÙA GIÃN CÁCH – AEON MALL Long Biê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 b="94005" l="319" r="98562"/>
                    </a14:imgEffect>
                  </a14:imgLayer>
                </a14:imgProps>
              </a:ext>
              <a:ext uri="{28A0092B-C50C-407E-A947-70E740481C1C}">
                <a14:useLocalDpi xmlns:a14="http://schemas.microsoft.com/office/drawing/2010/main" val="0"/>
              </a:ext>
            </a:extLst>
          </a:blip>
          <a:srcRect/>
          <a:stretch>
            <a:fillRect/>
          </a:stretch>
        </p:blipFill>
        <p:spPr bwMode="auto">
          <a:xfrm>
            <a:off x="8334967" y="-3616"/>
            <a:ext cx="3039262" cy="20245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ảnh Trường Tiểu Học Và Trung Học Hoạt Hình Vẽ Tay Mẹ Giám Sát Bài Tập  Về Nhà Khăn đỏ, Bài Tập Mầm Non, Trước Khi đi Học, Công Việc Sửa"/>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938" r="90000"/>
                    </a14:imgEffect>
                  </a14:imgLayer>
                </a14:imgProps>
              </a:ext>
              <a:ext uri="{28A0092B-C50C-407E-A947-70E740481C1C}">
                <a14:useLocalDpi xmlns:a14="http://schemas.microsoft.com/office/drawing/2010/main" val="0"/>
              </a:ext>
            </a:extLst>
          </a:blip>
          <a:srcRect/>
          <a:stretch>
            <a:fillRect/>
          </a:stretch>
        </p:blipFill>
        <p:spPr bwMode="auto">
          <a:xfrm>
            <a:off x="9792358" y="2831096"/>
            <a:ext cx="2097336" cy="209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09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42" presetClass="entr" presetSubtype="0" fill="hold" nodeType="withEffect">
                                  <p:stCondLst>
                                    <p:cond delay="0"/>
                                  </p:stCondLst>
                                  <p:childTnLst>
                                    <p:set>
                                      <p:cBhvr>
                                        <p:cTn id="24" dur="1" fill="hold">
                                          <p:stCondLst>
                                            <p:cond delay="0"/>
                                          </p:stCondLst>
                                        </p:cTn>
                                        <p:tgtEl>
                                          <p:spTgt spid="11266"/>
                                        </p:tgtEl>
                                        <p:attrNameLst>
                                          <p:attrName>style.visibility</p:attrName>
                                        </p:attrNameLst>
                                      </p:cBhvr>
                                      <p:to>
                                        <p:strVal val="visible"/>
                                      </p:to>
                                    </p:set>
                                    <p:animEffect transition="in" filter="fade">
                                      <p:cBhvr>
                                        <p:cTn id="25" dur="1000"/>
                                        <p:tgtEl>
                                          <p:spTgt spid="11266"/>
                                        </p:tgtEl>
                                      </p:cBhvr>
                                    </p:animEffect>
                                    <p:anim calcmode="lin" valueType="num">
                                      <p:cBhvr>
                                        <p:cTn id="26" dur="1000" fill="hold"/>
                                        <p:tgtEl>
                                          <p:spTgt spid="11266"/>
                                        </p:tgtEl>
                                        <p:attrNameLst>
                                          <p:attrName>ppt_x</p:attrName>
                                        </p:attrNameLst>
                                      </p:cBhvr>
                                      <p:tavLst>
                                        <p:tav tm="0">
                                          <p:val>
                                            <p:strVal val="#ppt_x"/>
                                          </p:val>
                                        </p:tav>
                                        <p:tav tm="100000">
                                          <p:val>
                                            <p:strVal val="#ppt_x"/>
                                          </p:val>
                                        </p:tav>
                                      </p:tavLst>
                                    </p:anim>
                                    <p:anim calcmode="lin" valueType="num">
                                      <p:cBhvr>
                                        <p:cTn id="27"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arn(inVertic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barn(inVertical)">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barn(inVertic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barn(inVertical)">
                                      <p:cBhvr>
                                        <p:cTn id="57" dur="500"/>
                                        <p:tgtEl>
                                          <p:spTgt spid="14">
                                            <p:txEl>
                                              <p:pRg st="1" end="1"/>
                                            </p:txEl>
                                          </p:spTgt>
                                        </p:tgtEl>
                                      </p:cBhvr>
                                    </p:animEffect>
                                  </p:childTnLst>
                                </p:cTn>
                              </p:par>
                              <p:par>
                                <p:cTn id="58" presetID="42" presetClass="entr" presetSubtype="0" fill="hold" nodeType="withEffect">
                                  <p:stCondLst>
                                    <p:cond delay="0"/>
                                  </p:stCondLst>
                                  <p:childTnLst>
                                    <p:set>
                                      <p:cBhvr>
                                        <p:cTn id="59" dur="1" fill="hold">
                                          <p:stCondLst>
                                            <p:cond delay="0"/>
                                          </p:stCondLst>
                                        </p:cTn>
                                        <p:tgtEl>
                                          <p:spTgt spid="11268"/>
                                        </p:tgtEl>
                                        <p:attrNameLst>
                                          <p:attrName>style.visibility</p:attrName>
                                        </p:attrNameLst>
                                      </p:cBhvr>
                                      <p:to>
                                        <p:strVal val="visible"/>
                                      </p:to>
                                    </p:set>
                                    <p:animEffect transition="in" filter="fade">
                                      <p:cBhvr>
                                        <p:cTn id="60" dur="1000"/>
                                        <p:tgtEl>
                                          <p:spTgt spid="11268"/>
                                        </p:tgtEl>
                                      </p:cBhvr>
                                    </p:animEffect>
                                    <p:anim calcmode="lin" valueType="num">
                                      <p:cBhvr>
                                        <p:cTn id="61" dur="1000" fill="hold"/>
                                        <p:tgtEl>
                                          <p:spTgt spid="11268"/>
                                        </p:tgtEl>
                                        <p:attrNameLst>
                                          <p:attrName>ppt_x</p:attrName>
                                        </p:attrNameLst>
                                      </p:cBhvr>
                                      <p:tavLst>
                                        <p:tav tm="0">
                                          <p:val>
                                            <p:strVal val="#ppt_x"/>
                                          </p:val>
                                        </p:tav>
                                        <p:tav tm="100000">
                                          <p:val>
                                            <p:strVal val="#ppt_x"/>
                                          </p:val>
                                        </p:tav>
                                      </p:tavLst>
                                    </p:anim>
                                    <p:anim calcmode="lin" valueType="num">
                                      <p:cBhvr>
                                        <p:cTn id="6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9" name="Picture 8">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246480" y="3863507"/>
            <a:ext cx="1649259" cy="190137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919" y="1516513"/>
            <a:ext cx="1143000" cy="2857500"/>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10579963" y="3863507"/>
            <a:ext cx="1509485" cy="190137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302644" y="4219419"/>
            <a:ext cx="1509485" cy="206102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xmlns="" id="{91519D9C-6FC3-4C54-8752-19F3B5C2B41C}"/>
              </a:ext>
            </a:extLst>
          </p:cNvPr>
          <p:cNvSpPr>
            <a:spLocks/>
          </p:cNvSpPr>
          <p:nvPr>
            <p:custDataLst>
              <p:tags r:id="rId1"/>
            </p:custDataLst>
          </p:nvPr>
        </p:nvSpPr>
        <p:spPr bwMode="auto">
          <a:xfrm>
            <a:off x="668215" y="136996"/>
            <a:ext cx="10637615" cy="394542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CẢM ƠN CÁC BẠN NHỎ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ĐÃ ĐẾN THĂM XỨ SỞ THẦN TIÊN </a:t>
            </a:r>
          </a:p>
          <a:p>
            <a:pPr algn="ctr">
              <a:lnSpc>
                <a:spcPct val="120000"/>
              </a:lnSpc>
              <a:defRPr/>
            </a:pPr>
            <a:r>
              <a:rPr lang="en-US" altLang="zh-CN" sz="3200" b="1">
                <a:solidFill>
                  <a:schemeClr val="accent2">
                    <a:lumMod val="75000"/>
                  </a:schemeClr>
                </a:solidFill>
                <a:latin typeface="Pattaya" panose="00000500000000000000" pitchFamily="2" charset="-34"/>
                <a:cs typeface="Pattaya" panose="00000500000000000000" pitchFamily="2" charset="-34"/>
              </a:rPr>
              <a:t>VÀ GIẢI CỨU CÁC BẠN CỦA MÌNH NHÉ! </a:t>
            </a:r>
          </a:p>
        </p:txBody>
      </p:sp>
    </p:spTree>
    <p:extLst>
      <p:ext uri="{BB962C8B-B14F-4D97-AF65-F5344CB8AC3E}">
        <p14:creationId xmlns:p14="http://schemas.microsoft.com/office/powerpoint/2010/main" val="3561282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60DD780-5499-434A-AC15-03E01C2B10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B3452DE7-5375-4058-9B4D-A8728722A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063" r="65568"/>
          <a:stretch/>
        </p:blipFill>
        <p:spPr>
          <a:xfrm>
            <a:off x="-105728" y="4053385"/>
            <a:ext cx="2247423" cy="2804615"/>
          </a:xfrm>
          <a:prstGeom prst="rect">
            <a:avLst/>
          </a:prstGeom>
        </p:spPr>
      </p:pic>
      <p:sp>
        <p:nvSpPr>
          <p:cNvPr id="6" name="TextBox 5">
            <a:extLst>
              <a:ext uri="{FF2B5EF4-FFF2-40B4-BE49-F238E27FC236}">
                <a16:creationId xmlns:a16="http://schemas.microsoft.com/office/drawing/2014/main" xmlns="" id="{62B4FDD4-2861-4472-9607-00D2E10B1D1A}"/>
              </a:ext>
            </a:extLst>
          </p:cNvPr>
          <p:cNvSpPr txBox="1"/>
          <p:nvPr/>
        </p:nvSpPr>
        <p:spPr>
          <a:xfrm>
            <a:off x="1528549" y="1105469"/>
            <a:ext cx="9416955" cy="4392692"/>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7" name="Rectangle 6"/>
          <p:cNvSpPr/>
          <p:nvPr/>
        </p:nvSpPr>
        <p:spPr>
          <a:xfrm>
            <a:off x="4075385" y="1382740"/>
            <a:ext cx="4580100"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ĐÁNH GIÁ MỤC TIÊU</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sp>
        <p:nvSpPr>
          <p:cNvPr id="8" name="Rectangle 7">
            <a:extLst>
              <a:ext uri="{FF2B5EF4-FFF2-40B4-BE49-F238E27FC236}">
                <a16:creationId xmlns:a16="http://schemas.microsoft.com/office/drawing/2014/main" xmlns="" id="{4AFF80F7-5BB8-4DD7-BBAD-497F71D9A9F9}"/>
              </a:ext>
            </a:extLst>
          </p:cNvPr>
          <p:cNvSpPr/>
          <p:nvPr/>
        </p:nvSpPr>
        <p:spPr>
          <a:xfrm>
            <a:off x="2452121" y="2224147"/>
            <a:ext cx="8384202"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Học</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sinh</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hiểu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thế</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nào</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là</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câu</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thể</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hiện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quan</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hệ</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điều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kiện</a:t>
            </a:r>
            <a:r>
              <a:rPr lang="en-US" sz="3200" dirty="0">
                <a:solidFill>
                  <a:prstClr val="black"/>
                </a:solidFill>
                <a:latin typeface="+mj-lt"/>
                <a:cs typeface="Calibri" panose="020F0502020204030204" pitchFamily="34" charset="0"/>
              </a:rPr>
              <a:t> </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mj-lt"/>
                <a:cs typeface="Calibri" panose="020F0502020204030204" pitchFamily="34" charset="0"/>
              </a:rPr>
              <a:t>giả</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thiết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kết</a:t>
            </a:r>
            <a:r>
              <a:rPr kumimoji="0" lang="en-US" sz="3200" b="0" i="0" u="none" strike="noStrike" kern="1200" cap="none" spc="0" normalizeH="0" noProof="0" dirty="0">
                <a:ln>
                  <a:noFill/>
                </a:ln>
                <a:solidFill>
                  <a:prstClr val="black"/>
                </a:solidFill>
                <a:effectLst/>
                <a:uLnTx/>
                <a:uFillTx/>
                <a:latin typeface="+mj-lt"/>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mj-lt"/>
                <a:cs typeface="Calibri" panose="020F0502020204030204" pitchFamily="34" charset="0"/>
              </a:rPr>
              <a:t>quả</a:t>
            </a:r>
            <a:r>
              <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rPr>
              <a:t>.</a:t>
            </a:r>
          </a:p>
        </p:txBody>
      </p:sp>
      <p:sp>
        <p:nvSpPr>
          <p:cNvPr id="10" name="Rectangle 9">
            <a:extLst>
              <a:ext uri="{FF2B5EF4-FFF2-40B4-BE49-F238E27FC236}">
                <a16:creationId xmlns:a16="http://schemas.microsoft.com/office/drawing/2014/main" xmlns="" id="{C01A0B09-1423-49A0-B8A4-60CF71584748}"/>
              </a:ext>
            </a:extLst>
          </p:cNvPr>
          <p:cNvSpPr/>
          <p:nvPr/>
        </p:nvSpPr>
        <p:spPr>
          <a:xfrm>
            <a:off x="2452121" y="3512020"/>
            <a:ext cx="8384202" cy="147729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lvl="0" algn="just">
              <a:defRPr/>
            </a:pPr>
            <a:r>
              <a:rPr lang="en-US" sz="3200">
                <a:solidFill>
                  <a:prstClr val="black"/>
                </a:solidFill>
                <a:cs typeface="Calibri" panose="020F0502020204030204" pitchFamily="34" charset="0"/>
              </a:rPr>
              <a:t>Học sinh biết cách điền quan hệ từ hoặc cặp quan hệ từ, thêm vế câu thích hợp vào chỗ trống, thay đổi vị trí của các vế câu.</a:t>
            </a:r>
            <a:endParaRPr lang="en-US" sz="3200" dirty="0">
              <a:solidFill>
                <a:prstClr val="black"/>
              </a:solidFill>
              <a:cs typeface="Calibri" panose="020F0502020204030204" pitchFamily="34" charset="0"/>
            </a:endParaRPr>
          </a:p>
        </p:txBody>
      </p:sp>
      <p:grpSp>
        <p:nvGrpSpPr>
          <p:cNvPr id="13" name="组合 19">
            <a:extLst>
              <a:ext uri="{FF2B5EF4-FFF2-40B4-BE49-F238E27FC236}">
                <a16:creationId xmlns:a16="http://schemas.microsoft.com/office/drawing/2014/main" xmlns="" id="{6DA0CA8C-5743-4E60-9B90-1D283838E4AC}"/>
              </a:ext>
            </a:extLst>
          </p:cNvPr>
          <p:cNvGrpSpPr/>
          <p:nvPr/>
        </p:nvGrpSpPr>
        <p:grpSpPr>
          <a:xfrm>
            <a:off x="1912369" y="2183203"/>
            <a:ext cx="539752" cy="538175"/>
            <a:chOff x="915894" y="1802948"/>
            <a:chExt cx="2133600" cy="2133600"/>
          </a:xfrm>
        </p:grpSpPr>
        <p:sp>
          <p:nvSpPr>
            <p:cNvPr id="14" name="泪滴形 9">
              <a:extLst>
                <a:ext uri="{FF2B5EF4-FFF2-40B4-BE49-F238E27FC236}">
                  <a16:creationId xmlns:a16="http://schemas.microsoft.com/office/drawing/2014/main" xmlns=""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5">
              <a:extLst>
                <a:ext uri="{FF2B5EF4-FFF2-40B4-BE49-F238E27FC236}">
                  <a16:creationId xmlns:a16="http://schemas.microsoft.com/office/drawing/2014/main" xmlns=""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grpSp>
        <p:nvGrpSpPr>
          <p:cNvPr id="16" name="组合 19">
            <a:extLst>
              <a:ext uri="{FF2B5EF4-FFF2-40B4-BE49-F238E27FC236}">
                <a16:creationId xmlns:a16="http://schemas.microsoft.com/office/drawing/2014/main" xmlns="" id="{6DA0CA8C-5743-4E60-9B90-1D283838E4AC}"/>
              </a:ext>
            </a:extLst>
          </p:cNvPr>
          <p:cNvGrpSpPr/>
          <p:nvPr/>
        </p:nvGrpSpPr>
        <p:grpSpPr>
          <a:xfrm>
            <a:off x="1902765" y="3560182"/>
            <a:ext cx="539752" cy="538175"/>
            <a:chOff x="915894" y="1802948"/>
            <a:chExt cx="2133600" cy="2133600"/>
          </a:xfrm>
        </p:grpSpPr>
        <p:sp>
          <p:nvSpPr>
            <p:cNvPr id="17" name="泪滴形 9">
              <a:extLst>
                <a:ext uri="{FF2B5EF4-FFF2-40B4-BE49-F238E27FC236}">
                  <a16:creationId xmlns:a16="http://schemas.microsoft.com/office/drawing/2014/main" xmlns="" id="{77A02ADC-B40F-440B-A428-1C007E7DC605}"/>
                </a:ext>
              </a:extLst>
            </p:cNvPr>
            <p:cNvSpPr/>
            <p:nvPr/>
          </p:nvSpPr>
          <p:spPr>
            <a:xfrm rot="8204039">
              <a:off x="915894" y="1802948"/>
              <a:ext cx="2133600" cy="2133600"/>
            </a:xfrm>
            <a:prstGeom prst="teardrop">
              <a:avLst/>
            </a:prstGeom>
            <a:solidFill>
              <a:srgbClr val="F5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5">
              <a:extLst>
                <a:ext uri="{FF2B5EF4-FFF2-40B4-BE49-F238E27FC236}">
                  <a16:creationId xmlns:a16="http://schemas.microsoft.com/office/drawing/2014/main" xmlns="" id="{D78572EA-29D1-4679-A9EE-D107723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46" y="1955664"/>
              <a:ext cx="1828167" cy="1828167"/>
            </a:xfrm>
            <a:prstGeom prst="rect">
              <a:avLst/>
            </a:prstGeom>
            <a:effectLst>
              <a:outerShdw blurRad="63500" sx="101000" sy="101000" algn="ctr" rotWithShape="0">
                <a:prstClr val="black">
                  <a:alpha val="40000"/>
                </a:prstClr>
              </a:outerShdw>
            </a:effectLst>
          </p:spPr>
        </p:pic>
      </p:grpSp>
      <p:pic>
        <p:nvPicPr>
          <p:cNvPr id="19" name="Picture 2" descr="Green Tick Icon Png, Cliparts &amp;amp; Cartoons - Jing.fm">
            <a:extLst>
              <a:ext uri="{FF2B5EF4-FFF2-40B4-BE49-F238E27FC236}">
                <a16:creationId xmlns:a16="http://schemas.microsoft.com/office/drawing/2014/main" xmlns=""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29338" y="2150615"/>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een Tick Icon Png, Cliparts &amp;amp; Cartoons - Jing.fm">
            <a:extLst>
              <a:ext uri="{FF2B5EF4-FFF2-40B4-BE49-F238E27FC236}">
                <a16:creationId xmlns:a16="http://schemas.microsoft.com/office/drawing/2014/main" xmlns="" id="{BA88A050-B47E-4E04-90D4-335B359E16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830130" y="3536181"/>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1">
            <a:extLst>
              <a:ext uri="{FF2B5EF4-FFF2-40B4-BE49-F238E27FC236}">
                <a16:creationId xmlns:a16="http://schemas.microsoft.com/office/drawing/2014/main" xmlns="" id="{96D64161-FBFB-4CD7-A3D9-CACC14546D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9014" y="479159"/>
            <a:ext cx="1592218" cy="1592218"/>
          </a:xfrm>
          <a:prstGeom prst="rect">
            <a:avLst/>
          </a:prstGeom>
          <a:effectLst>
            <a:outerShdw blurRad="63500" sx="101000" sy="101000" algn="ctr" rotWithShape="0">
              <a:prstClr val="black">
                <a:alpha val="40000"/>
              </a:prstClr>
            </a:outerShdw>
          </a:effectLst>
        </p:spPr>
      </p:pic>
    </p:spTree>
    <p:custDataLst>
      <p:tags r:id="rId1"/>
    </p:custDataLst>
    <p:extLst>
      <p:ext uri="{BB962C8B-B14F-4D97-AF65-F5344CB8AC3E}">
        <p14:creationId xmlns:p14="http://schemas.microsoft.com/office/powerpoint/2010/main" val="39938443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80">
                                          <p:stCondLst>
                                            <p:cond delay="0"/>
                                          </p:stCondLst>
                                        </p:cTn>
                                        <p:tgtEl>
                                          <p:spTgt spid="10"/>
                                        </p:tgtEl>
                                      </p:cBhvr>
                                    </p:animEffect>
                                    <p:anim calcmode="lin" valueType="num">
                                      <p:cBhvr>
                                        <p:cTn id="4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0" dur="26">
                                          <p:stCondLst>
                                            <p:cond delay="650"/>
                                          </p:stCondLst>
                                        </p:cTn>
                                        <p:tgtEl>
                                          <p:spTgt spid="10"/>
                                        </p:tgtEl>
                                      </p:cBhvr>
                                      <p:to x="100000" y="60000"/>
                                    </p:animScale>
                                    <p:animScale>
                                      <p:cBhvr>
                                        <p:cTn id="51" dur="166" decel="50000">
                                          <p:stCondLst>
                                            <p:cond delay="676"/>
                                          </p:stCondLst>
                                        </p:cTn>
                                        <p:tgtEl>
                                          <p:spTgt spid="10"/>
                                        </p:tgtEl>
                                      </p:cBhvr>
                                      <p:to x="100000" y="100000"/>
                                    </p:animScale>
                                    <p:animScale>
                                      <p:cBhvr>
                                        <p:cTn id="52" dur="26">
                                          <p:stCondLst>
                                            <p:cond delay="1312"/>
                                          </p:stCondLst>
                                        </p:cTn>
                                        <p:tgtEl>
                                          <p:spTgt spid="10"/>
                                        </p:tgtEl>
                                      </p:cBhvr>
                                      <p:to x="100000" y="80000"/>
                                    </p:animScale>
                                    <p:animScale>
                                      <p:cBhvr>
                                        <p:cTn id="53" dur="166" decel="50000">
                                          <p:stCondLst>
                                            <p:cond delay="1338"/>
                                          </p:stCondLst>
                                        </p:cTn>
                                        <p:tgtEl>
                                          <p:spTgt spid="10"/>
                                        </p:tgtEl>
                                      </p:cBhvr>
                                      <p:to x="100000" y="100000"/>
                                    </p:animScale>
                                    <p:animScale>
                                      <p:cBhvr>
                                        <p:cTn id="54" dur="26">
                                          <p:stCondLst>
                                            <p:cond delay="1642"/>
                                          </p:stCondLst>
                                        </p:cTn>
                                        <p:tgtEl>
                                          <p:spTgt spid="10"/>
                                        </p:tgtEl>
                                      </p:cBhvr>
                                      <p:to x="100000" y="90000"/>
                                    </p:animScale>
                                    <p:animScale>
                                      <p:cBhvr>
                                        <p:cTn id="55" dur="166" decel="50000">
                                          <p:stCondLst>
                                            <p:cond delay="1668"/>
                                          </p:stCondLst>
                                        </p:cTn>
                                        <p:tgtEl>
                                          <p:spTgt spid="10"/>
                                        </p:tgtEl>
                                      </p:cBhvr>
                                      <p:to x="100000" y="100000"/>
                                    </p:animScale>
                                    <p:animScale>
                                      <p:cBhvr>
                                        <p:cTn id="56" dur="26">
                                          <p:stCondLst>
                                            <p:cond delay="1808"/>
                                          </p:stCondLst>
                                        </p:cTn>
                                        <p:tgtEl>
                                          <p:spTgt spid="10"/>
                                        </p:tgtEl>
                                      </p:cBhvr>
                                      <p:to x="100000" y="95000"/>
                                    </p:animScale>
                                    <p:animScale>
                                      <p:cBhvr>
                                        <p:cTn id="57" dur="166" decel="50000">
                                          <p:stCondLst>
                                            <p:cond delay="1834"/>
                                          </p:stCondLst>
                                        </p:cTn>
                                        <p:tgtEl>
                                          <p:spTgt spid="10"/>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extLst>
    <p:ext uri="{E180D4A7-C9FB-4DFB-919C-405C955672EB}">
      <p14:showEvtLst xmlns:p14="http://schemas.microsoft.com/office/powerpoint/2010/main">
        <p14:playEvt time="90" objId="1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xmlns="" id="{62B4FDD4-2861-4472-9607-00D2E10B1D1A}"/>
              </a:ext>
            </a:extLst>
          </p:cNvPr>
          <p:cNvSpPr txBox="1"/>
          <p:nvPr/>
        </p:nvSpPr>
        <p:spPr>
          <a:xfrm>
            <a:off x="2545080" y="899886"/>
            <a:ext cx="7623098" cy="3779758"/>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a:solidFill>
                <a:srgbClr val="002060"/>
              </a:solidFill>
              <a:latin typeface="Pattaya" panose="00000500000000000000" pitchFamily="2" charset="-34"/>
              <a:cs typeface="Pattaya" panose="00000500000000000000" pitchFamily="2" charset="-34"/>
            </a:endParaRPr>
          </a:p>
          <a:p>
            <a:pPr algn="just"/>
            <a:endParaRPr lang="en-US" sz="3600" dirty="0">
              <a:solidFill>
                <a:srgbClr val="002060"/>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xmlns="" id="{7DB7CB27-EFFA-42BA-A738-2F9701CBC8AD}"/>
              </a:ext>
            </a:extLst>
          </p:cNvPr>
          <p:cNvSpPr/>
          <p:nvPr/>
        </p:nvSpPr>
        <p:spPr>
          <a:xfrm>
            <a:off x="2863940" y="2053290"/>
            <a:ext cx="7251291" cy="58085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a:t>
            </a:r>
          </a:p>
        </p:txBody>
      </p:sp>
      <p:sp>
        <p:nvSpPr>
          <p:cNvPr id="9" name="Rectangle 8">
            <a:extLst>
              <a:ext uri="{FF2B5EF4-FFF2-40B4-BE49-F238E27FC236}">
                <a16:creationId xmlns:a16="http://schemas.microsoft.com/office/drawing/2014/main" xmlns="" id="{9B305FC7-EDCB-45E3-B20F-022ABEFCE825}"/>
              </a:ext>
            </a:extLst>
          </p:cNvPr>
          <p:cNvSpPr/>
          <p:nvPr/>
        </p:nvSpPr>
        <p:spPr>
          <a:xfrm>
            <a:off x="2863939" y="2749938"/>
            <a:ext cx="7251291" cy="92075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ghép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bằng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quan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hệ</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a:latin typeface="Calibri" panose="020F0502020204030204" pitchFamily="34" charset="0"/>
                <a:cs typeface="Calibri" panose="020F0502020204030204" pitchFamily="34" charset="0"/>
              </a:rPr>
              <a:t>(tr.44).</a:t>
            </a:r>
            <a:endParaRPr lang="en-US" sz="3200" dirty="0">
              <a:latin typeface="Calibri" panose="020F0502020204030204" pitchFamily="34" charset="0"/>
              <a:cs typeface="Calibri" panose="020F0502020204030204" pitchFamily="34" charset="0"/>
            </a:endParaRPr>
          </a:p>
        </p:txBody>
      </p:sp>
      <p:sp>
        <p:nvSpPr>
          <p:cNvPr id="11" name="Rectangle 10"/>
          <p:cNvSpPr/>
          <p:nvPr/>
        </p:nvSpPr>
        <p:spPr>
          <a:xfrm>
            <a:off x="5439541" y="1251596"/>
            <a:ext cx="1851789"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0000"/>
                </a:solidFill>
                <a:effectLst>
                  <a:outerShdw blurRad="50800" dist="38100" dir="18900000" algn="bl" rotWithShape="0">
                    <a:prstClr val="black">
                      <a:alpha val="40000"/>
                    </a:prstClr>
                  </a:outerShdw>
                </a:effectLst>
                <a:latin typeface="UTM Arruba KT" panose="02040603050506020204" pitchFamily="18" charset="0"/>
              </a:rPr>
              <a:t>DẶN DÒ</a:t>
            </a:r>
            <a:endParaRPr lang="en-US" sz="4400" b="1" cap="none" spc="0" dirty="0">
              <a:ln/>
              <a:solidFill>
                <a:srgbClr val="FF0000"/>
              </a:solidFill>
              <a:effectLst>
                <a:outerShdw blurRad="50800" dist="38100" dir="18900000" algn="bl" rotWithShape="0">
                  <a:prstClr val="black">
                    <a:alpha val="40000"/>
                  </a:prstClr>
                </a:outerShdw>
              </a:effectLst>
              <a:latin typeface="UTM Arruba KT" panose="02040603050506020204" pitchFamily="18" charset="0"/>
            </a:endParaRPr>
          </a:p>
        </p:txBody>
      </p:sp>
      <p:pic>
        <p:nvPicPr>
          <p:cNvPr id="14" name="图片 11">
            <a:extLst>
              <a:ext uri="{FF2B5EF4-FFF2-40B4-BE49-F238E27FC236}">
                <a16:creationId xmlns:a16="http://schemas.microsoft.com/office/drawing/2014/main" xmlns="" id="{EE4703FD-410F-4EE9-AA13-6AF91040E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83" y="3544583"/>
            <a:ext cx="2985113" cy="2985113"/>
          </a:xfrm>
          <a:prstGeom prst="rect">
            <a:avLst/>
          </a:prstGeom>
        </p:spPr>
      </p:pic>
    </p:spTree>
    <p:extLst>
      <p:ext uri="{BB962C8B-B14F-4D97-AF65-F5344CB8AC3E}">
        <p14:creationId xmlns:p14="http://schemas.microsoft.com/office/powerpoint/2010/main" val="4257332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2492636" y="1792060"/>
            <a:ext cx="1509485" cy="190137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602" y="1161140"/>
            <a:ext cx="1202254" cy="1202254"/>
          </a:xfrm>
          <a:prstGeom prst="rect">
            <a:avLst/>
          </a:prstGeom>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7567152" y="2010227"/>
            <a:ext cx="1509485" cy="190137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3197" y="1313089"/>
            <a:ext cx="1343025" cy="1343025"/>
          </a:xfrm>
          <a:prstGeom prst="rect">
            <a:avLst/>
          </a:prstGeom>
        </p:spPr>
      </p:pic>
      <p:pic>
        <p:nvPicPr>
          <p:cNvPr id="9" name="Picture 8"/>
          <p:cNvPicPr>
            <a:picLocks noChangeAspect="1"/>
          </p:cNvPicPr>
          <p:nvPr/>
        </p:nvPicPr>
        <p:blipFill rotWithShape="1">
          <a:blip r:embed="rId10">
            <a:extLst>
              <a:ext uri="{BEBA8EAE-BF5A-486C-A8C5-ECC9F3942E4B}">
                <a14:imgProps xmlns:a14="http://schemas.microsoft.com/office/drawing/2010/main">
                  <a14:imgLayer r:embed="rId6">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p:blipFill>
        <p:spPr>
          <a:xfrm flipH="1">
            <a:off x="502149" y="3348562"/>
            <a:ext cx="1649259" cy="190137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7279" y="1835828"/>
            <a:ext cx="1143000" cy="2857500"/>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6">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8912241" y="3541256"/>
            <a:ext cx="1509485" cy="190137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62806" y="2757487"/>
            <a:ext cx="1343025" cy="1343025"/>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6">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5467320" y="3911599"/>
            <a:ext cx="1509485" cy="2061029"/>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4420" y="1313996"/>
            <a:ext cx="1143000" cy="2857500"/>
          </a:xfrm>
          <a:prstGeom prst="rect">
            <a:avLst/>
          </a:prstGeom>
        </p:spPr>
      </p:pic>
      <p:sp>
        <p:nvSpPr>
          <p:cNvPr id="15" name="MH_SubTitle_1">
            <a:extLst>
              <a:ext uri="{FF2B5EF4-FFF2-40B4-BE49-F238E27FC236}">
                <a16:creationId xmlns:a16="http://schemas.microsoft.com/office/drawing/2014/main" xmlns="" id="{91519D9C-6FC3-4C54-8752-19F3B5C2B41C}"/>
              </a:ext>
            </a:extLst>
          </p:cNvPr>
          <p:cNvSpPr>
            <a:spLocks/>
          </p:cNvSpPr>
          <p:nvPr>
            <p:custDataLst>
              <p:tags r:id="rId1"/>
            </p:custDataLst>
          </p:nvPr>
        </p:nvSpPr>
        <p:spPr bwMode="auto">
          <a:xfrm>
            <a:off x="2098646" y="53257"/>
            <a:ext cx="8535672" cy="181885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en-US" altLang="zh-CN" sz="4000" b="1">
                <a:solidFill>
                  <a:schemeClr val="accent2">
                    <a:lumMod val="75000"/>
                  </a:schemeClr>
                </a:solidFill>
                <a:latin typeface="Pattaya" panose="00000500000000000000" pitchFamily="2" charset="-34"/>
                <a:cs typeface="Pattaya" panose="00000500000000000000" pitchFamily="2" charset="-34"/>
              </a:rPr>
              <a:t>LẠC VÀO XỨ SỞ THẦN TIÊN</a:t>
            </a:r>
            <a:endParaRPr lang="zh-CN" altLang="en-US" sz="4000" b="1" dirty="0">
              <a:solidFill>
                <a:schemeClr val="accent2">
                  <a:lumMod val="75000"/>
                </a:schemeClr>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0712871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186041" cy="6858000"/>
          </a:xfrm>
          <a:prstGeom prst="rect">
            <a:avLst/>
          </a:prstGeom>
        </p:spPr>
      </p:pic>
      <p:sp>
        <p:nvSpPr>
          <p:cNvPr id="5" name="Rectangle: Rounded Corners 18">
            <a:extLst>
              <a:ext uri="{FF2B5EF4-FFF2-40B4-BE49-F238E27FC236}">
                <a16:creationId xmlns:a16="http://schemas.microsoft.com/office/drawing/2014/main" xmlns="" id="{C12AF386-10E7-4C03-91B5-7499842FAE72}"/>
              </a:ext>
            </a:extLst>
          </p:cNvPr>
          <p:cNvSpPr/>
          <p:nvPr/>
        </p:nvSpPr>
        <p:spPr>
          <a:xfrm>
            <a:off x="1669142" y="2104571"/>
            <a:ext cx="8882743" cy="252412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6" name="Rectangle 5">
            <a:extLst>
              <a:ext uri="{FF2B5EF4-FFF2-40B4-BE49-F238E27FC236}">
                <a16:creationId xmlns:a16="http://schemas.microsoft.com/office/drawing/2014/main" xmlns="" id="{4AFF80F7-5BB8-4DD7-BBAD-497F71D9A9F9}"/>
              </a:ext>
            </a:extLst>
          </p:cNvPr>
          <p:cNvSpPr/>
          <p:nvPr/>
        </p:nvSpPr>
        <p:spPr>
          <a:xfrm>
            <a:off x="1931381" y="2354774"/>
            <a:ext cx="8384202" cy="175276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mj-lt"/>
                <a:cs typeface="Calibri" panose="020F0502020204030204" pitchFamily="34" charset="0"/>
              </a:rPr>
              <a:t>Khu rừng</a:t>
            </a:r>
            <a:r>
              <a:rPr kumimoji="0" lang="en-US" sz="3600" b="0" i="0" u="none" strike="noStrike" kern="1200" cap="none" spc="0" normalizeH="0" noProof="0">
                <a:ln>
                  <a:noFill/>
                </a:ln>
                <a:solidFill>
                  <a:prstClr val="black"/>
                </a:solidFill>
                <a:effectLst/>
                <a:uLnTx/>
                <a:uFillTx/>
                <a:latin typeface="+mj-lt"/>
                <a:cs typeface="Calibri" panose="020F0502020204030204" pitchFamily="34" charset="0"/>
              </a:rPr>
              <a:t> của các nàng tiên đã bị phù phép khiến cho cây cỏ không thể sinh sôi, phát triển được, em hãy cùng các cô tiên tìm lại sự sống cho khu rừng nhé.   </a:t>
            </a:r>
            <a:endParaRPr kumimoji="0" lang="en-US" sz="36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7" name="Rectangle 6"/>
          <p:cNvSpPr/>
          <p:nvPr/>
        </p:nvSpPr>
        <p:spPr>
          <a:xfrm>
            <a:off x="2829672" y="85624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chemeClr val="accent2">
                    <a:lumMod val="75000"/>
                  </a:schemeClr>
                </a:solidFill>
                <a:latin typeface="UTM Showcard" panose="02040603050506020204" pitchFamily="18" charset="0"/>
              </a:rPr>
              <a:t>CHẶNG 1: KHU RỪNG HỒI SINH</a:t>
            </a:r>
            <a:endParaRPr lang="en-US" sz="4400" b="1" cap="none" spc="0" dirty="0">
              <a:ln/>
              <a:solidFill>
                <a:schemeClr val="accent2">
                  <a:lumMod val="75000"/>
                </a:schemeClr>
              </a:solidFill>
              <a:effectLst/>
              <a:latin typeface="UTM Showcard" panose="02040603050506020204" pitchFamily="18" charset="0"/>
            </a:endParaRPr>
          </a:p>
        </p:txBody>
      </p:sp>
      <p:sp>
        <p:nvSpPr>
          <p:cNvPr id="8" name="Rectangle 7"/>
          <p:cNvSpPr/>
          <p:nvPr/>
        </p:nvSpPr>
        <p:spPr>
          <a:xfrm>
            <a:off x="2889538" y="843468"/>
            <a:ext cx="676178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a:ln/>
                <a:solidFill>
                  <a:srgbClr val="FFFF00"/>
                </a:solidFill>
                <a:latin typeface="UTM Showcard" panose="02040603050506020204" pitchFamily="18" charset="0"/>
              </a:rPr>
              <a:t>CHẶNG 1: KHU RỪNG HỒI SINH</a:t>
            </a:r>
            <a:endParaRPr lang="en-US" sz="4400" b="1" cap="none" spc="0" dirty="0">
              <a:ln/>
              <a:solidFill>
                <a:srgbClr val="FFFF00"/>
              </a:solidFill>
              <a:effectLst/>
              <a:latin typeface="UTM Showcard" panose="02040603050506020204" pitchFamily="18" charset="0"/>
            </a:endParaRPr>
          </a:p>
        </p:txBody>
      </p:sp>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p:blipFill>
        <p:spPr>
          <a:xfrm>
            <a:off x="9368515" y="4107540"/>
            <a:ext cx="1509485" cy="190137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80" y="3323771"/>
            <a:ext cx="1343025" cy="1343025"/>
          </a:xfrm>
          <a:prstGeom prst="rect">
            <a:avLst/>
          </a:prstGeom>
        </p:spPr>
      </p:pic>
      <p:pic>
        <p:nvPicPr>
          <p:cNvPr id="13" name="Picture 12">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p:blipFill>
        <p:spPr>
          <a:xfrm>
            <a:off x="275545" y="4368799"/>
            <a:ext cx="1509485" cy="2061029"/>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5" y="1771196"/>
            <a:ext cx="1143000" cy="2857500"/>
          </a:xfrm>
          <a:prstGeom prst="rect">
            <a:avLst/>
          </a:prstGeom>
        </p:spPr>
      </p:pic>
    </p:spTree>
    <p:extLst>
      <p:ext uri="{BB962C8B-B14F-4D97-AF65-F5344CB8AC3E}">
        <p14:creationId xmlns:p14="http://schemas.microsoft.com/office/powerpoint/2010/main" val="16534016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1000" autoRev="1" fill="hold">
                                          <p:stCondLst>
                                            <p:cond delay="0"/>
                                          </p:stCondLst>
                                        </p:cTn>
                                        <p:tgtEl>
                                          <p:spTgt spid="8"/>
                                        </p:tgtEl>
                                        <p:attrNameLst>
                                          <p:attrName>ppt_w</p:attrName>
                                        </p:attrNameLst>
                                      </p:cBhvr>
                                    </p:anim>
                                    <p:anim by="(#ppt_w*0.50)" calcmode="lin" valueType="num">
                                      <p:cBhvr>
                                        <p:cTn id="8" dur="1000" decel="50000" autoRev="1" fill="hold">
                                          <p:stCondLst>
                                            <p:cond delay="0"/>
                                          </p:stCondLst>
                                        </p:cTn>
                                        <p:tgtEl>
                                          <p:spTgt spid="8"/>
                                        </p:tgtEl>
                                        <p:attrNameLst>
                                          <p:attrName>ppt_x</p:attrName>
                                        </p:attrNameLst>
                                      </p:cBhvr>
                                    </p:anim>
                                    <p:anim from="(-#ppt_h/2)" to="(#ppt_y)" calcmode="lin" valueType="num">
                                      <p:cBhvr>
                                        <p:cTn id="9" dur="2000" fill="hold">
                                          <p:stCondLst>
                                            <p:cond delay="0"/>
                                          </p:stCondLst>
                                        </p:cTn>
                                        <p:tgtEl>
                                          <p:spTgt spid="8"/>
                                        </p:tgtEl>
                                        <p:attrNameLst>
                                          <p:attrName>ppt_y</p:attrName>
                                        </p:attrNameLst>
                                      </p:cBhvr>
                                    </p:anim>
                                    <p:animRot by="21600000">
                                      <p:cBhvr>
                                        <p:cTn id="10" dur="2000" fill="hold">
                                          <p:stCondLst>
                                            <p:cond delay="0"/>
                                          </p:stCondLst>
                                        </p:cTn>
                                        <p:tgtEl>
                                          <p:spTgt spid="8"/>
                                        </p:tgtEl>
                                        <p:attrNameLst>
                                          <p:attrName>r</p:attrName>
                                        </p:attrNameLst>
                                      </p:cBhvr>
                                    </p:animRot>
                                  </p:childTnLst>
                                </p:cTn>
                              </p:par>
                              <p:par>
                                <p:cTn id="11" presetID="26"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56" presetClass="entr" presetSubtype="0" fill="hold" grpId="0" nodeType="with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by="(-#ppt_w*2)" calcmode="lin" valueType="num">
                                      <p:cBhvr rctx="PPT">
                                        <p:cTn id="29" dur="1000" autoRev="1" fill="hold">
                                          <p:stCondLst>
                                            <p:cond delay="0"/>
                                          </p:stCondLst>
                                        </p:cTn>
                                        <p:tgtEl>
                                          <p:spTgt spid="7"/>
                                        </p:tgtEl>
                                        <p:attrNameLst>
                                          <p:attrName>ppt_w</p:attrName>
                                        </p:attrNameLst>
                                      </p:cBhvr>
                                    </p:anim>
                                    <p:anim by="(#ppt_w*0.50)" calcmode="lin" valueType="num">
                                      <p:cBhvr>
                                        <p:cTn id="30" dur="1000" decel="50000" autoRev="1" fill="hold">
                                          <p:stCondLst>
                                            <p:cond delay="0"/>
                                          </p:stCondLst>
                                        </p:cTn>
                                        <p:tgtEl>
                                          <p:spTgt spid="7"/>
                                        </p:tgtEl>
                                        <p:attrNameLst>
                                          <p:attrName>ppt_x</p:attrName>
                                        </p:attrNameLst>
                                      </p:cBhvr>
                                    </p:anim>
                                    <p:anim from="(-#ppt_h/2)" to="(#ppt_y)" calcmode="lin" valueType="num">
                                      <p:cBhvr>
                                        <p:cTn id="31" dur="2000" fill="hold">
                                          <p:stCondLst>
                                            <p:cond delay="0"/>
                                          </p:stCondLst>
                                        </p:cTn>
                                        <p:tgtEl>
                                          <p:spTgt spid="7"/>
                                        </p:tgtEl>
                                        <p:attrNameLst>
                                          <p:attrName>ppt_y</p:attrName>
                                        </p:attrNameLst>
                                      </p:cBhvr>
                                    </p:anim>
                                    <p:animRot by="21600000">
                                      <p:cBhvr>
                                        <p:cTn id="32" dur="2000" fill="hold">
                                          <p:stCondLst>
                                            <p:cond delay="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50255"/>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2334173" y="374110"/>
            <a:ext cx="6764789" cy="3283491"/>
          </a:xfrm>
          <a:prstGeom prst="cloudCallout">
            <a:avLst>
              <a:gd name="adj1" fmla="val 46105"/>
              <a:gd name="adj2" fmla="val 52932"/>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3556359" y="1415690"/>
            <a:ext cx="4320415"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 NHẬN XÉT</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0055" y="2176491"/>
            <a:ext cx="1202254" cy="120225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63314" y1="14973" x2="80473" y2="11230"/>
                        <a14:foregroundMark x1="11243" y1="35829" x2="1183" y2="40642"/>
                        <a14:foregroundMark x1="26627" y1="67914" x2="30178" y2="74332"/>
                      </a14:backgroundRemoval>
                    </a14:imgEffect>
                  </a14:imgLayer>
                </a14:imgProps>
              </a:ext>
            </a:extLst>
          </a:blip>
          <a:stretch>
            <a:fillRect/>
          </a:stretch>
        </p:blipFill>
        <p:spPr>
          <a:xfrm rot="792477">
            <a:off x="8752115" y="3320755"/>
            <a:ext cx="2316830" cy="2563592"/>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1" y="0"/>
            <a:ext cx="12186041" cy="6858000"/>
          </a:xfrm>
          <a:prstGeom prst="rect">
            <a:avLst/>
          </a:prstGeom>
        </p:spPr>
      </p:pic>
      <p:sp>
        <p:nvSpPr>
          <p:cNvPr id="27" name="Rectangle: Rounded Corners 18">
            <a:extLst>
              <a:ext uri="{FF2B5EF4-FFF2-40B4-BE49-F238E27FC236}">
                <a16:creationId xmlns:a16="http://schemas.microsoft.com/office/drawing/2014/main" xmlns="" id="{C12AF386-10E7-4C03-91B5-7499842FAE72}"/>
              </a:ext>
            </a:extLst>
          </p:cNvPr>
          <p:cNvSpPr/>
          <p:nvPr/>
        </p:nvSpPr>
        <p:spPr>
          <a:xfrm>
            <a:off x="574429" y="889923"/>
            <a:ext cx="11092074" cy="5235105"/>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Rectangle: Rounded Corners 7">
            <a:extLst>
              <a:ext uri="{FF2B5EF4-FFF2-40B4-BE49-F238E27FC236}">
                <a16:creationId xmlns:a16="http://schemas.microsoft.com/office/drawing/2014/main" xmlns="" id="{B8FBF96F-E92A-437F-8516-B951702C171E}"/>
              </a:ext>
            </a:extLst>
          </p:cNvPr>
          <p:cNvSpPr/>
          <p:nvPr/>
        </p:nvSpPr>
        <p:spPr>
          <a:xfrm>
            <a:off x="574429" y="164109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b="1" dirty="0">
                <a:solidFill>
                  <a:srgbClr val="00B050"/>
                </a:solidFill>
                <a:latin typeface="Calibri" panose="020F0502020204030204" pitchFamily="34" charset="0"/>
                <a:cs typeface="Calibri" panose="020F0502020204030204" pitchFamily="34" charset="0"/>
              </a:rPr>
              <a:t>1.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nối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và</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sắp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xếp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vế</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trong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hai</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câu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ghép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sau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đây</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có</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gì</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khác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nhau</a:t>
            </a:r>
            <a:r>
              <a:rPr lang="en-US" sz="3200" b="1" dirty="0">
                <a:solidFill>
                  <a:srgbClr val="00B050"/>
                </a:solidFill>
                <a:latin typeface="Calibri" panose="020F0502020204030204" pitchFamily="34" charset="0"/>
                <a:cs typeface="Calibri" panose="020F0502020204030204" pitchFamily="34" charset="0"/>
              </a:rPr>
              <a:t>?</a:t>
            </a:r>
          </a:p>
        </p:txBody>
      </p:sp>
      <p:cxnSp>
        <p:nvCxnSpPr>
          <p:cNvPr id="10" name="Straight Connector 9">
            <a:extLst>
              <a:ext uri="{FF2B5EF4-FFF2-40B4-BE49-F238E27FC236}">
                <a16:creationId xmlns:a16="http://schemas.microsoft.com/office/drawing/2014/main" xmlns="" id="{ADCA6ADB-48AD-4F1B-B712-6A62F9E446A6}"/>
              </a:ext>
            </a:extLst>
          </p:cNvPr>
          <p:cNvCxnSpPr>
            <a:cxnSpLocks/>
          </p:cNvCxnSpPr>
          <p:nvPr/>
        </p:nvCxnSpPr>
        <p:spPr>
          <a:xfrm>
            <a:off x="2110598" y="2034242"/>
            <a:ext cx="5309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0FE3059-BB5D-40C6-9113-4CBD5B7393AB}"/>
              </a:ext>
            </a:extLst>
          </p:cNvPr>
          <p:cNvCxnSpPr>
            <a:cxnSpLocks/>
          </p:cNvCxnSpPr>
          <p:nvPr/>
        </p:nvCxnSpPr>
        <p:spPr>
          <a:xfrm>
            <a:off x="4177371" y="2112386"/>
            <a:ext cx="1258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DAB63F3-8796-4BA9-81E1-B3E6633A60A3}"/>
              </a:ext>
            </a:extLst>
          </p:cNvPr>
          <p:cNvCxnSpPr>
            <a:cxnSpLocks/>
          </p:cNvCxnSpPr>
          <p:nvPr/>
        </p:nvCxnSpPr>
        <p:spPr>
          <a:xfrm>
            <a:off x="2345588" y="2592307"/>
            <a:ext cx="1691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A3241443-5F77-41FD-A0B4-EB545127FD03}"/>
              </a:ext>
            </a:extLst>
          </p:cNvPr>
          <p:cNvSpPr/>
          <p:nvPr/>
        </p:nvSpPr>
        <p:spPr>
          <a:xfrm>
            <a:off x="2876731" y="2733755"/>
            <a:ext cx="7801493" cy="887414"/>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514350" indent="-514350" algn="just">
              <a:lnSpc>
                <a:spcPct val="200000"/>
              </a:lnSpc>
              <a:buAutoNum type="alphaLcParenR"/>
            </a:pPr>
            <a:r>
              <a:rPr lang="en-US" sz="3000">
                <a:solidFill>
                  <a:schemeClr val="tx1"/>
                </a:solidFill>
                <a:latin typeface="Calibri" panose="020F0502020204030204" pitchFamily="34" charset="0"/>
                <a:cs typeface="Calibri" panose="020F0502020204030204" pitchFamily="34" charset="0"/>
              </a:rPr>
              <a:t>Nếu trời trở rét  thì con phải mặc thật ấm. </a:t>
            </a:r>
            <a:endParaRPr lang="en-US" sz="2800" i="1" dirty="0">
              <a:solidFill>
                <a:schemeClr val="tx1"/>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xmlns="" id="{DF5B0FCF-1B0F-4A46-A963-C67A265DAB1E}"/>
              </a:ext>
            </a:extLst>
          </p:cNvPr>
          <p:cNvSpPr/>
          <p:nvPr/>
        </p:nvSpPr>
        <p:spPr>
          <a:xfrm>
            <a:off x="2843851" y="3754221"/>
            <a:ext cx="6254950" cy="174808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lnSpc>
                <a:spcPct val="200000"/>
              </a:lnSpc>
            </a:pPr>
            <a:r>
              <a:rPr lang="en-US" sz="3000" dirty="0">
                <a:solidFill>
                  <a:schemeClr val="tx1"/>
                </a:solidFill>
                <a:latin typeface="Calibri" panose="020F0502020204030204" pitchFamily="34" charset="0"/>
                <a:cs typeface="Calibri" panose="020F0502020204030204" pitchFamily="34" charset="0"/>
              </a:rPr>
              <a:t>b</a:t>
            </a:r>
            <a:r>
              <a:rPr lang="en-US" sz="3000">
                <a:solidFill>
                  <a:schemeClr val="tx1"/>
                </a:solidFill>
                <a:latin typeface="Calibri" panose="020F0502020204030204" pitchFamily="34" charset="0"/>
                <a:cs typeface="Calibri" panose="020F0502020204030204" pitchFamily="34" charset="0"/>
              </a:rPr>
              <a:t>) Con phải mặc ấm,  nếu trời rét.</a:t>
            </a:r>
            <a:endParaRPr lang="en-US" sz="3000" dirty="0">
              <a:solidFill>
                <a:schemeClr val="tx1"/>
              </a:solidFill>
              <a:latin typeface="Calibri" panose="020F0502020204030204" pitchFamily="34" charset="0"/>
              <a:cs typeface="Calibri" panose="020F0502020204030204" pitchFamily="34" charset="0"/>
            </a:endParaRPr>
          </a:p>
        </p:txBody>
      </p:sp>
      <p:sp>
        <p:nvSpPr>
          <p:cNvPr id="25" name="Line 11">
            <a:extLst>
              <a:ext uri="{FF2B5EF4-FFF2-40B4-BE49-F238E27FC236}">
                <a16:creationId xmlns:a16="http://schemas.microsoft.com/office/drawing/2014/main" xmlns="" id="{E7815F79-4950-45DC-82F7-139249A3476B}"/>
              </a:ext>
            </a:extLst>
          </p:cNvPr>
          <p:cNvSpPr>
            <a:spLocks noChangeShapeType="1"/>
          </p:cNvSpPr>
          <p:nvPr/>
        </p:nvSpPr>
        <p:spPr bwMode="auto">
          <a:xfrm flipH="1">
            <a:off x="5897883" y="3004370"/>
            <a:ext cx="123755" cy="56297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1">
            <a:extLst>
              <a:ext uri="{FF2B5EF4-FFF2-40B4-BE49-F238E27FC236}">
                <a16:creationId xmlns:a16="http://schemas.microsoft.com/office/drawing/2014/main" xmlns="" id="{35F05BF0-C38D-40DB-8347-6B160094FA59}"/>
              </a:ext>
            </a:extLst>
          </p:cNvPr>
          <p:cNvSpPr>
            <a:spLocks noChangeShapeType="1"/>
          </p:cNvSpPr>
          <p:nvPr/>
        </p:nvSpPr>
        <p:spPr bwMode="auto">
          <a:xfrm flipH="1">
            <a:off x="6173206" y="4472870"/>
            <a:ext cx="115888" cy="495002"/>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15">
            <a:extLst>
              <a:ext uri="{FF2B5EF4-FFF2-40B4-BE49-F238E27FC236}">
                <a16:creationId xmlns:a16="http://schemas.microsoft.com/office/drawing/2014/main" xmlns="" id="{E9374DD6-F591-4DEF-86CE-76B6F1FF24DC}"/>
              </a:ext>
            </a:extLst>
          </p:cNvPr>
          <p:cNvSpPr>
            <a:spLocks noChangeShapeType="1"/>
          </p:cNvSpPr>
          <p:nvPr/>
        </p:nvSpPr>
        <p:spPr bwMode="auto">
          <a:xfrm>
            <a:off x="3585029" y="3566145"/>
            <a:ext cx="2356397" cy="10556"/>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6">
            <a:extLst>
              <a:ext uri="{FF2B5EF4-FFF2-40B4-BE49-F238E27FC236}">
                <a16:creationId xmlns:a16="http://schemas.microsoft.com/office/drawing/2014/main" xmlns="" id="{358F29C7-247C-4311-AD13-74B7A1406222}"/>
              </a:ext>
            </a:extLst>
          </p:cNvPr>
          <p:cNvSpPr>
            <a:spLocks noChangeShapeType="1"/>
          </p:cNvSpPr>
          <p:nvPr/>
        </p:nvSpPr>
        <p:spPr bwMode="auto">
          <a:xfrm flipV="1">
            <a:off x="6123125" y="3566144"/>
            <a:ext cx="3763529" cy="1479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Oval 31">
            <a:extLst>
              <a:ext uri="{FF2B5EF4-FFF2-40B4-BE49-F238E27FC236}">
                <a16:creationId xmlns:a16="http://schemas.microsoft.com/office/drawing/2014/main" xmlns="" id="{B29DD71F-D870-4867-89A3-1B1E213F30AE}"/>
              </a:ext>
            </a:extLst>
          </p:cNvPr>
          <p:cNvSpPr/>
          <p:nvPr/>
        </p:nvSpPr>
        <p:spPr>
          <a:xfrm>
            <a:off x="3422801" y="3000574"/>
            <a:ext cx="787112" cy="55426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3" name="Oval 32">
            <a:extLst>
              <a:ext uri="{FF2B5EF4-FFF2-40B4-BE49-F238E27FC236}">
                <a16:creationId xmlns:a16="http://schemas.microsoft.com/office/drawing/2014/main" xmlns="" id="{975B4A7B-FA55-420A-B81F-73339A3E6410}"/>
              </a:ext>
            </a:extLst>
          </p:cNvPr>
          <p:cNvSpPr/>
          <p:nvPr/>
        </p:nvSpPr>
        <p:spPr>
          <a:xfrm>
            <a:off x="5999370" y="3037540"/>
            <a:ext cx="587208" cy="51586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5" name="Oval 34">
            <a:extLst>
              <a:ext uri="{FF2B5EF4-FFF2-40B4-BE49-F238E27FC236}">
                <a16:creationId xmlns:a16="http://schemas.microsoft.com/office/drawing/2014/main" xmlns="" id="{DC361DD4-9A31-44B0-92D3-0005362F6E6D}"/>
              </a:ext>
            </a:extLst>
          </p:cNvPr>
          <p:cNvSpPr/>
          <p:nvPr/>
        </p:nvSpPr>
        <p:spPr>
          <a:xfrm>
            <a:off x="6289094" y="4491594"/>
            <a:ext cx="740872" cy="480331"/>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6" name="Line 20">
            <a:extLst>
              <a:ext uri="{FF2B5EF4-FFF2-40B4-BE49-F238E27FC236}">
                <a16:creationId xmlns:a16="http://schemas.microsoft.com/office/drawing/2014/main" xmlns="" id="{5DD7EB64-A0F0-4466-816E-DD5D6DD23A8D}"/>
              </a:ext>
            </a:extLst>
          </p:cNvPr>
          <p:cNvSpPr>
            <a:spLocks noChangeShapeType="1"/>
          </p:cNvSpPr>
          <p:nvPr/>
        </p:nvSpPr>
        <p:spPr bwMode="auto">
          <a:xfrm>
            <a:off x="3473279" y="5023834"/>
            <a:ext cx="2591902" cy="4616"/>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24">
            <a:extLst>
              <a:ext uri="{FF2B5EF4-FFF2-40B4-BE49-F238E27FC236}">
                <a16:creationId xmlns:a16="http://schemas.microsoft.com/office/drawing/2014/main" xmlns="" id="{0303AC66-EF9A-4154-91CA-ADA56C01F30B}"/>
              </a:ext>
            </a:extLst>
          </p:cNvPr>
          <p:cNvSpPr>
            <a:spLocks noChangeShapeType="1"/>
          </p:cNvSpPr>
          <p:nvPr/>
        </p:nvSpPr>
        <p:spPr bwMode="auto">
          <a:xfrm flipV="1">
            <a:off x="6404982" y="5023834"/>
            <a:ext cx="1635112" cy="7661"/>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Rectangle 38">
            <a:extLst>
              <a:ext uri="{FF2B5EF4-FFF2-40B4-BE49-F238E27FC236}">
                <a16:creationId xmlns:a16="http://schemas.microsoft.com/office/drawing/2014/main" xmlns="" id="{BFC6AEDE-68F9-46D7-8D88-733F44C4D9BE}"/>
              </a:ext>
            </a:extLst>
          </p:cNvPr>
          <p:cNvSpPr/>
          <p:nvPr/>
        </p:nvSpPr>
        <p:spPr>
          <a:xfrm>
            <a:off x="3422801" y="3566281"/>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err="1">
                <a:solidFill>
                  <a:srgbClr val="0070C0"/>
                </a:solidFill>
                <a:latin typeface="Calibri" panose="020F0502020204030204" pitchFamily="34" charset="0"/>
                <a:cs typeface="Calibri" panose="020F0502020204030204" pitchFamily="34" charset="0"/>
              </a:rPr>
              <a:t>Chỉ</a:t>
            </a:r>
            <a:r>
              <a:rPr lang="en-US" sz="2800" i="1">
                <a:solidFill>
                  <a:srgbClr val="0070C0"/>
                </a:solidFill>
                <a:latin typeface="Calibri" panose="020F0502020204030204" pitchFamily="34" charset="0"/>
                <a:cs typeface="Calibri" panose="020F0502020204030204" pitchFamily="34" charset="0"/>
              </a:rPr>
              <a:t> điều kiện)</a:t>
            </a:r>
            <a:endParaRPr lang="en-US" sz="2800" i="1" dirty="0">
              <a:solidFill>
                <a:srgbClr val="0070C0"/>
              </a:solidFill>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xmlns="" id="{A7A151A5-D5A2-4FF1-95A2-2D440E6529E3}"/>
              </a:ext>
            </a:extLst>
          </p:cNvPr>
          <p:cNvSpPr/>
          <p:nvPr/>
        </p:nvSpPr>
        <p:spPr>
          <a:xfrm>
            <a:off x="6586578" y="35618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xmlns="" id="{8028CDB7-9112-4870-957E-8890669E0DA5}"/>
              </a:ext>
            </a:extLst>
          </p:cNvPr>
          <p:cNvSpPr/>
          <p:nvPr/>
        </p:nvSpPr>
        <p:spPr>
          <a:xfrm>
            <a:off x="3093081" y="5019742"/>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kết</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quả</a:t>
            </a:r>
            <a:r>
              <a:rPr lang="en-US" sz="2800" i="1" dirty="0">
                <a:solidFill>
                  <a:srgbClr val="0070C0"/>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a16="http://schemas.microsoft.com/office/drawing/2014/main" xmlns="" id="{F146F8A4-6640-4ECD-B99B-0E27571D464A}"/>
              </a:ext>
            </a:extLst>
          </p:cNvPr>
          <p:cNvSpPr/>
          <p:nvPr/>
        </p:nvSpPr>
        <p:spPr>
          <a:xfrm>
            <a:off x="5690452" y="5012784"/>
            <a:ext cx="2972100" cy="483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i="1" dirty="0">
                <a:solidFill>
                  <a:srgbClr val="0070C0"/>
                </a:solidFill>
                <a:latin typeface="Calibri" panose="020F0502020204030204" pitchFamily="34" charset="0"/>
                <a:cs typeface="Calibri" panose="020F0502020204030204" pitchFamily="34" charset="0"/>
              </a:rPr>
              <a:t>(</a:t>
            </a:r>
            <a:r>
              <a:rPr lang="en-US" sz="2800" i="1" dirty="0" err="1">
                <a:solidFill>
                  <a:srgbClr val="0070C0"/>
                </a:solidFill>
                <a:latin typeface="Calibri" panose="020F0502020204030204" pitchFamily="34" charset="0"/>
                <a:cs typeface="Calibri" panose="020F0502020204030204" pitchFamily="34" charset="0"/>
              </a:rPr>
              <a:t>Chỉ</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điều</a:t>
            </a:r>
            <a:r>
              <a:rPr lang="en-US" sz="2800" i="1" dirty="0">
                <a:solidFill>
                  <a:srgbClr val="0070C0"/>
                </a:solidFill>
                <a:latin typeface="Calibri" panose="020F0502020204030204" pitchFamily="34" charset="0"/>
                <a:cs typeface="Calibri" panose="020F0502020204030204" pitchFamily="34" charset="0"/>
              </a:rPr>
              <a:t> </a:t>
            </a:r>
            <a:r>
              <a:rPr lang="en-US" sz="2800" i="1" dirty="0" err="1">
                <a:solidFill>
                  <a:srgbClr val="0070C0"/>
                </a:solidFill>
                <a:latin typeface="Calibri" panose="020F0502020204030204" pitchFamily="34" charset="0"/>
                <a:cs typeface="Calibri" panose="020F0502020204030204" pitchFamily="34" charset="0"/>
              </a:rPr>
              <a:t>kiện</a:t>
            </a:r>
            <a:r>
              <a:rPr lang="en-US" sz="2800" i="1" dirty="0">
                <a:solidFill>
                  <a:srgbClr val="0070C0"/>
                </a:solidFill>
                <a:latin typeface="Calibri" panose="020F0502020204030204" pitchFamily="34" charset="0"/>
                <a:cs typeface="Calibri" panose="020F0502020204030204" pitchFamily="34" charset="0"/>
              </a:rPr>
              <a:t>)</a:t>
            </a:r>
          </a:p>
        </p:txBody>
      </p:sp>
      <p:pic>
        <p:nvPicPr>
          <p:cNvPr id="1028" name="Picture 4" descr="Truyện cổ tích: Bà chúa Tuyết cho bé, mẹ kể con nghe hàng đê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 b="100000" l="0" r="32353">
                        <a14:foregroundMark x1="16176" y1="48889" x2="17794" y2="50556"/>
                        <a14:foregroundMark x1="24706" y1="56111" x2="25588" y2="60833"/>
                        <a14:foregroundMark x1="22941" y1="57778" x2="23088" y2="60833"/>
                        <a14:foregroundMark x1="17500" y1="2778" x2="16176" y2="278"/>
                        <a14:foregroundMark x1="10735" y1="9167" x2="1765" y2="9444"/>
                        <a14:backgroundMark x1="27794" y1="67222" x2="27353" y2="75278"/>
                      </a14:backgroundRemoval>
                    </a14:imgEffect>
                  </a14:imgLayer>
                </a14:imgProps>
              </a:ext>
              <a:ext uri="{28A0092B-C50C-407E-A947-70E740481C1C}">
                <a14:useLocalDpi xmlns:a14="http://schemas.microsoft.com/office/drawing/2010/main" val="0"/>
              </a:ext>
            </a:extLst>
          </a:blip>
          <a:srcRect r="67019"/>
          <a:stretch/>
        </p:blipFill>
        <p:spPr bwMode="auto">
          <a:xfrm>
            <a:off x="657497" y="2859823"/>
            <a:ext cx="2136166"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p:blipFill>
        <p:spPr>
          <a:xfrm>
            <a:off x="10668845" y="121326"/>
            <a:ext cx="1509485" cy="1901372"/>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6478" y="-130242"/>
            <a:ext cx="1202254" cy="1202254"/>
          </a:xfrm>
          <a:prstGeom prst="rect">
            <a:avLst/>
          </a:prstGeom>
        </p:spPr>
      </p:pic>
      <p:sp>
        <p:nvSpPr>
          <p:cNvPr id="6" name="Rectangle: Rounded Corners 5">
            <a:extLst>
              <a:ext uri="{FF2B5EF4-FFF2-40B4-BE49-F238E27FC236}">
                <a16:creationId xmlns:a16="http://schemas.microsoft.com/office/drawing/2014/main" xmlns="" id="{C0EB6940-90BF-432F-BC0E-0022FA4B2812}"/>
              </a:ext>
            </a:extLst>
          </p:cNvPr>
          <p:cNvSpPr/>
          <p:nvPr/>
        </p:nvSpPr>
        <p:spPr>
          <a:xfrm>
            <a:off x="4548753" y="1019760"/>
            <a:ext cx="2677905"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244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9">
                                            <p:txEl>
                                              <p:pRg st="0" end="0"/>
                                            </p:txEl>
                                          </p:spTgt>
                                        </p:tgtEl>
                                        <p:attrNameLst>
                                          <p:attrName>style.visibility</p:attrName>
                                        </p:attrNameLst>
                                      </p:cBhvr>
                                      <p:to>
                                        <p:strVal val="visible"/>
                                      </p:to>
                                    </p:set>
                                    <p:animEffect transition="in" filter="barn(inVertical)">
                                      <p:cBhvr>
                                        <p:cTn id="57" dur="500"/>
                                        <p:tgtEl>
                                          <p:spTgt spid="3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barn(inVertical)">
                                      <p:cBhvr>
                                        <p:cTn id="67" dur="5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additive="base">
                                        <p:cTn id="84" dur="500" fill="hold"/>
                                        <p:tgtEl>
                                          <p:spTgt spid="36"/>
                                        </p:tgtEl>
                                        <p:attrNameLst>
                                          <p:attrName>ppt_x</p:attrName>
                                        </p:attrNameLst>
                                      </p:cBhvr>
                                      <p:tavLst>
                                        <p:tav tm="0">
                                          <p:val>
                                            <p:strVal val="#ppt_x"/>
                                          </p:val>
                                        </p:tav>
                                        <p:tav tm="100000">
                                          <p:val>
                                            <p:strVal val="#ppt_x"/>
                                          </p:val>
                                        </p:tav>
                                      </p:tavLst>
                                    </p:anim>
                                    <p:anim calcmode="lin" valueType="num">
                                      <p:cBhvr additive="base">
                                        <p:cTn id="8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barn(inVertical)">
                                      <p:cBhvr>
                                        <p:cTn id="90" dur="500"/>
                                        <p:tgtEl>
                                          <p:spTgt spid="4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500" fill="hold"/>
                                        <p:tgtEl>
                                          <p:spTgt spid="37"/>
                                        </p:tgtEl>
                                        <p:attrNameLst>
                                          <p:attrName>ppt_x</p:attrName>
                                        </p:attrNameLst>
                                      </p:cBhvr>
                                      <p:tavLst>
                                        <p:tav tm="0">
                                          <p:val>
                                            <p:strVal val="#ppt_x"/>
                                          </p:val>
                                        </p:tav>
                                        <p:tav tm="100000">
                                          <p:val>
                                            <p:strVal val="#ppt_x"/>
                                          </p:val>
                                        </p:tav>
                                      </p:tavLst>
                                    </p:anim>
                                    <p:anim calcmode="lin" valueType="num">
                                      <p:cBhvr additive="base">
                                        <p:cTn id="9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42">
                                            <p:txEl>
                                              <p:pRg st="0" end="0"/>
                                            </p:txEl>
                                          </p:spTgt>
                                        </p:tgtEl>
                                        <p:attrNameLst>
                                          <p:attrName>style.visibility</p:attrName>
                                        </p:attrNameLst>
                                      </p:cBhvr>
                                      <p:to>
                                        <p:strVal val="visible"/>
                                      </p:to>
                                    </p:set>
                                    <p:animEffect transition="in" filter="barn(inVertical)">
                                      <p:cBhvr>
                                        <p:cTn id="101" dur="500"/>
                                        <p:tgtEl>
                                          <p:spTgt spid="42">
                                            <p:txEl>
                                              <p:pRg st="0" end="0"/>
                                            </p:txEl>
                                          </p:spTgt>
                                        </p:tgtEl>
                                      </p:cBhvr>
                                    </p:animEffect>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31"/>
                                        </p:tgtEl>
                                        <p:attrNameLst>
                                          <p:attrName>r</p:attrName>
                                        </p:attrNameLst>
                                      </p:cBhvr>
                                    </p:animRot>
                                    <p:animRot by="-240000">
                                      <p:cBhvr>
                                        <p:cTn id="104" dur="200" fill="hold">
                                          <p:stCondLst>
                                            <p:cond delay="200"/>
                                          </p:stCondLst>
                                        </p:cTn>
                                        <p:tgtEl>
                                          <p:spTgt spid="31"/>
                                        </p:tgtEl>
                                        <p:attrNameLst>
                                          <p:attrName>r</p:attrName>
                                        </p:attrNameLst>
                                      </p:cBhvr>
                                    </p:animRot>
                                    <p:animRot by="240000">
                                      <p:cBhvr>
                                        <p:cTn id="105" dur="200" fill="hold">
                                          <p:stCondLst>
                                            <p:cond delay="400"/>
                                          </p:stCondLst>
                                        </p:cTn>
                                        <p:tgtEl>
                                          <p:spTgt spid="31"/>
                                        </p:tgtEl>
                                        <p:attrNameLst>
                                          <p:attrName>r</p:attrName>
                                        </p:attrNameLst>
                                      </p:cBhvr>
                                    </p:animRot>
                                    <p:animRot by="-240000">
                                      <p:cBhvr>
                                        <p:cTn id="106" dur="200" fill="hold">
                                          <p:stCondLst>
                                            <p:cond delay="600"/>
                                          </p:stCondLst>
                                        </p:cTn>
                                        <p:tgtEl>
                                          <p:spTgt spid="31"/>
                                        </p:tgtEl>
                                        <p:attrNameLst>
                                          <p:attrName>r</p:attrName>
                                        </p:attrNameLst>
                                      </p:cBhvr>
                                    </p:animRot>
                                    <p:animRot by="120000">
                                      <p:cBhvr>
                                        <p:cTn id="107"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8" grpId="0"/>
      <p:bldP spid="19" grpId="0"/>
      <p:bldP spid="20" grpId="0"/>
      <p:bldP spid="30" grpId="0" animBg="1"/>
      <p:bldP spid="32" grpId="0" animBg="1"/>
      <p:bldP spid="33" grpId="0" animBg="1"/>
      <p:bldP spid="3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 y="0"/>
            <a:ext cx="12186041" cy="6858000"/>
          </a:xfrm>
          <a:prstGeom prst="rect">
            <a:avLst/>
          </a:prstGeom>
        </p:spPr>
      </p:pic>
      <p:sp>
        <p:nvSpPr>
          <p:cNvPr id="24" name="Rectangle: Rounded Corners 18">
            <a:extLst>
              <a:ext uri="{FF2B5EF4-FFF2-40B4-BE49-F238E27FC236}">
                <a16:creationId xmlns:a16="http://schemas.microsoft.com/office/drawing/2014/main" xmlns="" id="{C12AF386-10E7-4C03-91B5-7499842FAE72}"/>
              </a:ext>
            </a:extLst>
          </p:cNvPr>
          <p:cNvSpPr/>
          <p:nvPr/>
        </p:nvSpPr>
        <p:spPr>
          <a:xfrm>
            <a:off x="574429" y="232034"/>
            <a:ext cx="11092074" cy="6430023"/>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0" name="Rectangle: Rounded Corners 9">
            <a:extLst>
              <a:ext uri="{FF2B5EF4-FFF2-40B4-BE49-F238E27FC236}">
                <a16:creationId xmlns:a16="http://schemas.microsoft.com/office/drawing/2014/main" xmlns="" id="{898F2C1D-F5DB-4A45-8319-FF130564894A}"/>
              </a:ext>
            </a:extLst>
          </p:cNvPr>
          <p:cNvSpPr/>
          <p:nvPr/>
        </p:nvSpPr>
        <p:spPr>
          <a:xfrm>
            <a:off x="556339" y="988051"/>
            <a:ext cx="11092074" cy="9739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a:solidFill>
                  <a:srgbClr val="108539"/>
                </a:solidFill>
                <a:latin typeface="Calibri" panose="020F0502020204030204" pitchFamily="34" charset="0"/>
                <a:cs typeface="Calibri" panose="020F0502020204030204" pitchFamily="34" charset="0"/>
              </a:rPr>
              <a:t>2. </a:t>
            </a:r>
            <a:r>
              <a:rPr lang="en-US" sz="3200" dirty="0" err="1">
                <a:solidFill>
                  <a:srgbClr val="108539"/>
                </a:solidFill>
                <a:latin typeface="Calibri" panose="020F0502020204030204" pitchFamily="34" charset="0"/>
                <a:cs typeface="Calibri" panose="020F0502020204030204" pitchFamily="34" charset="0"/>
              </a:rPr>
              <a:t>Tìm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thêm</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những</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cặp</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từ</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thể</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nối</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các</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vế</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câu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có</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quan</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hệ</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điều</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kiện</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giả</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thiết</a:t>
            </a:r>
            <a:r>
              <a:rPr lang="en-US" sz="3200" dirty="0">
                <a:solidFill>
                  <a:srgbClr val="108539"/>
                </a:solidFill>
                <a:latin typeface="Calibri" panose="020F0502020204030204" pitchFamily="34" charset="0"/>
                <a:cs typeface="Calibri" panose="020F0502020204030204" pitchFamily="34" charset="0"/>
              </a:rPr>
              <a:t> – </a:t>
            </a:r>
            <a:r>
              <a:rPr lang="en-US" sz="3200" dirty="0" err="1">
                <a:solidFill>
                  <a:srgbClr val="108539"/>
                </a:solidFill>
                <a:latin typeface="Calibri" panose="020F0502020204030204" pitchFamily="34" charset="0"/>
                <a:cs typeface="Calibri" panose="020F0502020204030204" pitchFamily="34" charset="0"/>
              </a:rPr>
              <a:t>kết</a:t>
            </a:r>
            <a:r>
              <a:rPr lang="en-US" sz="3200" dirty="0">
                <a:solidFill>
                  <a:srgbClr val="108539"/>
                </a:solidFill>
                <a:latin typeface="Calibri" panose="020F0502020204030204" pitchFamily="34" charset="0"/>
                <a:cs typeface="Calibri" panose="020F0502020204030204" pitchFamily="34" charset="0"/>
              </a:rPr>
              <a:t> </a:t>
            </a:r>
            <a:r>
              <a:rPr lang="en-US" sz="3200" dirty="0" err="1">
                <a:solidFill>
                  <a:srgbClr val="108539"/>
                </a:solidFill>
                <a:latin typeface="Calibri" panose="020F0502020204030204" pitchFamily="34" charset="0"/>
                <a:cs typeface="Calibri" panose="020F0502020204030204" pitchFamily="34" charset="0"/>
              </a:rPr>
              <a:t>quả</a:t>
            </a:r>
            <a:r>
              <a:rPr lang="en-US" sz="3200" dirty="0">
                <a:solidFill>
                  <a:srgbClr val="108539"/>
                </a:solidFill>
                <a:latin typeface="Calibri" panose="020F0502020204030204" pitchFamily="34" charset="0"/>
                <a:cs typeface="Calibri" panose="020F0502020204030204" pitchFamily="34" charset="0"/>
              </a:rPr>
              <a:t>.</a:t>
            </a:r>
          </a:p>
        </p:txBody>
      </p:sp>
      <p:sp>
        <p:nvSpPr>
          <p:cNvPr id="13" name="Rectangle: Rounded Corners 12">
            <a:extLst>
              <a:ext uri="{FF2B5EF4-FFF2-40B4-BE49-F238E27FC236}">
                <a16:creationId xmlns:a16="http://schemas.microsoft.com/office/drawing/2014/main" xmlns="" id="{8298EA4B-9E3E-4090-91FE-D79DEB887D47}"/>
              </a:ext>
            </a:extLst>
          </p:cNvPr>
          <p:cNvSpPr/>
          <p:nvPr/>
        </p:nvSpPr>
        <p:spPr>
          <a:xfrm>
            <a:off x="1169387" y="2375658"/>
            <a:ext cx="9665110" cy="757345"/>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dirty="0" err="1">
                <a:solidFill>
                  <a:srgbClr val="0070C0"/>
                </a:solidFill>
                <a:latin typeface="Calibri" panose="020F0502020204030204" pitchFamily="34" charset="0"/>
                <a:cs typeface="Calibri" panose="020F0502020204030204" pitchFamily="34" charset="0"/>
              </a:rPr>
              <a:t>Các</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cặp</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quan</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hệ</a:t>
            </a:r>
            <a:r>
              <a:rPr lang="en-US" sz="3200" dirty="0">
                <a:solidFill>
                  <a:srgbClr val="0070C0"/>
                </a:solidFill>
                <a:latin typeface="Calibri" panose="020F0502020204030204" pitchFamily="34" charset="0"/>
                <a:cs typeface="Calibri" panose="020F0502020204030204" pitchFamily="34" charset="0"/>
              </a:rPr>
              <a:t> </a:t>
            </a:r>
            <a:r>
              <a:rPr lang="en-US" sz="3200" dirty="0" err="1">
                <a:solidFill>
                  <a:srgbClr val="0070C0"/>
                </a:solidFill>
                <a:latin typeface="Calibri" panose="020F0502020204030204" pitchFamily="34" charset="0"/>
                <a:cs typeface="Calibri" panose="020F0502020204030204" pitchFamily="34" charset="0"/>
              </a:rPr>
              <a:t>từ</a:t>
            </a:r>
            <a:r>
              <a:rPr lang="en-US" sz="3200" dirty="0">
                <a:solidFill>
                  <a:srgbClr val="0070C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nếu</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như</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hễ</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mà</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giá</a:t>
            </a:r>
            <a:r>
              <a:rPr lang="en-US" sz="3200" i="1" dirty="0">
                <a:solidFill>
                  <a:srgbClr val="FF0000"/>
                </a:solidFill>
                <a:latin typeface="Calibri" panose="020F0502020204030204" pitchFamily="34" charset="0"/>
                <a:cs typeface="Calibri" panose="020F0502020204030204" pitchFamily="34" charset="0"/>
              </a:rPr>
              <a:t>… </a:t>
            </a:r>
            <a:r>
              <a:rPr lang="en-US" sz="3200" i="1" dirty="0" err="1">
                <a:solidFill>
                  <a:srgbClr val="FF0000"/>
                </a:solidFill>
                <a:latin typeface="Calibri" panose="020F0502020204030204" pitchFamily="34" charset="0"/>
                <a:cs typeface="Calibri" panose="020F0502020204030204" pitchFamily="34" charset="0"/>
              </a:rPr>
              <a:t>thì</a:t>
            </a:r>
            <a:r>
              <a:rPr lang="en-US" sz="3200" i="1" dirty="0">
                <a:solidFill>
                  <a:srgbClr val="FF0000"/>
                </a:solidFill>
                <a:latin typeface="Calibri" panose="020F0502020204030204" pitchFamily="34" charset="0"/>
                <a:cs typeface="Calibri" panose="020F0502020204030204" pitchFamily="34" charset="0"/>
              </a:rPr>
              <a:t>…</a:t>
            </a:r>
          </a:p>
        </p:txBody>
      </p:sp>
      <p:sp>
        <p:nvSpPr>
          <p:cNvPr id="14" name="Rectangle: Rounded Corners 13">
            <a:extLst>
              <a:ext uri="{FF2B5EF4-FFF2-40B4-BE49-F238E27FC236}">
                <a16:creationId xmlns:a16="http://schemas.microsoft.com/office/drawing/2014/main" xmlns="" id="{0B6A0F70-C54B-4B93-8C95-002890BE875B}"/>
              </a:ext>
            </a:extLst>
          </p:cNvPr>
          <p:cNvSpPr/>
          <p:nvPr/>
        </p:nvSpPr>
        <p:spPr>
          <a:xfrm>
            <a:off x="730872" y="3470656"/>
            <a:ext cx="10953721" cy="1322352"/>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3200" i="1" dirty="0" err="1">
                <a:solidFill>
                  <a:srgbClr val="002060"/>
                </a:solidFill>
                <a:latin typeface="Calibri" panose="020F0502020204030204" pitchFamily="34" charset="0"/>
                <a:cs typeface="Calibri" panose="020F0502020204030204" pitchFamily="34" charset="0"/>
              </a:rPr>
              <a:t>Ví</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dụ</a:t>
            </a:r>
            <a:r>
              <a:rPr lang="en-US" sz="3200" i="1" dirty="0">
                <a:solidFill>
                  <a:srgbClr val="002060"/>
                </a:solidFill>
                <a:latin typeface="Calibri" panose="020F0502020204030204" pitchFamily="34" charset="0"/>
                <a:cs typeface="Calibri" panose="020F0502020204030204" pitchFamily="34" charset="0"/>
              </a:rPr>
              <a:t>:</a:t>
            </a:r>
          </a:p>
          <a:p>
            <a:pPr algn="just">
              <a:spcAft>
                <a:spcPts val="600"/>
              </a:spcAft>
            </a:pP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Nếu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có</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một</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điều</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ước</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thế</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giới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mãi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hòa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bình</a:t>
            </a:r>
            <a:r>
              <a:rPr lang="en-US" sz="3200" i="1" dirty="0">
                <a:solidFill>
                  <a:srgbClr val="002060"/>
                </a:solidFill>
                <a:latin typeface="Calibri" panose="020F0502020204030204" pitchFamily="34" charset="0"/>
                <a:cs typeface="Calibri" panose="020F0502020204030204" pitchFamily="34" charset="0"/>
              </a:rPr>
              <a:t>.</a:t>
            </a:r>
          </a:p>
          <a:p>
            <a:pPr algn="just"/>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Giá</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trời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không</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mưa</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thì</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tôi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sẽ</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đi</a:t>
            </a:r>
            <a:r>
              <a:rPr lang="en-US" sz="3200" i="1" dirty="0">
                <a:solidFill>
                  <a:srgbClr val="002060"/>
                </a:solidFill>
                <a:latin typeface="Calibri" panose="020F0502020204030204" pitchFamily="34" charset="0"/>
                <a:cs typeface="Calibri" panose="020F0502020204030204" pitchFamily="34" charset="0"/>
              </a:rPr>
              <a:t> </a:t>
            </a:r>
            <a:r>
              <a:rPr lang="en-US" sz="3200" i="1" dirty="0" err="1">
                <a:solidFill>
                  <a:srgbClr val="002060"/>
                </a:solidFill>
                <a:latin typeface="Calibri" panose="020F0502020204030204" pitchFamily="34" charset="0"/>
                <a:cs typeface="Calibri" panose="020F0502020204030204" pitchFamily="34" charset="0"/>
              </a:rPr>
              <a:t>bơi</a:t>
            </a:r>
            <a:r>
              <a:rPr lang="en-US" sz="3200" i="1" dirty="0">
                <a:solidFill>
                  <a:srgbClr val="002060"/>
                </a:solidFill>
                <a:latin typeface="Calibri" panose="020F0502020204030204" pitchFamily="34" charset="0"/>
                <a:cs typeface="Calibri" panose="020F0502020204030204" pitchFamily="34" charset="0"/>
              </a:rPr>
              <a:t>.</a:t>
            </a:r>
          </a:p>
        </p:txBody>
      </p:sp>
      <p:cxnSp>
        <p:nvCxnSpPr>
          <p:cNvPr id="21" name="Straight Connector 20">
            <a:extLst>
              <a:ext uri="{FF2B5EF4-FFF2-40B4-BE49-F238E27FC236}">
                <a16:creationId xmlns:a16="http://schemas.microsoft.com/office/drawing/2014/main" xmlns="" id="{FCF8CB93-D389-4661-8627-E3D103B452E4}"/>
              </a:ext>
            </a:extLst>
          </p:cNvPr>
          <p:cNvCxnSpPr>
            <a:cxnSpLocks/>
          </p:cNvCxnSpPr>
          <p:nvPr/>
        </p:nvCxnSpPr>
        <p:spPr>
          <a:xfrm>
            <a:off x="1051945" y="4293831"/>
            <a:ext cx="6839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29A0538E-AEEF-403A-A154-4FBDD4568F2F}"/>
              </a:ext>
            </a:extLst>
          </p:cNvPr>
          <p:cNvCxnSpPr>
            <a:cxnSpLocks/>
          </p:cNvCxnSpPr>
          <p:nvPr/>
        </p:nvCxnSpPr>
        <p:spPr>
          <a:xfrm>
            <a:off x="5074932" y="4293831"/>
            <a:ext cx="494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B27DCA5-8791-46EF-865A-10AC55A748DE}"/>
              </a:ext>
            </a:extLst>
          </p:cNvPr>
          <p:cNvCxnSpPr>
            <a:cxnSpLocks/>
          </p:cNvCxnSpPr>
          <p:nvPr/>
        </p:nvCxnSpPr>
        <p:spPr>
          <a:xfrm>
            <a:off x="1104700" y="4833807"/>
            <a:ext cx="5729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E1BE1B85-F261-47C8-BD35-80158E430CD3}"/>
              </a:ext>
            </a:extLst>
          </p:cNvPr>
          <p:cNvCxnSpPr>
            <a:cxnSpLocks/>
          </p:cNvCxnSpPr>
          <p:nvPr/>
        </p:nvCxnSpPr>
        <p:spPr>
          <a:xfrm>
            <a:off x="4372187" y="4851392"/>
            <a:ext cx="5278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3" b="31574" l="2812" r="34108"/>
                    </a14:imgEffect>
                  </a14:imgLayer>
                </a14:imgProps>
              </a:ext>
              <a:ext uri="{28A0092B-C50C-407E-A947-70E740481C1C}">
                <a14:useLocalDpi xmlns:a14="http://schemas.microsoft.com/office/drawing/2010/main" val="0"/>
              </a:ext>
            </a:extLst>
          </a:blip>
          <a:srcRect l="5862" t="3810" r="65078" b="68466"/>
          <a:stretch/>
        </p:blipFill>
        <p:spPr>
          <a:xfrm>
            <a:off x="10660311" y="4909025"/>
            <a:ext cx="1509485" cy="1901372"/>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54759" y="3974112"/>
            <a:ext cx="1343025" cy="1343025"/>
          </a:xfrm>
          <a:prstGeom prst="rect">
            <a:avLst/>
          </a:prstGeom>
        </p:spPr>
      </p:pic>
      <p:pic>
        <p:nvPicPr>
          <p:cNvPr id="30" name="图片 11">
            <a:extLst>
              <a:ext uri="{FF2B5EF4-FFF2-40B4-BE49-F238E27FC236}">
                <a16:creationId xmlns:a16="http://schemas.microsoft.com/office/drawing/2014/main" xmlns="" id="{9F8BCF2D-2AA8-4794-9D7B-549D7E7B631C}"/>
              </a:ext>
            </a:extLst>
          </p:cNvPr>
          <p:cNvPicPr>
            <a:picLocks noChangeAspect="1"/>
          </p:cNvPicPr>
          <p:nvPr/>
        </p:nvPicPr>
        <p:blipFill>
          <a:blip r:embed="rId8"/>
          <a:stretch>
            <a:fillRect/>
          </a:stretch>
        </p:blipFill>
        <p:spPr>
          <a:xfrm>
            <a:off x="801615" y="2353373"/>
            <a:ext cx="433478" cy="412999"/>
          </a:xfrm>
          <a:prstGeom prst="rect">
            <a:avLst/>
          </a:prstGeom>
          <a:effectLst>
            <a:glow rad="139700">
              <a:schemeClr val="accent5">
                <a:satMod val="175000"/>
                <a:alpha val="40000"/>
              </a:schemeClr>
            </a:glow>
          </a:effectLst>
        </p:spPr>
      </p:pic>
      <p:sp>
        <p:nvSpPr>
          <p:cNvPr id="8" name="Rectangle: Rounded Corners 7">
            <a:extLst>
              <a:ext uri="{FF2B5EF4-FFF2-40B4-BE49-F238E27FC236}">
                <a16:creationId xmlns:a16="http://schemas.microsoft.com/office/drawing/2014/main" xmlns="" id="{70A3F36B-A82F-4E69-85BF-FEC08247F262}"/>
              </a:ext>
            </a:extLst>
          </p:cNvPr>
          <p:cNvSpPr/>
          <p:nvPr/>
        </p:nvSpPr>
        <p:spPr>
          <a:xfrm>
            <a:off x="4638960" y="311222"/>
            <a:ext cx="2734298"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000" u="sng" dirty="0">
                <a:solidFill>
                  <a:srgbClr val="C00000"/>
                </a:solidFill>
                <a:latin typeface="Calibri" panose="020F0502020204030204" pitchFamily="34" charset="0"/>
                <a:cs typeface="Calibri" panose="020F0502020204030204" pitchFamily="34" charset="0"/>
              </a:rPr>
              <a:t>I. </a:t>
            </a:r>
            <a:r>
              <a:rPr lang="en-US" sz="4000" u="sng" dirty="0" err="1">
                <a:solidFill>
                  <a:srgbClr val="C00000"/>
                </a:solidFill>
                <a:latin typeface="Calibri" panose="020F0502020204030204" pitchFamily="34" charset="0"/>
                <a:cs typeface="Calibri" panose="020F0502020204030204" pitchFamily="34" charset="0"/>
              </a:rPr>
              <a:t>Nhận</a:t>
            </a:r>
            <a:r>
              <a:rPr lang="en-US" sz="4000" u="sng" dirty="0">
                <a:solidFill>
                  <a:srgbClr val="C00000"/>
                </a:solidFill>
                <a:latin typeface="Calibri" panose="020F0502020204030204" pitchFamily="34" charset="0"/>
                <a:cs typeface="Calibri" panose="020F0502020204030204" pitchFamily="34" charset="0"/>
              </a:rPr>
              <a:t> </a:t>
            </a:r>
            <a:r>
              <a:rPr lang="en-US" sz="4000" u="sng" dirty="0" err="1">
                <a:solidFill>
                  <a:srgbClr val="C00000"/>
                </a:solidFill>
                <a:latin typeface="Calibri" panose="020F0502020204030204" pitchFamily="34" charset="0"/>
                <a:cs typeface="Calibri" panose="020F0502020204030204" pitchFamily="34" charset="0"/>
              </a:rPr>
              <a:t>xét</a:t>
            </a:r>
            <a:endParaRPr lang="en-US" sz="4000" u="sng" dirty="0">
              <a:solidFill>
                <a:srgbClr val="C00000"/>
              </a:solidFill>
              <a:latin typeface="Calibri" panose="020F0502020204030204" pitchFamily="34" charset="0"/>
              <a:cs typeface="Calibri" panose="020F0502020204030204" pitchFamily="34" charset="0"/>
            </a:endParaRPr>
          </a:p>
        </p:txBody>
      </p:sp>
      <p:grpSp>
        <p:nvGrpSpPr>
          <p:cNvPr id="2" name="Group 1"/>
          <p:cNvGrpSpPr/>
          <p:nvPr/>
        </p:nvGrpSpPr>
        <p:grpSpPr>
          <a:xfrm>
            <a:off x="7509365" y="4481349"/>
            <a:ext cx="2863731" cy="2144617"/>
            <a:chOff x="4372187" y="4727164"/>
            <a:chExt cx="2863731" cy="2144617"/>
          </a:xfrm>
        </p:grpSpPr>
        <p:pic>
          <p:nvPicPr>
            <p:cNvPr id="1026" name="Picture 2" descr="Girl looking forward to travel - Stock Illustration [63693427] - PIXTA"/>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2667" y1="88131" x2="82444" y2="87537"/>
                          <a14:foregroundMark x1="63556" y1="83383" x2="68444" y2="83383"/>
                          <a14:foregroundMark x1="63111" y1="83383" x2="65556" y2="79525"/>
                          <a14:foregroundMark x1="68000" y1="81602" x2="68000" y2="81602"/>
                          <a14:backgroundMark x1="26667" y1="26706" x2="52000" y2="40950"/>
                          <a14:backgroundMark x1="40222" y1="19585" x2="67556" y2="40059"/>
                          <a14:backgroundMark x1="54444" y1="19288" x2="70000" y2="36202"/>
                          <a14:backgroundMark x1="24889" y1="67359" x2="46667" y2="73887"/>
                          <a14:backgroundMark x1="12222" y1="43323" x2="41333" y2="24036"/>
                          <a14:backgroundMark x1="16444" y1="39466" x2="36889" y2="18694"/>
                          <a14:backgroundMark x1="16667" y1="33828" x2="34000" y2="19288"/>
                          <a14:backgroundMark x1="18000" y1="29080" x2="32444" y2="18694"/>
                          <a14:backgroundMark x1="35556" y1="16914" x2="47111" y2="13056"/>
                          <a14:backgroundMark x1="31556" y1="16320" x2="40889" y2="10979"/>
                          <a14:backgroundMark x1="47556" y1="10979" x2="53778" y2="19288"/>
                          <a14:backgroundMark x1="54000" y1="19288" x2="62000" y2="16914"/>
                          <a14:backgroundMark x1="69333" y1="31157" x2="76222" y2="39466"/>
                          <a14:backgroundMark x1="75778" y1="38872" x2="76667" y2="43917"/>
                          <a14:backgroundMark x1="75111" y1="44807" x2="57333" y2="54303"/>
                          <a14:backgroundMark x1="66000" y1="50445" x2="62222" y2="71810"/>
                          <a14:backgroundMark x1="62222" y1="73294" x2="37778" y2="76558"/>
                          <a14:backgroundMark x1="50000" y1="78338" x2="38000" y2="81009"/>
                          <a14:backgroundMark x1="37778" y1="80415" x2="24222" y2="69436"/>
                          <a14:backgroundMark x1="16444" y1="29674" x2="6889" y2="38279"/>
                          <a14:backgroundMark x1="8222" y1="38872" x2="8222" y2="54303"/>
                          <a14:backgroundMark x1="7778" y1="55193" x2="7778" y2="55193"/>
                          <a14:backgroundMark x1="8667" y1="54303" x2="19333" y2="65282"/>
                          <a14:backgroundMark x1="64444" y1="77745" x2="66444" y2="76261"/>
                        </a14:backgroundRemoval>
                      </a14:imgEffect>
                    </a14:imgLayer>
                  </a14:imgProps>
                </a:ext>
                <a:ext uri="{28A0092B-C50C-407E-A947-70E740481C1C}">
                  <a14:useLocalDpi xmlns:a14="http://schemas.microsoft.com/office/drawing/2010/main" val="0"/>
                </a:ext>
              </a:extLst>
            </a:blip>
            <a:srcRect/>
            <a:stretch>
              <a:fillRect/>
            </a:stretch>
          </p:blipFill>
          <p:spPr bwMode="auto">
            <a:xfrm>
              <a:off x="4372187" y="4727164"/>
              <a:ext cx="2863731" cy="2144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ẽ Tay Vector Kỳ Nghỉ Hè Cuộc Sống Bơi Nhân Vật Hoạt Hình Hình ảnh | Định  dạng hình ảnh PSD 610856017| vn.lovepik.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163" r="95465"/>
                      </a14:imgEffect>
                    </a14:imgLayer>
                  </a14:imgProps>
                </a:ext>
                <a:ext uri="{28A0092B-C50C-407E-A947-70E740481C1C}">
                  <a14:useLocalDpi xmlns:a14="http://schemas.microsoft.com/office/drawing/2010/main" val="0"/>
                </a:ext>
              </a:extLst>
            </a:blip>
            <a:srcRect/>
            <a:stretch>
              <a:fillRect/>
            </a:stretch>
          </p:blipFill>
          <p:spPr bwMode="auto">
            <a:xfrm>
              <a:off x="4796133" y="4972679"/>
              <a:ext cx="1411599" cy="1411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925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barn(inVertical)">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barn(inVertical)">
                                      <p:cBhvr>
                                        <p:cTn id="36" dur="5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6"/>
                                        </p:tgtEl>
                                        <p:attrNameLst>
                                          <p:attrName>r</p:attrName>
                                        </p:attrNameLst>
                                      </p:cBhvr>
                                    </p:animRot>
                                    <p:animRot by="-240000">
                                      <p:cBhvr>
                                        <p:cTn id="47" dur="200" fill="hold">
                                          <p:stCondLst>
                                            <p:cond delay="200"/>
                                          </p:stCondLst>
                                        </p:cTn>
                                        <p:tgtEl>
                                          <p:spTgt spid="26"/>
                                        </p:tgtEl>
                                        <p:attrNameLst>
                                          <p:attrName>r</p:attrName>
                                        </p:attrNameLst>
                                      </p:cBhvr>
                                    </p:animRot>
                                    <p:animRot by="240000">
                                      <p:cBhvr>
                                        <p:cTn id="48" dur="200" fill="hold">
                                          <p:stCondLst>
                                            <p:cond delay="400"/>
                                          </p:stCondLst>
                                        </p:cTn>
                                        <p:tgtEl>
                                          <p:spTgt spid="26"/>
                                        </p:tgtEl>
                                        <p:attrNameLst>
                                          <p:attrName>r</p:attrName>
                                        </p:attrNameLst>
                                      </p:cBhvr>
                                    </p:animRot>
                                    <p:animRot by="-240000">
                                      <p:cBhvr>
                                        <p:cTn id="49" dur="200" fill="hold">
                                          <p:stCondLst>
                                            <p:cond delay="600"/>
                                          </p:stCondLst>
                                        </p:cTn>
                                        <p:tgtEl>
                                          <p:spTgt spid="26"/>
                                        </p:tgtEl>
                                        <p:attrNameLst>
                                          <p:attrName>r</p:attrName>
                                        </p:attrNameLst>
                                      </p:cBhvr>
                                    </p:animRot>
                                    <p:animRot by="120000">
                                      <p:cBhvr>
                                        <p:cTn id="50" dur="200" fill="hold">
                                          <p:stCondLst>
                                            <p:cond delay="800"/>
                                          </p:stCondLst>
                                        </p:cTn>
                                        <p:tgtEl>
                                          <p:spTgt spid="26"/>
                                        </p:tgtEl>
                                        <p:attrNameLst>
                                          <p:attrName>r</p:attrName>
                                        </p:attrNameLst>
                                      </p:cBhvr>
                                    </p:animRot>
                                  </p:childTnLst>
                                </p:cTn>
                              </p:par>
                              <p:par>
                                <p:cTn id="51" presetID="14" presetClass="entr" presetSubtype="1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randombar(horizont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1580927" y="1607824"/>
            <a:ext cx="6518046" cy="3268976"/>
          </a:xfrm>
          <a:prstGeom prst="cloudCallout">
            <a:avLst>
              <a:gd name="adj1" fmla="val 68407"/>
              <a:gd name="adj2" fmla="val -42516"/>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0"/>
          <p:cNvSpPr/>
          <p:nvPr/>
        </p:nvSpPr>
        <p:spPr>
          <a:xfrm>
            <a:off x="2959606" y="2642147"/>
            <a:ext cx="4153701"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a:ln/>
                <a:solidFill>
                  <a:srgbClr val="92D050"/>
                </a:solidFill>
                <a:effectLst>
                  <a:outerShdw blurRad="38100" dist="38100" dir="2700000" algn="tl">
                    <a:srgbClr val="000000">
                      <a:alpha val="43137"/>
                    </a:srgbClr>
                  </a:outerShdw>
                </a:effectLst>
                <a:latin typeface="UTM Showcard" panose="02040603050506020204" pitchFamily="18" charset="0"/>
              </a:rPr>
              <a:t>II. GHI NHỚ</a:t>
            </a:r>
            <a:endParaRPr lang="en-US" sz="7200" cap="none" spc="0" dirty="0">
              <a:ln/>
              <a:solidFill>
                <a:srgbClr val="92D050"/>
              </a:solidFill>
              <a:effectLst>
                <a:outerShdw blurRad="38100" dist="38100" dir="2700000" algn="tl">
                  <a:srgbClr val="000000">
                    <a:alpha val="43137"/>
                  </a:srgbClr>
                </a:outerShdw>
              </a:effectLst>
              <a:latin typeface="UTM Showcard" panose="02040603050506020204" pitchFamily="18" charset="0"/>
            </a:endParaRP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65154" b="98000" l="881" r="35749"/>
                    </a14:imgEffect>
                  </a14:imgLayer>
                </a14:imgProps>
              </a:ext>
            </a:extLst>
          </a:blip>
          <a:srcRect l="634" t="65606" r="64216"/>
          <a:stretch/>
        </p:blipFill>
        <p:spPr>
          <a:xfrm>
            <a:off x="9042401" y="823385"/>
            <a:ext cx="2423233" cy="30190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2173" y="264799"/>
            <a:ext cx="1343025" cy="1343025"/>
          </a:xfrm>
          <a:prstGeom prst="rect">
            <a:avLst/>
          </a:prstGeom>
        </p:spPr>
      </p:pic>
    </p:spTree>
    <p:custDataLst>
      <p:tags r:id="rId1"/>
    </p:custDataLst>
    <p:extLst>
      <p:ext uri="{BB962C8B-B14F-4D97-AF65-F5344CB8AC3E}">
        <p14:creationId xmlns:p14="http://schemas.microsoft.com/office/powerpoint/2010/main" val="4010600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Rounded Corners 18">
            <a:extLst>
              <a:ext uri="{FF2B5EF4-FFF2-40B4-BE49-F238E27FC236}">
                <a16:creationId xmlns:a16="http://schemas.microsoft.com/office/drawing/2014/main" xmlns="" id="{C12AF386-10E7-4C03-91B5-7499842FAE72}"/>
              </a:ext>
            </a:extLst>
          </p:cNvPr>
          <p:cNvSpPr/>
          <p:nvPr/>
        </p:nvSpPr>
        <p:spPr>
          <a:xfrm>
            <a:off x="765048" y="896258"/>
            <a:ext cx="10425466" cy="5065484"/>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7" name="Rectangle: Rounded Corners 6">
            <a:extLst>
              <a:ext uri="{FF2B5EF4-FFF2-40B4-BE49-F238E27FC236}">
                <a16:creationId xmlns:a16="http://schemas.microsoft.com/office/drawing/2014/main" xmlns="" id="{3489E13C-7676-432C-B09D-0F970EFA5393}"/>
              </a:ext>
            </a:extLst>
          </p:cNvPr>
          <p:cNvSpPr/>
          <p:nvPr/>
        </p:nvSpPr>
        <p:spPr>
          <a:xfrm>
            <a:off x="969468" y="1974762"/>
            <a:ext cx="9930761" cy="3274141"/>
          </a:xfrm>
          <a:prstGeom prst="roundRect">
            <a:avLst/>
          </a:prstGeom>
          <a:noFill/>
          <a:ln w="38100"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indent="461963" algn="just"/>
            <a:r>
              <a:rPr lang="en-US" sz="3400" dirty="0" err="1">
                <a:solidFill>
                  <a:schemeClr val="tx1"/>
                </a:solidFill>
                <a:latin typeface="Calibri" panose="020F0502020204030204" pitchFamily="34" charset="0"/>
                <a:cs typeface="Calibri" panose="020F0502020204030204" pitchFamily="34" charset="0"/>
              </a:rPr>
              <a:t>Để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hiện</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quan</a:t>
            </a:r>
            <a:r>
              <a:rPr lang="en-US" sz="3400" dirty="0">
                <a:solidFill>
                  <a:schemeClr val="tx1"/>
                </a:solidFill>
                <a:latin typeface="Calibri" panose="020F0502020204030204" pitchFamily="34" charset="0"/>
                <a:cs typeface="Calibri" panose="020F0502020204030204" pitchFamily="34" charset="0"/>
              </a:rPr>
              <a:t> </a:t>
            </a:r>
            <a:r>
              <a:rPr lang="en-US" sz="3400" err="1">
                <a:solidFill>
                  <a:schemeClr val="tx1"/>
                </a:solidFill>
                <a:latin typeface="Calibri" panose="020F0502020204030204" pitchFamily="34" charset="0"/>
                <a:cs typeface="Calibri" panose="020F0502020204030204" pitchFamily="34" charset="0"/>
              </a:rPr>
              <a:t>hệ</a:t>
            </a:r>
            <a:r>
              <a:rPr lang="en-US" sz="3400">
                <a:solidFill>
                  <a:schemeClr val="tx1"/>
                </a:solidFill>
                <a:latin typeface="Calibri" panose="020F0502020204030204" pitchFamily="34" charset="0"/>
                <a:cs typeface="Calibri" panose="020F0502020204030204" pitchFamily="34" charset="0"/>
              </a:rPr>
              <a:t> điều kiện – </a:t>
            </a:r>
            <a:r>
              <a:rPr lang="en-US" sz="3400" err="1">
                <a:solidFill>
                  <a:schemeClr val="tx1"/>
                </a:solidFill>
                <a:latin typeface="Calibri" panose="020F0502020204030204" pitchFamily="34" charset="0"/>
                <a:cs typeface="Calibri" panose="020F0502020204030204" pitchFamily="34" charset="0"/>
              </a:rPr>
              <a:t>kết</a:t>
            </a:r>
            <a:r>
              <a:rPr lang="en-US" sz="3400">
                <a:solidFill>
                  <a:schemeClr val="tx1"/>
                </a:solidFill>
                <a:latin typeface="Calibri" panose="020F0502020204030204" pitchFamily="34" charset="0"/>
                <a:cs typeface="Calibri" panose="020F0502020204030204" pitchFamily="34" charset="0"/>
              </a:rPr>
              <a:t> quả, giả thiết – kết quả </a:t>
            </a:r>
            <a:r>
              <a:rPr lang="en-US" sz="3400" dirty="0" err="1">
                <a:solidFill>
                  <a:schemeClr val="tx1"/>
                </a:solidFill>
                <a:latin typeface="Calibri" panose="020F0502020204030204" pitchFamily="34" charset="0"/>
                <a:cs typeface="Calibri" panose="020F0502020204030204" pitchFamily="34" charset="0"/>
              </a:rPr>
              <a:t>giữa</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hai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vế</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câu</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ghép</a:t>
            </a:r>
            <a:r>
              <a:rPr lang="en-US" sz="3400" dirty="0">
                <a:solidFill>
                  <a:schemeClr val="tx1"/>
                </a:solidFill>
                <a:latin typeface="Calibri" panose="020F0502020204030204" pitchFamily="34" charset="0"/>
                <a:cs typeface="Calibri" panose="020F0502020204030204" pitchFamily="34" charset="0"/>
              </a:rPr>
              <a:t>, ta </a:t>
            </a:r>
            <a:r>
              <a:rPr lang="en-US" sz="3400" dirty="0" err="1">
                <a:solidFill>
                  <a:schemeClr val="tx1"/>
                </a:solidFill>
                <a:latin typeface="Calibri" panose="020F0502020204030204" pitchFamily="34" charset="0"/>
                <a:cs typeface="Calibri" panose="020F0502020204030204" pitchFamily="34" charset="0"/>
              </a:rPr>
              <a:t>có</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thể</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nối</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chúng</a:t>
            </a:r>
            <a:r>
              <a:rPr lang="en-US" sz="3400" dirty="0">
                <a:solidFill>
                  <a:schemeClr val="tx1"/>
                </a:solidFill>
                <a:latin typeface="Calibri" panose="020F0502020204030204" pitchFamily="34" charset="0"/>
                <a:cs typeface="Calibri" panose="020F0502020204030204" pitchFamily="34" charset="0"/>
              </a:rPr>
              <a:t> </a:t>
            </a:r>
            <a:r>
              <a:rPr lang="en-US" sz="3400" dirty="0" err="1">
                <a:solidFill>
                  <a:schemeClr val="tx1"/>
                </a:solidFill>
                <a:latin typeface="Calibri" panose="020F0502020204030204" pitchFamily="34" charset="0"/>
                <a:cs typeface="Calibri" panose="020F0502020204030204" pitchFamily="34" charset="0"/>
              </a:rPr>
              <a:t>bằng</a:t>
            </a:r>
            <a:r>
              <a:rPr lang="en-US" sz="3400" dirty="0">
                <a:solidFill>
                  <a:schemeClr val="tx1"/>
                </a:solidFill>
                <a:latin typeface="Calibri" panose="020F0502020204030204" pitchFamily="34" charset="0"/>
                <a:cs typeface="Calibri" panose="020F0502020204030204" pitchFamily="34" charset="0"/>
              </a:rPr>
              <a:t>:</a:t>
            </a: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400" i="1">
                <a:solidFill>
                  <a:srgbClr val="0070C0"/>
                </a:solidFill>
                <a:latin typeface="Calibri" panose="020F0502020204030204" pitchFamily="34" charset="0"/>
                <a:cs typeface="Calibri" panose="020F0502020204030204" pitchFamily="34" charset="0"/>
              </a:rPr>
              <a:t>nếu, hễ, giá, thì,…</a:t>
            </a:r>
            <a:endParaRPr lang="en-US" sz="3400" i="1" dirty="0">
              <a:solidFill>
                <a:srgbClr val="0070C0"/>
              </a:solidFill>
              <a:latin typeface="Calibri" panose="020F0502020204030204" pitchFamily="34" charset="0"/>
              <a:cs typeface="Calibri" panose="020F0502020204030204" pitchFamily="34" charset="0"/>
            </a:endParaRPr>
          </a:p>
          <a:p>
            <a:pPr algn="just"/>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Hoặc</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một</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cặp</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quan</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hệ</a:t>
            </a:r>
            <a:r>
              <a:rPr lang="en-US" sz="3400" dirty="0">
                <a:solidFill>
                  <a:srgbClr val="FF0000"/>
                </a:solidFill>
                <a:latin typeface="Calibri" panose="020F0502020204030204" pitchFamily="34" charset="0"/>
                <a:cs typeface="Calibri" panose="020F0502020204030204" pitchFamily="34" charset="0"/>
              </a:rPr>
              <a:t> </a:t>
            </a:r>
            <a:r>
              <a:rPr lang="en-US" sz="3400" dirty="0" err="1">
                <a:solidFill>
                  <a:srgbClr val="FF0000"/>
                </a:solidFill>
                <a:latin typeface="Calibri" panose="020F0502020204030204" pitchFamily="34" charset="0"/>
                <a:cs typeface="Calibri" panose="020F0502020204030204" pitchFamily="34" charset="0"/>
              </a:rPr>
              <a:t>từ</a:t>
            </a:r>
            <a:r>
              <a:rPr lang="en-US" sz="3400">
                <a:solidFill>
                  <a:srgbClr val="FF0000"/>
                </a:solidFill>
                <a:latin typeface="Calibri" panose="020F0502020204030204" pitchFamily="34" charset="0"/>
                <a:cs typeface="Calibri" panose="020F0502020204030204" pitchFamily="34" charset="0"/>
              </a:rPr>
              <a:t>: </a:t>
            </a:r>
            <a:r>
              <a:rPr lang="en-US" sz="3600">
                <a:solidFill>
                  <a:srgbClr val="0070C0"/>
                </a:solidFill>
                <a:latin typeface="Calibri" panose="020F0502020204030204" pitchFamily="34" charset="0"/>
                <a:cs typeface="Calibri" panose="020F0502020204030204" pitchFamily="34" charset="0"/>
              </a:rPr>
              <a:t>nếu… thì…; nếu như… thì…; hễ… thì…; hễ mà… thì…; giá… thì…</a:t>
            </a:r>
            <a:r>
              <a:rPr lang="en-US" sz="3400" i="1">
                <a:solidFill>
                  <a:srgbClr val="FF0000"/>
                </a:solidFill>
                <a:latin typeface="Calibri" panose="020F0502020204030204" pitchFamily="34" charset="0"/>
                <a:cs typeface="Calibri" panose="020F0502020204030204" pitchFamily="34" charset="0"/>
              </a:rPr>
              <a:t> </a:t>
            </a:r>
            <a:endParaRPr lang="en-US" sz="3400" i="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70FEBFAD-4C6E-437A-B429-310D3DCA15DB}"/>
              </a:ext>
            </a:extLst>
          </p:cNvPr>
          <p:cNvSpPr/>
          <p:nvPr/>
        </p:nvSpPr>
        <p:spPr>
          <a:xfrm>
            <a:off x="556467" y="1128909"/>
            <a:ext cx="11095334" cy="516727"/>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5400" u="sng" dirty="0">
                <a:solidFill>
                  <a:srgbClr val="00B050"/>
                </a:solidFill>
                <a:latin typeface="UTM Azuki" panose="02040603050506020204" pitchFamily="18" charset="0"/>
                <a:cs typeface="Calibri" panose="020F0502020204030204" pitchFamily="34" charset="0"/>
              </a:rPr>
              <a:t>II. </a:t>
            </a:r>
            <a:r>
              <a:rPr lang="en-US" sz="5400" u="sng" dirty="0" err="1">
                <a:solidFill>
                  <a:srgbClr val="00B050"/>
                </a:solidFill>
                <a:latin typeface="UTM Azuki" panose="02040603050506020204" pitchFamily="18" charset="0"/>
                <a:cs typeface="Calibri" panose="020F0502020204030204" pitchFamily="34" charset="0"/>
              </a:rPr>
              <a:t>Ghi</a:t>
            </a:r>
            <a:r>
              <a:rPr lang="en-US" sz="5400" u="sng" dirty="0">
                <a:solidFill>
                  <a:srgbClr val="00B050"/>
                </a:solidFill>
                <a:latin typeface="UTM Azuki" panose="02040603050506020204" pitchFamily="18" charset="0"/>
                <a:cs typeface="Calibri" panose="020F0502020204030204" pitchFamily="34" charset="0"/>
              </a:rPr>
              <a:t> </a:t>
            </a:r>
            <a:r>
              <a:rPr lang="en-US" sz="5400" u="sng" dirty="0" err="1">
                <a:solidFill>
                  <a:srgbClr val="00B050"/>
                </a:solidFill>
                <a:latin typeface="UTM Azuki" panose="02040603050506020204" pitchFamily="18" charset="0"/>
                <a:cs typeface="Calibri" panose="020F0502020204030204" pitchFamily="34" charset="0"/>
              </a:rPr>
              <a:t>nhớ</a:t>
            </a:r>
            <a:endParaRPr lang="en-US" sz="5400" u="sng" dirty="0">
              <a:solidFill>
                <a:srgbClr val="00B050"/>
              </a:solidFill>
              <a:latin typeface="UTM Azuki" panose="02040603050506020204" pitchFamily="18" charset="0"/>
              <a:cs typeface="Calibri" panose="020F050202020403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451" l="1471" r="100000"/>
                    </a14:imgEffect>
                  </a14:imgLayer>
                </a14:imgProps>
              </a:ext>
            </a:extLst>
          </a:blip>
          <a:stretch>
            <a:fillRect/>
          </a:stretch>
        </p:blipFill>
        <p:spPr>
          <a:xfrm>
            <a:off x="7472609" y="101599"/>
            <a:ext cx="1330497" cy="1780517"/>
          </a:xfrm>
          <a:prstGeom prst="rect">
            <a:avLst/>
          </a:prstGeom>
        </p:spPr>
      </p:pic>
    </p:spTree>
    <p:extLst>
      <p:ext uri="{BB962C8B-B14F-4D97-AF65-F5344CB8AC3E}">
        <p14:creationId xmlns:p14="http://schemas.microsoft.com/office/powerpoint/2010/main" val="38878918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4591060"/>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1|0.7|0.7"/>
</p:tagLst>
</file>

<file path=ppt/tags/tag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TIMING" val="|0.1|0.7|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1777</TotalTime>
  <Words>1336</Words>
  <Application>Microsoft Office PowerPoint</Application>
  <PresentationFormat>Widescreen</PresentationFormat>
  <Paragraphs>140</Paragraphs>
  <Slides>23</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微软雅黑</vt:lpstr>
      <vt:lpstr>Arial</vt:lpstr>
      <vt:lpstr>宋体</vt:lpstr>
      <vt:lpstr>Pattaya</vt:lpstr>
      <vt:lpstr>UTM Azuki</vt:lpstr>
      <vt:lpstr>Calibri</vt:lpstr>
      <vt:lpstr>UTM Showcard</vt:lpstr>
      <vt:lpstr>Wingdings</vt:lpstr>
      <vt:lpstr>Times New Roman</vt:lpstr>
      <vt:lpstr>UTM Arruba KT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Dell</cp:lastModifiedBy>
  <cp:revision>171</cp:revision>
  <dcterms:created xsi:type="dcterms:W3CDTF">2021-03-19T08:33:11Z</dcterms:created>
  <dcterms:modified xsi:type="dcterms:W3CDTF">2022-02-11T14:00:50Z</dcterms:modified>
</cp:coreProperties>
</file>