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7"/>
  </p:notesMasterIdLst>
  <p:sldIdLst>
    <p:sldId id="311" r:id="rId3"/>
    <p:sldId id="312" r:id="rId4"/>
    <p:sldId id="298" r:id="rId5"/>
    <p:sldId id="288" r:id="rId6"/>
    <p:sldId id="322" r:id="rId7"/>
    <p:sldId id="323" r:id="rId8"/>
    <p:sldId id="313" r:id="rId9"/>
    <p:sldId id="321" r:id="rId10"/>
    <p:sldId id="314" r:id="rId11"/>
    <p:sldId id="325" r:id="rId12"/>
    <p:sldId id="326" r:id="rId13"/>
    <p:sldId id="327" r:id="rId14"/>
    <p:sldId id="328" r:id="rId15"/>
    <p:sldId id="30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F5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1" d="100"/>
          <a:sy n="71" d="100"/>
        </p:scale>
        <p:origin x="6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6C38EB-C60B-4A38-A0B3-3B572A394860}" type="datetimeFigureOut">
              <a:rPr lang="en-US" smtClean="0"/>
              <a:t>29/01/2024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91E4F7-F8F4-43C1-8588-F4410FA609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3140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354A5B-24AA-476F-907E-DD292D787E7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11493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Click vào từng hộp quà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354A5B-24AA-476F-907E-DD292D787E7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1393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Click vào ngôi sao tím để trở về slide trò chơi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354A5B-24AA-476F-907E-DD292D787E7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64833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/>
              <a:t>Click vào ngôi sao tím để trở về slide trò chơi</a:t>
            </a:r>
            <a:endParaRPr lang="zh-CN" altLang="en-US"/>
          </a:p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354A5B-24AA-476F-907E-DD292D787E7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25913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/>
              <a:t>Click vào ngôi sao tím để trở về slide trò chơi</a:t>
            </a:r>
            <a:endParaRPr lang="zh-CN" altLang="en-US"/>
          </a:p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354A5B-24AA-476F-907E-DD292D787E7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91879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354A5B-24AA-476F-907E-DD292D787E7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29148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354A5B-24AA-476F-907E-DD292D787E7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0880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3B5819-BC21-4EA4-A8F8-4B048F9A2705}" type="datetimeFigureOut">
              <a:rPr lang="en-US" smtClean="0"/>
              <a:t>29/01/2024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C12257-0DA7-4686-8DDC-832713E4A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388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3B5819-BC21-4EA4-A8F8-4B048F9A2705}" type="datetimeFigureOut">
              <a:rPr lang="en-US" smtClean="0"/>
              <a:t>29/01/2024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C12257-0DA7-4686-8DDC-832713E4A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508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3B5819-BC21-4EA4-A8F8-4B048F9A2705}" type="datetimeFigureOut">
              <a:rPr lang="en-US" smtClean="0"/>
              <a:t>29/01/2024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C12257-0DA7-4686-8DDC-832713E4A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517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8905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7204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6648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8312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2024/1/29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7440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3058" y="265374"/>
            <a:ext cx="10515600" cy="466148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>
              <a:buFont typeface="Wingdings" panose="05000000000000000000" pitchFamily="2" charset="2"/>
              <a:buChar char="ü"/>
              <a:defRPr sz="3200" b="1">
                <a:solidFill>
                  <a:srgbClr val="77B878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19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0564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0993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3B5819-BC21-4EA4-A8F8-4B048F9A2705}" type="datetimeFigureOut">
              <a:rPr lang="en-US" smtClean="0"/>
              <a:t>29/01/2024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C12257-0DA7-4686-8DDC-832713E4A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265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1054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0193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3950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Title+ SubTitle_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6584" y="356628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32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6584" y="825950"/>
            <a:ext cx="5486400" cy="267661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867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endParaRPr lang="en-US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0" y="6731802"/>
            <a:ext cx="12192000" cy="126199"/>
            <a:chOff x="0" y="2573904"/>
            <a:chExt cx="8767278" cy="44695"/>
          </a:xfrm>
        </p:grpSpPr>
        <p:grpSp>
          <p:nvGrpSpPr>
            <p:cNvPr id="9" name="Group 43"/>
            <p:cNvGrpSpPr/>
            <p:nvPr/>
          </p:nvGrpSpPr>
          <p:grpSpPr>
            <a:xfrm>
              <a:off x="0" y="2573904"/>
              <a:ext cx="3752335" cy="44695"/>
              <a:chOff x="0" y="2573904"/>
              <a:chExt cx="3752335" cy="44695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</p:grpSp>
        <p:grpSp>
          <p:nvGrpSpPr>
            <p:cNvPr id="10" name="Group 44"/>
            <p:cNvGrpSpPr/>
            <p:nvPr/>
          </p:nvGrpSpPr>
          <p:grpSpPr>
            <a:xfrm>
              <a:off x="3752335" y="2573904"/>
              <a:ext cx="5014943" cy="44695"/>
              <a:chOff x="0" y="2573904"/>
              <a:chExt cx="5014943" cy="44695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3752335" y="2573904"/>
                <a:ext cx="1262608" cy="4469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</p:grpSp>
      </p:grpSp>
      <p:sp>
        <p:nvSpPr>
          <p:cNvPr id="31" name="Flowchart: Off-page Connector 30"/>
          <p:cNvSpPr/>
          <p:nvPr userDrawn="1"/>
        </p:nvSpPr>
        <p:spPr>
          <a:xfrm>
            <a:off x="11496242" y="317598"/>
            <a:ext cx="384047" cy="314532"/>
          </a:xfrm>
          <a:prstGeom prst="flowChartOffpageConnector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3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389494" y="263969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333" b="1">
                <a:solidFill>
                  <a:schemeClr val="bg1"/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157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2024/1/29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22033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2024/1/29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896087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2024/1/29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180327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2024/1/29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729142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2024/1/29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069967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2024/1/29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540215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3B5819-BC21-4EA4-A8F8-4B048F9A2705}" type="datetimeFigureOut">
              <a:rPr lang="en-US" smtClean="0"/>
              <a:t>29/01/2024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C12257-0DA7-4686-8DDC-832713E4A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149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2024/1/29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354787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3B5819-BC21-4EA4-A8F8-4B048F9A2705}" type="datetimeFigureOut">
              <a:rPr lang="en-US" smtClean="0"/>
              <a:t>29/01/2024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C12257-0DA7-4686-8DDC-832713E4A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439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3B5819-BC21-4EA4-A8F8-4B048F9A2705}" type="datetimeFigureOut">
              <a:rPr lang="en-US" smtClean="0"/>
              <a:t>29/01/2024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C12257-0DA7-4686-8DDC-832713E4A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279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3B5819-BC21-4EA4-A8F8-4B048F9A2705}" type="datetimeFigureOut">
              <a:rPr lang="en-US" smtClean="0"/>
              <a:t>29/01/2024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C12257-0DA7-4686-8DDC-832713E4A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002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3B5819-BC21-4EA4-A8F8-4B048F9A2705}" type="datetimeFigureOut">
              <a:rPr lang="en-US" smtClean="0"/>
              <a:t>29/01/2024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C12257-0DA7-4686-8DDC-832713E4A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162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3B5819-BC21-4EA4-A8F8-4B048F9A2705}" type="datetimeFigureOut">
              <a:rPr lang="en-US" smtClean="0"/>
              <a:t>29/01/2024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C12257-0DA7-4686-8DDC-832713E4A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870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3B5819-BC21-4EA4-A8F8-4B048F9A2705}" type="datetimeFigureOut">
              <a:rPr lang="en-US" smtClean="0"/>
              <a:t>29/01/2024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C12257-0DA7-4686-8DDC-832713E4A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610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2.jpg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8463" y="3295376"/>
            <a:ext cx="1307224" cy="1218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108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1">
            <a:lum/>
          </a:blip>
          <a:srcRect/>
          <a:stretch>
            <a:fillRect l="-28000" r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7852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8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7.png"/><Relationship Id="rId18" Type="http://schemas.openxmlformats.org/officeDocument/2006/relationships/image" Target="../media/image20.png"/><Relationship Id="rId3" Type="http://schemas.openxmlformats.org/officeDocument/2006/relationships/image" Target="../media/image11.png"/><Relationship Id="rId7" Type="http://schemas.openxmlformats.org/officeDocument/2006/relationships/slide" Target="slide4.xml"/><Relationship Id="rId12" Type="http://schemas.openxmlformats.org/officeDocument/2006/relationships/image" Target="../media/image16.png"/><Relationship Id="rId17" Type="http://schemas.microsoft.com/office/2007/relationships/hdphoto" Target="../media/hdphoto2.wdp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9.png"/><Relationship Id="rId11" Type="http://schemas.openxmlformats.org/officeDocument/2006/relationships/slide" Target="slide6.xml"/><Relationship Id="rId5" Type="http://schemas.openxmlformats.org/officeDocument/2006/relationships/image" Target="../media/image13.png"/><Relationship Id="rId15" Type="http://schemas.microsoft.com/office/2007/relationships/hdphoto" Target="../media/hdphoto1.wdp"/><Relationship Id="rId10" Type="http://schemas.openxmlformats.org/officeDocument/2006/relationships/image" Target="../media/image15.png"/><Relationship Id="rId19" Type="http://schemas.openxmlformats.org/officeDocument/2006/relationships/slide" Target="slide7.xml"/><Relationship Id="rId4" Type="http://schemas.openxmlformats.org/officeDocument/2006/relationships/image" Target="../media/image12.gif"/><Relationship Id="rId9" Type="http://schemas.openxmlformats.org/officeDocument/2006/relationships/slide" Target="slide5.xml"/><Relationship Id="rId1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1.gif"/><Relationship Id="rId5" Type="http://schemas.openxmlformats.org/officeDocument/2006/relationships/image" Target="../media/image17.png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gif"/><Relationship Id="rId3" Type="http://schemas.openxmlformats.org/officeDocument/2006/relationships/audio" Target="../media/audio1.wav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slide" Target="slide3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audio" Target="../media/audio2.wav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21.gif"/><Relationship Id="rId4" Type="http://schemas.openxmlformats.org/officeDocument/2006/relationships/audio" Target="../media/audio1.wav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3" Type="http://schemas.openxmlformats.org/officeDocument/2006/relationships/image" Target="../media/image4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6.png"/><Relationship Id="rId10" Type="http://schemas.openxmlformats.org/officeDocument/2006/relationships/image" Target="../media/image32.png"/><Relationship Id="rId4" Type="http://schemas.openxmlformats.org/officeDocument/2006/relationships/image" Target="../media/image5.png"/><Relationship Id="rId9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5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9.png"/><Relationship Id="rId11" Type="http://schemas.openxmlformats.org/officeDocument/2006/relationships/image" Target="../media/image36.png"/><Relationship Id="rId5" Type="http://schemas.openxmlformats.org/officeDocument/2006/relationships/image" Target="../media/image28.png"/><Relationship Id="rId10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  <a:alpha val="39000"/>
              </a:schemeClr>
            </a:gs>
            <a:gs pos="83000">
              <a:schemeClr val="accent6">
                <a:lumMod val="45000"/>
                <a:lumOff val="55000"/>
                <a:alpha val="18000"/>
              </a:schemeClr>
            </a:gs>
            <a:gs pos="100000">
              <a:schemeClr val="accent6">
                <a:lumMod val="30000"/>
                <a:lumOff val="70000"/>
                <a:alpha val="44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17" t="22365" r="9000" b="26701"/>
          <a:stretch/>
        </p:blipFill>
        <p:spPr>
          <a:xfrm>
            <a:off x="500185" y="1131938"/>
            <a:ext cx="11497850" cy="43013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638" r="52525"/>
          <a:stretch/>
        </p:blipFill>
        <p:spPr>
          <a:xfrm>
            <a:off x="0" y="4008582"/>
            <a:ext cx="4775200" cy="284941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045"/>
          <a:stretch/>
        </p:blipFill>
        <p:spPr>
          <a:xfrm>
            <a:off x="0" y="-46943"/>
            <a:ext cx="12192000" cy="23737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6606" y="3984846"/>
            <a:ext cx="6342857" cy="357142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4AC583D-83B2-FD7D-6547-A1F09C6C35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51764" y="2682029"/>
            <a:ext cx="6858594" cy="157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362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2DF95E5-48A4-60F3-9539-13B09F3326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633" y="3379241"/>
            <a:ext cx="2318815" cy="3031846"/>
          </a:xfrm>
          <a:prstGeom prst="rect">
            <a:avLst/>
          </a:prstGeom>
        </p:spPr>
      </p:pic>
      <p:sp>
        <p:nvSpPr>
          <p:cNvPr id="3" name="Speech Bubble: Rectangle with Corners Rounded 1">
            <a:extLst>
              <a:ext uri="{FF2B5EF4-FFF2-40B4-BE49-F238E27FC236}">
                <a16:creationId xmlns:a16="http://schemas.microsoft.com/office/drawing/2014/main" id="{E7CD2D89-B4F9-D358-622F-9BFDB7A3B02F}"/>
              </a:ext>
            </a:extLst>
          </p:cNvPr>
          <p:cNvSpPr/>
          <p:nvPr/>
        </p:nvSpPr>
        <p:spPr>
          <a:xfrm>
            <a:off x="2725801" y="400051"/>
            <a:ext cx="8894699" cy="2723198"/>
          </a:xfrm>
          <a:custGeom>
            <a:avLst/>
            <a:gdLst>
              <a:gd name="connsiteX0" fmla="*/ 0 w 4040460"/>
              <a:gd name="connsiteY0" fmla="*/ 272683 h 1636063"/>
              <a:gd name="connsiteX1" fmla="*/ 272683 w 4040460"/>
              <a:gd name="connsiteY1" fmla="*/ 0 h 1636063"/>
              <a:gd name="connsiteX2" fmla="*/ 673410 w 4040460"/>
              <a:gd name="connsiteY2" fmla="*/ 0 h 1636063"/>
              <a:gd name="connsiteX3" fmla="*/ 673410 w 4040460"/>
              <a:gd name="connsiteY3" fmla="*/ 0 h 1636063"/>
              <a:gd name="connsiteX4" fmla="*/ 1683525 w 4040460"/>
              <a:gd name="connsiteY4" fmla="*/ 0 h 1636063"/>
              <a:gd name="connsiteX5" fmla="*/ 3767777 w 4040460"/>
              <a:gd name="connsiteY5" fmla="*/ 0 h 1636063"/>
              <a:gd name="connsiteX6" fmla="*/ 4040460 w 4040460"/>
              <a:gd name="connsiteY6" fmla="*/ 272683 h 1636063"/>
              <a:gd name="connsiteX7" fmla="*/ 4040460 w 4040460"/>
              <a:gd name="connsiteY7" fmla="*/ 954370 h 1636063"/>
              <a:gd name="connsiteX8" fmla="*/ 4040460 w 4040460"/>
              <a:gd name="connsiteY8" fmla="*/ 954370 h 1636063"/>
              <a:gd name="connsiteX9" fmla="*/ 4040460 w 4040460"/>
              <a:gd name="connsiteY9" fmla="*/ 1363386 h 1636063"/>
              <a:gd name="connsiteX10" fmla="*/ 4040460 w 4040460"/>
              <a:gd name="connsiteY10" fmla="*/ 1363380 h 1636063"/>
              <a:gd name="connsiteX11" fmla="*/ 3767777 w 4040460"/>
              <a:gd name="connsiteY11" fmla="*/ 1636063 h 1636063"/>
              <a:gd name="connsiteX12" fmla="*/ 1683525 w 4040460"/>
              <a:gd name="connsiteY12" fmla="*/ 1636063 h 1636063"/>
              <a:gd name="connsiteX13" fmla="*/ 143275 w 4040460"/>
              <a:gd name="connsiteY13" fmla="*/ 2090627 h 1636063"/>
              <a:gd name="connsiteX14" fmla="*/ 673410 w 4040460"/>
              <a:gd name="connsiteY14" fmla="*/ 1636063 h 1636063"/>
              <a:gd name="connsiteX15" fmla="*/ 272683 w 4040460"/>
              <a:gd name="connsiteY15" fmla="*/ 1636063 h 1636063"/>
              <a:gd name="connsiteX16" fmla="*/ 0 w 4040460"/>
              <a:gd name="connsiteY16" fmla="*/ 1363380 h 1636063"/>
              <a:gd name="connsiteX17" fmla="*/ 0 w 4040460"/>
              <a:gd name="connsiteY17" fmla="*/ 1363386 h 1636063"/>
              <a:gd name="connsiteX18" fmla="*/ 0 w 4040460"/>
              <a:gd name="connsiteY18" fmla="*/ 954370 h 1636063"/>
              <a:gd name="connsiteX19" fmla="*/ 0 w 4040460"/>
              <a:gd name="connsiteY19" fmla="*/ 954370 h 1636063"/>
              <a:gd name="connsiteX20" fmla="*/ 0 w 4040460"/>
              <a:gd name="connsiteY20" fmla="*/ 272683 h 1636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040460" h="1636063" fill="none" extrusionOk="0">
                <a:moveTo>
                  <a:pt x="0" y="272683"/>
                </a:moveTo>
                <a:cubicBezTo>
                  <a:pt x="-20281" y="130969"/>
                  <a:pt x="151600" y="3569"/>
                  <a:pt x="272683" y="0"/>
                </a:cubicBezTo>
                <a:cubicBezTo>
                  <a:pt x="465886" y="21003"/>
                  <a:pt x="629274" y="-21877"/>
                  <a:pt x="673410" y="0"/>
                </a:cubicBezTo>
                <a:lnTo>
                  <a:pt x="673410" y="0"/>
                </a:lnTo>
                <a:cubicBezTo>
                  <a:pt x="803719" y="59629"/>
                  <a:pt x="1349362" y="42978"/>
                  <a:pt x="1683525" y="0"/>
                </a:cubicBezTo>
                <a:cubicBezTo>
                  <a:pt x="2125421" y="-157665"/>
                  <a:pt x="3131807" y="-122053"/>
                  <a:pt x="3767777" y="0"/>
                </a:cubicBezTo>
                <a:cubicBezTo>
                  <a:pt x="3914650" y="-8590"/>
                  <a:pt x="4034820" y="151102"/>
                  <a:pt x="4040460" y="272683"/>
                </a:cubicBezTo>
                <a:cubicBezTo>
                  <a:pt x="3979112" y="559319"/>
                  <a:pt x="4014198" y="825469"/>
                  <a:pt x="4040460" y="954370"/>
                </a:cubicBezTo>
                <a:lnTo>
                  <a:pt x="4040460" y="954370"/>
                </a:lnTo>
                <a:cubicBezTo>
                  <a:pt x="4062097" y="1076135"/>
                  <a:pt x="4052164" y="1267451"/>
                  <a:pt x="4040460" y="1363386"/>
                </a:cubicBezTo>
                <a:lnTo>
                  <a:pt x="4040460" y="1363380"/>
                </a:lnTo>
                <a:cubicBezTo>
                  <a:pt x="4061649" y="1500579"/>
                  <a:pt x="3908208" y="1613615"/>
                  <a:pt x="3767777" y="1636063"/>
                </a:cubicBezTo>
                <a:cubicBezTo>
                  <a:pt x="3272202" y="1488994"/>
                  <a:pt x="2069932" y="1500803"/>
                  <a:pt x="1683525" y="1636063"/>
                </a:cubicBezTo>
                <a:cubicBezTo>
                  <a:pt x="1526259" y="1674061"/>
                  <a:pt x="449711" y="2009202"/>
                  <a:pt x="143275" y="2090627"/>
                </a:cubicBezTo>
                <a:cubicBezTo>
                  <a:pt x="260051" y="1993865"/>
                  <a:pt x="506664" y="1706408"/>
                  <a:pt x="673410" y="1636063"/>
                </a:cubicBezTo>
                <a:cubicBezTo>
                  <a:pt x="603548" y="1652962"/>
                  <a:pt x="346813" y="1661797"/>
                  <a:pt x="272683" y="1636063"/>
                </a:cubicBezTo>
                <a:cubicBezTo>
                  <a:pt x="138411" y="1655683"/>
                  <a:pt x="-20730" y="1523506"/>
                  <a:pt x="0" y="1363380"/>
                </a:cubicBezTo>
                <a:lnTo>
                  <a:pt x="0" y="1363386"/>
                </a:lnTo>
                <a:cubicBezTo>
                  <a:pt x="22363" y="1222654"/>
                  <a:pt x="15290" y="1112474"/>
                  <a:pt x="0" y="954370"/>
                </a:cubicBezTo>
                <a:lnTo>
                  <a:pt x="0" y="954370"/>
                </a:lnTo>
                <a:cubicBezTo>
                  <a:pt x="-58209" y="674101"/>
                  <a:pt x="30092" y="557566"/>
                  <a:pt x="0" y="272683"/>
                </a:cubicBezTo>
                <a:close/>
              </a:path>
              <a:path w="4040460" h="1636063" stroke="0" extrusionOk="0">
                <a:moveTo>
                  <a:pt x="0" y="272683"/>
                </a:moveTo>
                <a:cubicBezTo>
                  <a:pt x="26565" y="112496"/>
                  <a:pt x="142266" y="11734"/>
                  <a:pt x="272683" y="0"/>
                </a:cubicBezTo>
                <a:cubicBezTo>
                  <a:pt x="350936" y="-6460"/>
                  <a:pt x="528007" y="5627"/>
                  <a:pt x="673410" y="0"/>
                </a:cubicBezTo>
                <a:lnTo>
                  <a:pt x="673410" y="0"/>
                </a:lnTo>
                <a:cubicBezTo>
                  <a:pt x="915133" y="2346"/>
                  <a:pt x="1530226" y="64505"/>
                  <a:pt x="1683525" y="0"/>
                </a:cubicBezTo>
                <a:cubicBezTo>
                  <a:pt x="2456526" y="-50308"/>
                  <a:pt x="3167408" y="-85446"/>
                  <a:pt x="3767777" y="0"/>
                </a:cubicBezTo>
                <a:cubicBezTo>
                  <a:pt x="3930251" y="-27651"/>
                  <a:pt x="4042414" y="143110"/>
                  <a:pt x="4040460" y="272683"/>
                </a:cubicBezTo>
                <a:cubicBezTo>
                  <a:pt x="4087267" y="485883"/>
                  <a:pt x="4039104" y="830212"/>
                  <a:pt x="4040460" y="954370"/>
                </a:cubicBezTo>
                <a:lnTo>
                  <a:pt x="4040460" y="954370"/>
                </a:lnTo>
                <a:cubicBezTo>
                  <a:pt x="4028683" y="1115276"/>
                  <a:pt x="4006337" y="1291873"/>
                  <a:pt x="4040460" y="1363386"/>
                </a:cubicBezTo>
                <a:lnTo>
                  <a:pt x="4040460" y="1363380"/>
                </a:lnTo>
                <a:cubicBezTo>
                  <a:pt x="4061445" y="1508737"/>
                  <a:pt x="3917385" y="1648249"/>
                  <a:pt x="3767777" y="1636063"/>
                </a:cubicBezTo>
                <a:cubicBezTo>
                  <a:pt x="2994422" y="1684095"/>
                  <a:pt x="2129189" y="1674213"/>
                  <a:pt x="1683525" y="1636063"/>
                </a:cubicBezTo>
                <a:cubicBezTo>
                  <a:pt x="1438846" y="1649995"/>
                  <a:pt x="641014" y="2086599"/>
                  <a:pt x="143275" y="2090627"/>
                </a:cubicBezTo>
                <a:cubicBezTo>
                  <a:pt x="373618" y="1921431"/>
                  <a:pt x="549801" y="1746666"/>
                  <a:pt x="673410" y="1636063"/>
                </a:cubicBezTo>
                <a:cubicBezTo>
                  <a:pt x="498810" y="1631654"/>
                  <a:pt x="341151" y="1651705"/>
                  <a:pt x="272683" y="1636063"/>
                </a:cubicBezTo>
                <a:cubicBezTo>
                  <a:pt x="127850" y="1628877"/>
                  <a:pt x="-4993" y="1513452"/>
                  <a:pt x="0" y="1363380"/>
                </a:cubicBezTo>
                <a:lnTo>
                  <a:pt x="0" y="1363386"/>
                </a:lnTo>
                <a:cubicBezTo>
                  <a:pt x="10751" y="1252663"/>
                  <a:pt x="33378" y="1088149"/>
                  <a:pt x="0" y="954370"/>
                </a:cubicBezTo>
                <a:lnTo>
                  <a:pt x="0" y="954370"/>
                </a:lnTo>
                <a:cubicBezTo>
                  <a:pt x="31405" y="623293"/>
                  <a:pt x="48961" y="435166"/>
                  <a:pt x="0" y="272683"/>
                </a:cubicBezTo>
                <a:close/>
              </a:path>
            </a:pathLst>
          </a:custGeom>
          <a:solidFill>
            <a:srgbClr val="CCFF99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="" xmlns:ask="http://schemas.microsoft.com/office/drawing/2018/sketchyshapes" sd="3918538157">
                  <a:custGeom>
                    <a:avLst/>
                    <a:gdLst>
                      <a:gd name="connsiteX0" fmla="*/ 0 w 8894699"/>
                      <a:gd name="connsiteY0" fmla="*/ 453876 h 2723198"/>
                      <a:gd name="connsiteX1" fmla="*/ 600286 w 8894699"/>
                      <a:gd name="connsiteY1" fmla="*/ 0 h 2723198"/>
                      <a:gd name="connsiteX2" fmla="*/ 1482449 w 8894699"/>
                      <a:gd name="connsiteY2" fmla="*/ 0 h 2723198"/>
                      <a:gd name="connsiteX3" fmla="*/ 1482449 w 8894699"/>
                      <a:gd name="connsiteY3" fmla="*/ 0 h 2723198"/>
                      <a:gd name="connsiteX4" fmla="*/ 3706124 w 8894699"/>
                      <a:gd name="connsiteY4" fmla="*/ 0 h 2723198"/>
                      <a:gd name="connsiteX5" fmla="*/ 8294412 w 8894699"/>
                      <a:gd name="connsiteY5" fmla="*/ 0 h 2723198"/>
                      <a:gd name="connsiteX6" fmla="*/ 8894699 w 8894699"/>
                      <a:gd name="connsiteY6" fmla="*/ 453876 h 2723198"/>
                      <a:gd name="connsiteX7" fmla="*/ 8894699 w 8894699"/>
                      <a:gd name="connsiteY7" fmla="*/ 1588532 h 2723198"/>
                      <a:gd name="connsiteX8" fmla="*/ 8894699 w 8894699"/>
                      <a:gd name="connsiteY8" fmla="*/ 1588532 h 2723198"/>
                      <a:gd name="connsiteX9" fmla="*/ 8894699 w 8894699"/>
                      <a:gd name="connsiteY9" fmla="*/ 2269331 h 2723198"/>
                      <a:gd name="connsiteX10" fmla="*/ 8894699 w 8894699"/>
                      <a:gd name="connsiteY10" fmla="*/ 2269321 h 2723198"/>
                      <a:gd name="connsiteX11" fmla="*/ 8294412 w 8894699"/>
                      <a:gd name="connsiteY11" fmla="*/ 2723198 h 2723198"/>
                      <a:gd name="connsiteX12" fmla="*/ 3706124 w 8894699"/>
                      <a:gd name="connsiteY12" fmla="*/ 2723198 h 2723198"/>
                      <a:gd name="connsiteX13" fmla="*/ 315406 w 8894699"/>
                      <a:gd name="connsiteY13" fmla="*/ 3479811 h 2723198"/>
                      <a:gd name="connsiteX14" fmla="*/ 1482449 w 8894699"/>
                      <a:gd name="connsiteY14" fmla="*/ 2723198 h 2723198"/>
                      <a:gd name="connsiteX15" fmla="*/ 600286 w 8894699"/>
                      <a:gd name="connsiteY15" fmla="*/ 2723198 h 2723198"/>
                      <a:gd name="connsiteX16" fmla="*/ 0 w 8894699"/>
                      <a:gd name="connsiteY16" fmla="*/ 2269321 h 2723198"/>
                      <a:gd name="connsiteX17" fmla="*/ 0 w 8894699"/>
                      <a:gd name="connsiteY17" fmla="*/ 2269331 h 2723198"/>
                      <a:gd name="connsiteX18" fmla="*/ 0 w 8894699"/>
                      <a:gd name="connsiteY18" fmla="*/ 1588532 h 2723198"/>
                      <a:gd name="connsiteX19" fmla="*/ 0 w 8894699"/>
                      <a:gd name="connsiteY19" fmla="*/ 1588532 h 2723198"/>
                      <a:gd name="connsiteX20" fmla="*/ 0 w 8894699"/>
                      <a:gd name="connsiteY20" fmla="*/ 453876 h 2723198"/>
                      <a:gd name="connsiteX0" fmla="*/ 0 w 8894699"/>
                      <a:gd name="connsiteY0" fmla="*/ 453876 h 2723198"/>
                      <a:gd name="connsiteX1" fmla="*/ 600286 w 8894699"/>
                      <a:gd name="connsiteY1" fmla="*/ 0 h 2723198"/>
                      <a:gd name="connsiteX2" fmla="*/ 1482449 w 8894699"/>
                      <a:gd name="connsiteY2" fmla="*/ 0 h 2723198"/>
                      <a:gd name="connsiteX3" fmla="*/ 1482449 w 8894699"/>
                      <a:gd name="connsiteY3" fmla="*/ 0 h 2723198"/>
                      <a:gd name="connsiteX4" fmla="*/ 3706124 w 8894699"/>
                      <a:gd name="connsiteY4" fmla="*/ 0 h 2723198"/>
                      <a:gd name="connsiteX5" fmla="*/ 8294412 w 8894699"/>
                      <a:gd name="connsiteY5" fmla="*/ 0 h 2723198"/>
                      <a:gd name="connsiteX6" fmla="*/ 8894699 w 8894699"/>
                      <a:gd name="connsiteY6" fmla="*/ 453876 h 2723198"/>
                      <a:gd name="connsiteX7" fmla="*/ 8894699 w 8894699"/>
                      <a:gd name="connsiteY7" fmla="*/ 1588532 h 2723198"/>
                      <a:gd name="connsiteX8" fmla="*/ 8894699 w 8894699"/>
                      <a:gd name="connsiteY8" fmla="*/ 1588532 h 2723198"/>
                      <a:gd name="connsiteX9" fmla="*/ 8894699 w 8894699"/>
                      <a:gd name="connsiteY9" fmla="*/ 2269331 h 2723198"/>
                      <a:gd name="connsiteX10" fmla="*/ 8894699 w 8894699"/>
                      <a:gd name="connsiteY10" fmla="*/ 2269321 h 2723198"/>
                      <a:gd name="connsiteX11" fmla="*/ 8294412 w 8894699"/>
                      <a:gd name="connsiteY11" fmla="*/ 2723198 h 2723198"/>
                      <a:gd name="connsiteX12" fmla="*/ 3706124 w 8894699"/>
                      <a:gd name="connsiteY12" fmla="*/ 2723198 h 2723198"/>
                      <a:gd name="connsiteX13" fmla="*/ 315406 w 8894699"/>
                      <a:gd name="connsiteY13" fmla="*/ 3479811 h 2723198"/>
                      <a:gd name="connsiteX14" fmla="*/ 1482449 w 8894699"/>
                      <a:gd name="connsiteY14" fmla="*/ 2723198 h 2723198"/>
                      <a:gd name="connsiteX15" fmla="*/ 600286 w 8894699"/>
                      <a:gd name="connsiteY15" fmla="*/ 2723198 h 2723198"/>
                      <a:gd name="connsiteX16" fmla="*/ 0 w 8894699"/>
                      <a:gd name="connsiteY16" fmla="*/ 2269321 h 2723198"/>
                      <a:gd name="connsiteX17" fmla="*/ 0 w 8894699"/>
                      <a:gd name="connsiteY17" fmla="*/ 2269331 h 2723198"/>
                      <a:gd name="connsiteX18" fmla="*/ 0 w 8894699"/>
                      <a:gd name="connsiteY18" fmla="*/ 1588532 h 2723198"/>
                      <a:gd name="connsiteX19" fmla="*/ 0 w 8894699"/>
                      <a:gd name="connsiteY19" fmla="*/ 1588532 h 2723198"/>
                      <a:gd name="connsiteX20" fmla="*/ 0 w 8894699"/>
                      <a:gd name="connsiteY20" fmla="*/ 453876 h 27231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8894699" h="2723198" fill="none" extrusionOk="0">
                        <a:moveTo>
                          <a:pt x="0" y="453876"/>
                        </a:moveTo>
                        <a:cubicBezTo>
                          <a:pt x="-41758" y="214103"/>
                          <a:pt x="345364" y="-35253"/>
                          <a:pt x="600286" y="0"/>
                        </a:cubicBezTo>
                        <a:cubicBezTo>
                          <a:pt x="1033147" y="41353"/>
                          <a:pt x="1387996" y="-28154"/>
                          <a:pt x="1482449" y="0"/>
                        </a:cubicBezTo>
                        <a:lnTo>
                          <a:pt x="1482449" y="0"/>
                        </a:lnTo>
                        <a:cubicBezTo>
                          <a:pt x="1746205" y="45974"/>
                          <a:pt x="2963039" y="109896"/>
                          <a:pt x="3706124" y="0"/>
                        </a:cubicBezTo>
                        <a:cubicBezTo>
                          <a:pt x="4524362" y="-428797"/>
                          <a:pt x="7040665" y="-349632"/>
                          <a:pt x="8294412" y="0"/>
                        </a:cubicBezTo>
                        <a:cubicBezTo>
                          <a:pt x="8638724" y="-37413"/>
                          <a:pt x="8889094" y="260546"/>
                          <a:pt x="8894699" y="453876"/>
                        </a:cubicBezTo>
                        <a:cubicBezTo>
                          <a:pt x="8791432" y="910874"/>
                          <a:pt x="8829235" y="1357089"/>
                          <a:pt x="8894699" y="1588532"/>
                        </a:cubicBezTo>
                        <a:lnTo>
                          <a:pt x="8894699" y="1588532"/>
                        </a:lnTo>
                        <a:cubicBezTo>
                          <a:pt x="8960201" y="1770204"/>
                          <a:pt x="8911703" y="2098002"/>
                          <a:pt x="8894699" y="2269331"/>
                        </a:cubicBezTo>
                        <a:cubicBezTo>
                          <a:pt x="8894698" y="2269329"/>
                          <a:pt x="8894698" y="2269326"/>
                          <a:pt x="8894699" y="2269321"/>
                        </a:cubicBezTo>
                        <a:cubicBezTo>
                          <a:pt x="8967427" y="2507348"/>
                          <a:pt x="8603571" y="2704597"/>
                          <a:pt x="8294412" y="2723198"/>
                        </a:cubicBezTo>
                        <a:cubicBezTo>
                          <a:pt x="7122576" y="2528794"/>
                          <a:pt x="4663411" y="2500587"/>
                          <a:pt x="3706124" y="2723198"/>
                        </a:cubicBezTo>
                        <a:cubicBezTo>
                          <a:pt x="3382555" y="2813648"/>
                          <a:pt x="933409" y="3370286"/>
                          <a:pt x="315406" y="3479811"/>
                        </a:cubicBezTo>
                        <a:cubicBezTo>
                          <a:pt x="517542" y="3305936"/>
                          <a:pt x="1152409" y="2779286"/>
                          <a:pt x="1482449" y="2723198"/>
                        </a:cubicBezTo>
                        <a:cubicBezTo>
                          <a:pt x="1345181" y="2749782"/>
                          <a:pt x="748769" y="2742884"/>
                          <a:pt x="600286" y="2723198"/>
                        </a:cubicBezTo>
                        <a:cubicBezTo>
                          <a:pt x="293709" y="2774106"/>
                          <a:pt x="-57747" y="2559697"/>
                          <a:pt x="0" y="2269321"/>
                        </a:cubicBezTo>
                        <a:cubicBezTo>
                          <a:pt x="1" y="2269322"/>
                          <a:pt x="1" y="2269329"/>
                          <a:pt x="0" y="2269331"/>
                        </a:cubicBezTo>
                        <a:cubicBezTo>
                          <a:pt x="34069" y="2028792"/>
                          <a:pt x="22856" y="1874910"/>
                          <a:pt x="0" y="1588532"/>
                        </a:cubicBezTo>
                        <a:lnTo>
                          <a:pt x="0" y="1588532"/>
                        </a:lnTo>
                        <a:cubicBezTo>
                          <a:pt x="-147018" y="1126527"/>
                          <a:pt x="78757" y="909195"/>
                          <a:pt x="0" y="453876"/>
                        </a:cubicBezTo>
                        <a:close/>
                      </a:path>
                      <a:path w="8894699" h="2723198" stroke="0" extrusionOk="0">
                        <a:moveTo>
                          <a:pt x="0" y="453876"/>
                        </a:moveTo>
                        <a:cubicBezTo>
                          <a:pt x="34961" y="192081"/>
                          <a:pt x="287165" y="35008"/>
                          <a:pt x="600286" y="0"/>
                        </a:cubicBezTo>
                        <a:cubicBezTo>
                          <a:pt x="723664" y="-1720"/>
                          <a:pt x="1196761" y="18519"/>
                          <a:pt x="1482449" y="0"/>
                        </a:cubicBezTo>
                        <a:lnTo>
                          <a:pt x="1482449" y="0"/>
                        </a:lnTo>
                        <a:cubicBezTo>
                          <a:pt x="1966287" y="-11357"/>
                          <a:pt x="3433045" y="127316"/>
                          <a:pt x="3706124" y="0"/>
                        </a:cubicBezTo>
                        <a:cubicBezTo>
                          <a:pt x="5573138" y="-50038"/>
                          <a:pt x="6927602" y="-72719"/>
                          <a:pt x="8294412" y="0"/>
                        </a:cubicBezTo>
                        <a:cubicBezTo>
                          <a:pt x="8664360" y="-43946"/>
                          <a:pt x="8882551" y="220082"/>
                          <a:pt x="8894699" y="453876"/>
                        </a:cubicBezTo>
                        <a:cubicBezTo>
                          <a:pt x="9014719" y="797199"/>
                          <a:pt x="8890112" y="1390865"/>
                          <a:pt x="8894699" y="1588532"/>
                        </a:cubicBezTo>
                        <a:lnTo>
                          <a:pt x="8894699" y="1588532"/>
                        </a:lnTo>
                        <a:cubicBezTo>
                          <a:pt x="8876843" y="1876658"/>
                          <a:pt x="8820165" y="2132727"/>
                          <a:pt x="8894699" y="2269331"/>
                        </a:cubicBezTo>
                        <a:cubicBezTo>
                          <a:pt x="8894700" y="2269327"/>
                          <a:pt x="8894698" y="2269324"/>
                          <a:pt x="8894699" y="2269321"/>
                        </a:cubicBezTo>
                        <a:cubicBezTo>
                          <a:pt x="8912834" y="2534420"/>
                          <a:pt x="8681229" y="2775487"/>
                          <a:pt x="8294412" y="2723198"/>
                        </a:cubicBezTo>
                        <a:cubicBezTo>
                          <a:pt x="6405829" y="2772638"/>
                          <a:pt x="4835593" y="2868903"/>
                          <a:pt x="3706124" y="2723198"/>
                        </a:cubicBezTo>
                        <a:cubicBezTo>
                          <a:pt x="3229371" y="2622058"/>
                          <a:pt x="1434456" y="3457408"/>
                          <a:pt x="315406" y="3479811"/>
                        </a:cubicBezTo>
                        <a:cubicBezTo>
                          <a:pt x="815760" y="3201149"/>
                          <a:pt x="1157491" y="2928300"/>
                          <a:pt x="1482449" y="2723198"/>
                        </a:cubicBezTo>
                        <a:cubicBezTo>
                          <a:pt x="1114956" y="2720492"/>
                          <a:pt x="767220" y="2756262"/>
                          <a:pt x="600286" y="2723198"/>
                        </a:cubicBezTo>
                        <a:cubicBezTo>
                          <a:pt x="281707" y="2715267"/>
                          <a:pt x="-8602" y="2526112"/>
                          <a:pt x="0" y="2269321"/>
                        </a:cubicBezTo>
                        <a:cubicBezTo>
                          <a:pt x="0" y="2269326"/>
                          <a:pt x="0" y="2269329"/>
                          <a:pt x="0" y="2269331"/>
                        </a:cubicBezTo>
                        <a:cubicBezTo>
                          <a:pt x="46585" y="2077751"/>
                          <a:pt x="113652" y="1787771"/>
                          <a:pt x="0" y="1588532"/>
                        </a:cubicBezTo>
                        <a:lnTo>
                          <a:pt x="0" y="1588532"/>
                        </a:lnTo>
                        <a:cubicBezTo>
                          <a:pt x="88987" y="1050725"/>
                          <a:pt x="120416" y="710326"/>
                          <a:pt x="0" y="453876"/>
                        </a:cubicBezTo>
                        <a:close/>
                      </a:path>
                      <a:path w="8894699" h="2723198" fill="none" stroke="0" extrusionOk="0">
                        <a:moveTo>
                          <a:pt x="0" y="453876"/>
                        </a:moveTo>
                        <a:cubicBezTo>
                          <a:pt x="4271" y="200339"/>
                          <a:pt x="373125" y="28843"/>
                          <a:pt x="600286" y="0"/>
                        </a:cubicBezTo>
                        <a:cubicBezTo>
                          <a:pt x="1005869" y="34832"/>
                          <a:pt x="1379720" y="-39229"/>
                          <a:pt x="1482449" y="0"/>
                        </a:cubicBezTo>
                        <a:lnTo>
                          <a:pt x="1482449" y="0"/>
                        </a:lnTo>
                        <a:cubicBezTo>
                          <a:pt x="1778325" y="96241"/>
                          <a:pt x="2963836" y="38412"/>
                          <a:pt x="3706124" y="0"/>
                        </a:cubicBezTo>
                        <a:cubicBezTo>
                          <a:pt x="4574457" y="-412296"/>
                          <a:pt x="7037531" y="-237077"/>
                          <a:pt x="8294412" y="0"/>
                        </a:cubicBezTo>
                        <a:cubicBezTo>
                          <a:pt x="8621128" y="-22189"/>
                          <a:pt x="8882903" y="258182"/>
                          <a:pt x="8894699" y="453876"/>
                        </a:cubicBezTo>
                        <a:cubicBezTo>
                          <a:pt x="8736102" y="923566"/>
                          <a:pt x="8860577" y="1376271"/>
                          <a:pt x="8894699" y="1588532"/>
                        </a:cubicBezTo>
                        <a:lnTo>
                          <a:pt x="8894699" y="1588532"/>
                        </a:lnTo>
                        <a:cubicBezTo>
                          <a:pt x="8945251" y="1788695"/>
                          <a:pt x="8934077" y="2101485"/>
                          <a:pt x="8894699" y="2269331"/>
                        </a:cubicBezTo>
                        <a:cubicBezTo>
                          <a:pt x="8894698" y="2269329"/>
                          <a:pt x="8894700" y="2269325"/>
                          <a:pt x="8894699" y="2269321"/>
                        </a:cubicBezTo>
                        <a:cubicBezTo>
                          <a:pt x="8945812" y="2496537"/>
                          <a:pt x="8604188" y="2695322"/>
                          <a:pt x="8294412" y="2723198"/>
                        </a:cubicBezTo>
                        <a:cubicBezTo>
                          <a:pt x="7143721" y="2435660"/>
                          <a:pt x="4614014" y="2639848"/>
                          <a:pt x="3706124" y="2723198"/>
                        </a:cubicBezTo>
                        <a:cubicBezTo>
                          <a:pt x="3250339" y="2726334"/>
                          <a:pt x="1031770" y="3368668"/>
                          <a:pt x="315406" y="3479811"/>
                        </a:cubicBezTo>
                        <a:cubicBezTo>
                          <a:pt x="564431" y="3304499"/>
                          <a:pt x="1097421" y="2828325"/>
                          <a:pt x="1482449" y="2723198"/>
                        </a:cubicBezTo>
                        <a:cubicBezTo>
                          <a:pt x="1335717" y="2742525"/>
                          <a:pt x="753676" y="2764996"/>
                          <a:pt x="600286" y="2723198"/>
                        </a:cubicBezTo>
                        <a:cubicBezTo>
                          <a:pt x="301044" y="2745760"/>
                          <a:pt x="-48267" y="2519954"/>
                          <a:pt x="0" y="2269321"/>
                        </a:cubicBezTo>
                        <a:cubicBezTo>
                          <a:pt x="0" y="2269324"/>
                          <a:pt x="-1" y="2269327"/>
                          <a:pt x="0" y="2269331"/>
                        </a:cubicBezTo>
                        <a:cubicBezTo>
                          <a:pt x="26885" y="2044875"/>
                          <a:pt x="50203" y="1853694"/>
                          <a:pt x="0" y="1588532"/>
                        </a:cubicBezTo>
                        <a:lnTo>
                          <a:pt x="0" y="1588532"/>
                        </a:lnTo>
                        <a:cubicBezTo>
                          <a:pt x="-100189" y="1111405"/>
                          <a:pt x="96594" y="932230"/>
                          <a:pt x="0" y="453876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44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Hãy tìm ba phân số tối giản, ba phân số chưa tối giản. Rút gọn các phân số chưa tối giản vừa tìm.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3760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EE81C3B-0608-BE26-42AC-0B15051E0A82}"/>
                  </a:ext>
                </a:extLst>
              </p:cNvPr>
              <p:cNvSpPr txBox="1"/>
              <p:nvPr/>
            </p:nvSpPr>
            <p:spPr>
              <a:xfrm>
                <a:off x="1204301" y="127258"/>
                <a:ext cx="10435250" cy="12962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/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a) Quan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sát</a:t>
                </a:r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cách</a:t>
                </a:r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tính</a:t>
                </a:r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của</a:t>
                </a:r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Hiếu</a:t>
                </a:r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và</a:t>
                </a:r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Thảo</a:t>
                </a:r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khi</a:t>
                </a:r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rút</a:t>
                </a:r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gọn</a:t>
                </a:r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phân</a:t>
                </a:r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𝟏𝟖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rồi</a:t>
                </a:r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nêu</a:t>
                </a:r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nhận</a:t>
                </a:r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xét</a:t>
                </a:r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  <a:endPara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EE81C3B-0608-BE26-42AC-0B15051E0A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4301" y="127258"/>
                <a:ext cx="10435250" cy="1296252"/>
              </a:xfrm>
              <a:prstGeom prst="rect">
                <a:avLst/>
              </a:prstGeom>
              <a:blipFill>
                <a:blip r:embed="rId2"/>
                <a:stretch>
                  <a:fillRect l="-1520" t="-6103" r="-1520" b="-56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>
            <a:extLst>
              <a:ext uri="{FF2B5EF4-FFF2-40B4-BE49-F238E27FC236}">
                <a16:creationId xmlns:a16="http://schemas.microsoft.com/office/drawing/2014/main" id="{1EBBCAD9-5B79-5E63-65F3-D6AC10517A23}"/>
              </a:ext>
            </a:extLst>
          </p:cNvPr>
          <p:cNvSpPr/>
          <p:nvPr/>
        </p:nvSpPr>
        <p:spPr>
          <a:xfrm>
            <a:off x="335883" y="355300"/>
            <a:ext cx="847898" cy="847898"/>
          </a:xfrm>
          <a:prstGeom prst="ellipse">
            <a:avLst/>
          </a:prstGeom>
          <a:solidFill>
            <a:srgbClr val="008A9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微软雅黑"/>
                <a:cs typeface="+mn-cs"/>
              </a:rPr>
              <a:t>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1948E3-F88E-8EB5-DDAE-F2C035E50C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6949" y="1609725"/>
            <a:ext cx="8314885" cy="4003843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36BE0C1-4242-9F73-5FF6-51425BEEAD60}"/>
              </a:ext>
            </a:extLst>
          </p:cNvPr>
          <p:cNvSpPr/>
          <p:nvPr/>
        </p:nvSpPr>
        <p:spPr>
          <a:xfrm>
            <a:off x="2828925" y="5324476"/>
            <a:ext cx="4010025" cy="1314450"/>
          </a:xfrm>
          <a:prstGeom prst="roundRect">
            <a:avLst/>
          </a:prstGeom>
          <a:solidFill>
            <a:srgbClr val="F5F5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Hiếu lần lượt thực hiện chia cả tử số và mẫu số cho 2 và 3.</a:t>
            </a:r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F25590E-9755-C84A-44E1-09DD7052E597}"/>
              </a:ext>
            </a:extLst>
          </p:cNvPr>
          <p:cNvSpPr/>
          <p:nvPr/>
        </p:nvSpPr>
        <p:spPr>
          <a:xfrm>
            <a:off x="7115176" y="5353051"/>
            <a:ext cx="3848100" cy="1314450"/>
          </a:xfrm>
          <a:prstGeom prst="roundRect">
            <a:avLst/>
          </a:prstGeom>
          <a:solidFill>
            <a:srgbClr val="F5F5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Thảo thực hiện chia cả tử số và mẫu số cho 6.</a:t>
            </a:r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4056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EE81C3B-0608-BE26-42AC-0B15051E0A82}"/>
                  </a:ext>
                </a:extLst>
              </p:cNvPr>
              <p:cNvSpPr txBox="1"/>
              <p:nvPr/>
            </p:nvSpPr>
            <p:spPr>
              <a:xfrm>
                <a:off x="1204301" y="127258"/>
                <a:ext cx="10435250" cy="13272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/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b)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Rút</a:t>
                </a:r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gọn</a:t>
                </a:r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phân</a:t>
                </a:r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𝟑𝟎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𝟔𝟎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về</a:t>
                </a:r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dạng</a:t>
                </a:r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phân</a:t>
                </a:r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tối</a:t>
                </a:r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giản</a:t>
                </a:r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sử</a:t>
                </a:r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dụng</a:t>
                </a:r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cách</a:t>
                </a:r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làm</a:t>
                </a:r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của</a:t>
                </a:r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Hiếu</a:t>
                </a:r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hoặc</a:t>
                </a:r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của</a:t>
                </a:r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Thảo</a:t>
                </a:r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  <a:endPara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EE81C3B-0608-BE26-42AC-0B15051E0A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4301" y="127258"/>
                <a:ext cx="10435250" cy="1327286"/>
              </a:xfrm>
              <a:prstGeom prst="rect">
                <a:avLst/>
              </a:prstGeom>
              <a:blipFill>
                <a:blip r:embed="rId2"/>
                <a:stretch>
                  <a:fillRect l="-1520" r="-1520" b="-114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>
            <a:extLst>
              <a:ext uri="{FF2B5EF4-FFF2-40B4-BE49-F238E27FC236}">
                <a16:creationId xmlns:a16="http://schemas.microsoft.com/office/drawing/2014/main" id="{1EBBCAD9-5B79-5E63-65F3-D6AC10517A23}"/>
              </a:ext>
            </a:extLst>
          </p:cNvPr>
          <p:cNvSpPr/>
          <p:nvPr/>
        </p:nvSpPr>
        <p:spPr>
          <a:xfrm>
            <a:off x="335883" y="355300"/>
            <a:ext cx="847898" cy="847898"/>
          </a:xfrm>
          <a:prstGeom prst="ellipse">
            <a:avLst/>
          </a:prstGeom>
          <a:solidFill>
            <a:srgbClr val="008A9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微软雅黑"/>
                <a:cs typeface="+mn-cs"/>
              </a:rPr>
              <a:t>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C2E4D6A-DC9A-E778-5B6D-E780BC6B5D46}"/>
                  </a:ext>
                </a:extLst>
              </p:cNvPr>
              <p:cNvSpPr txBox="1"/>
              <p:nvPr/>
            </p:nvSpPr>
            <p:spPr>
              <a:xfrm>
                <a:off x="3952875" y="1944326"/>
                <a:ext cx="5648325" cy="14246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f>
                      <m:fPr>
                        <m:ctrlPr>
                          <a:rPr kumimoji="0" lang="en-US" sz="5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54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30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54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60</m:t>
                        </m:r>
                      </m:den>
                    </m:f>
                  </m:oMath>
                </a14:m>
                <a:r>
                  <a:rPr kumimoji="0" 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5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54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30</m:t>
                        </m:r>
                        <m:r>
                          <m:rPr>
                            <m:nor/>
                          </m:rPr>
                          <a:rPr lang="en-US" sz="54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:</m:t>
                        </m:r>
                        <m:r>
                          <m:rPr>
                            <m:nor/>
                          </m:rPr>
                          <a:rPr lang="en-US" sz="54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30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54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60</m:t>
                        </m:r>
                        <m:r>
                          <m:rPr>
                            <m:nor/>
                          </m:rPr>
                          <a:rPr kumimoji="0" lang="en-US" sz="54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: </m:t>
                        </m:r>
                        <m:r>
                          <m:rPr>
                            <m:nor/>
                          </m:rPr>
                          <a:rPr lang="en-US" sz="54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30</m:t>
                        </m:r>
                      </m:den>
                    </m:f>
                  </m:oMath>
                </a14:m>
                <a:r>
                  <a:rPr kumimoji="0" 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5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54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54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C2E4D6A-DC9A-E778-5B6D-E780BC6B5D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2875" y="1944326"/>
                <a:ext cx="5648325" cy="1424621"/>
              </a:xfrm>
              <a:prstGeom prst="rect">
                <a:avLst/>
              </a:prstGeom>
              <a:blipFill>
                <a:blip r:embed="rId3"/>
                <a:stretch>
                  <a:fillRect b="-1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82156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EE81C3B-0608-BE26-42AC-0B15051E0A82}"/>
              </a:ext>
            </a:extLst>
          </p:cNvPr>
          <p:cNvSpPr txBox="1"/>
          <p:nvPr/>
        </p:nvSpPr>
        <p:spPr>
          <a:xfrm>
            <a:off x="1066800" y="127258"/>
            <a:ext cx="1112519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Cambria" panose="02040503050406030204" pitchFamily="18" charset="0"/>
                <a:ea typeface="Cambria" panose="02040503050406030204" pitchFamily="18" charset="0"/>
              </a:rPr>
              <a:t>Một bài ôn tập có tất cả 16 câu hỏi. Bạn Gia Hân trả lời đúng 12 câu.</a:t>
            </a:r>
          </a:p>
          <a:p>
            <a:r>
              <a:rPr lang="vi-VN" sz="2800" b="1" dirty="0">
                <a:latin typeface="Cambria" panose="02040503050406030204" pitchFamily="18" charset="0"/>
                <a:ea typeface="Cambria" panose="02040503050406030204" pitchFamily="18" charset="0"/>
              </a:rPr>
              <a:t>a) Hỏi bạn Gia Hân trả lời đúng được bao nhiêu phần số câu hỏi của bài ôn tập?</a:t>
            </a:r>
          </a:p>
          <a:p>
            <a:r>
              <a:rPr lang="vi-VN" sz="2800" b="1" dirty="0">
                <a:latin typeface="Cambria" panose="02040503050406030204" pitchFamily="18" charset="0"/>
                <a:ea typeface="Cambria" panose="02040503050406030204" pitchFamily="18" charset="0"/>
              </a:rPr>
              <a:t>b) Rút gọn phân số ở câu a về dạng phân số tối giản.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EBBCAD9-5B79-5E63-65F3-D6AC10517A23}"/>
              </a:ext>
            </a:extLst>
          </p:cNvPr>
          <p:cNvSpPr/>
          <p:nvPr/>
        </p:nvSpPr>
        <p:spPr>
          <a:xfrm>
            <a:off x="173958" y="279100"/>
            <a:ext cx="847898" cy="847898"/>
          </a:xfrm>
          <a:prstGeom prst="ellipse">
            <a:avLst/>
          </a:prstGeom>
          <a:solidFill>
            <a:srgbClr val="008A9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微软雅黑"/>
                <a:cs typeface="+mn-cs"/>
              </a:rPr>
              <a:t>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270AD93-C6D1-AC01-8B2A-7662FA843F9F}"/>
                  </a:ext>
                </a:extLst>
              </p:cNvPr>
              <p:cNvSpPr txBox="1"/>
              <p:nvPr/>
            </p:nvSpPr>
            <p:spPr>
              <a:xfrm>
                <a:off x="952500" y="2562225"/>
                <a:ext cx="10287000" cy="32971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742950" indent="-742950" algn="just" latinLnBrk="0">
                  <a:buAutoNum type="alphaLcParenR"/>
                </a:pPr>
                <a:r>
                  <a:rPr lang="vi-VN" sz="40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Gia Hân trả lời đúng được 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40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40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  <m:r>
                      <a:rPr kumimoji="0" lang="en-US" sz="40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40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 số câu hỏi của bài ôn tập.</a:t>
                </a:r>
                <a:endParaRPr lang="en-US" sz="4000" b="0" i="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 latinLnBrk="0"/>
                <a:endParaRPr lang="vi-VN" sz="4000" b="0" i="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/>
                <a:r>
                  <a:rPr lang="vi-VN" sz="40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b) </a:t>
                </a:r>
                <a:r>
                  <a:rPr kumimoji="0" lang="en-US" sz="4000" b="1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40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40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</m:oMath>
                </a14:m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40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12</m:t>
                        </m:r>
                        <m:r>
                          <m:rPr>
                            <m:nor/>
                          </m:rPr>
                          <a:rPr lang="en-US" sz="40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:</m:t>
                        </m:r>
                        <m:r>
                          <m:rPr>
                            <m:nor/>
                          </m:rPr>
                          <a:rPr lang="en-US" sz="40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0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16 : 4</m:t>
                        </m:r>
                      </m:den>
                    </m:f>
                  </m:oMath>
                </a14:m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40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40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vi-VN" sz="4000" b="0" i="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270AD93-C6D1-AC01-8B2A-7662FA843F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500" y="2562225"/>
                <a:ext cx="10287000" cy="3297185"/>
              </a:xfrm>
              <a:prstGeom prst="rect">
                <a:avLst/>
              </a:prstGeom>
              <a:blipFill>
                <a:blip r:embed="rId2"/>
                <a:stretch>
                  <a:fillRect l="-2073" r="-2073" b="-25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11046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1261" y="170724"/>
            <a:ext cx="7531331" cy="753133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7A0259A-7A89-4641-845E-444FCB8760C8}"/>
              </a:ext>
            </a:extLst>
          </p:cNvPr>
          <p:cNvSpPr txBox="1"/>
          <p:nvPr/>
        </p:nvSpPr>
        <p:spPr>
          <a:xfrm>
            <a:off x="5399367" y="2250768"/>
            <a:ext cx="6792633" cy="2954655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 err="1">
                <a:ln w="0"/>
                <a:solidFill>
                  <a:srgbClr val="FFC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UTM Rockwell" panose="02040603050506020204" pitchFamily="18" charset="0"/>
                <a:ea typeface="微软雅黑"/>
                <a:cs typeface="Times New Roman" panose="02020603050405020304" pitchFamily="18" charset="0"/>
              </a:rPr>
              <a:t>Chúc</a:t>
            </a:r>
            <a:r>
              <a:rPr kumimoji="0" lang="en-US" sz="9600" b="0" i="0" u="none" strike="noStrike" kern="1200" cap="none" spc="0" normalizeH="0" baseline="0" noProof="0" dirty="0">
                <a:ln w="0"/>
                <a:solidFill>
                  <a:srgbClr val="FFC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UTM Rockwell" panose="020406030505060202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9600" b="0" i="0" u="none" strike="noStrike" kern="1200" cap="none" spc="0" normalizeH="0" baseline="0" noProof="0" dirty="0" err="1">
                <a:ln w="0"/>
                <a:solidFill>
                  <a:srgbClr val="FFC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UTM Rockwell" panose="02040603050506020204" pitchFamily="18" charset="0"/>
                <a:ea typeface="微软雅黑"/>
                <a:cs typeface="Times New Roman" panose="02020603050405020304" pitchFamily="18" charset="0"/>
              </a:rPr>
              <a:t>em</a:t>
            </a:r>
            <a:r>
              <a:rPr kumimoji="0" lang="en-US" sz="9600" b="0" i="0" u="none" strike="noStrike" kern="1200" cap="none" spc="0" normalizeH="0" baseline="0" noProof="0" dirty="0">
                <a:ln w="0"/>
                <a:solidFill>
                  <a:srgbClr val="FFC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UTM Rockwell" panose="020406030505060202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9600" b="0" i="0" u="none" strike="noStrike" kern="1200" cap="none" spc="0" normalizeH="0" baseline="0" noProof="0" dirty="0" err="1">
                <a:ln w="0"/>
                <a:solidFill>
                  <a:srgbClr val="FFC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UTM Rockwell" panose="02040603050506020204" pitchFamily="18" charset="0"/>
                <a:ea typeface="微软雅黑"/>
                <a:cs typeface="Times New Roman" panose="02020603050405020304" pitchFamily="18" charset="0"/>
              </a:rPr>
              <a:t>học</a:t>
            </a:r>
            <a:r>
              <a:rPr kumimoji="0" lang="en-US" sz="9600" b="0" i="0" u="none" strike="noStrike" kern="1200" cap="none" spc="0" normalizeH="0" baseline="0" noProof="0" dirty="0">
                <a:ln w="0"/>
                <a:solidFill>
                  <a:srgbClr val="FFC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UTM Rockwell" panose="020406030505060202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9600" b="0" i="0" u="none" strike="noStrike" kern="1200" cap="none" spc="0" normalizeH="0" baseline="0" noProof="0" dirty="0" err="1">
                <a:ln w="0"/>
                <a:solidFill>
                  <a:srgbClr val="FFC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UTM Rockwell" panose="02040603050506020204" pitchFamily="18" charset="0"/>
                <a:ea typeface="微软雅黑"/>
                <a:cs typeface="Times New Roman" panose="02020603050405020304" pitchFamily="18" charset="0"/>
              </a:rPr>
              <a:t>tốt</a:t>
            </a:r>
            <a:endParaRPr kumimoji="0" lang="en-US" sz="9600" b="0" i="0" u="none" strike="noStrike" kern="1200" cap="none" spc="0" normalizeH="0" baseline="0" noProof="0" dirty="0">
              <a:ln w="0"/>
              <a:solidFill>
                <a:srgbClr val="FFC000"/>
              </a:soli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UTM Rockwell" panose="02040603050506020204" pitchFamily="18" charset="0"/>
              <a:ea typeface="微软雅黑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9707">
            <a:off x="153017" y="288402"/>
            <a:ext cx="1355871" cy="11462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75269">
            <a:off x="10929582" y="1915460"/>
            <a:ext cx="932769" cy="67061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8346" y="5205423"/>
            <a:ext cx="1054699" cy="159119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5255" y="3546275"/>
            <a:ext cx="881227" cy="97497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4553">
            <a:off x="4963918" y="3422625"/>
            <a:ext cx="1501672" cy="88068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4320" y="989376"/>
            <a:ext cx="1161143" cy="981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361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50"/>
                            </p:stCondLst>
                            <p:childTnLst>
                              <p:par>
                                <p:cTn id="1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41024" cy="5657850"/>
          </a:xfrm>
          <a:prstGeom prst="rect">
            <a:avLst/>
          </a:prstGeom>
        </p:spPr>
      </p:pic>
      <p:pic>
        <p:nvPicPr>
          <p:cNvPr id="10" name="图片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0346" y="230544"/>
            <a:ext cx="7531331" cy="7531331"/>
          </a:xfrm>
          <a:prstGeom prst="rect">
            <a:avLst/>
          </a:prstGeom>
        </p:spPr>
      </p:pic>
      <p:pic>
        <p:nvPicPr>
          <p:cNvPr id="5" name="图片 5">
            <a:extLst>
              <a:ext uri="{FF2B5EF4-FFF2-40B4-BE49-F238E27FC236}">
                <a16:creationId xmlns:a16="http://schemas.microsoft.com/office/drawing/2014/main" id="{7E8ACF3E-E9F2-4F3B-BD5C-11A14987E52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51" t="34094" b="3626"/>
          <a:stretch/>
        </p:blipFill>
        <p:spPr>
          <a:xfrm>
            <a:off x="9317996" y="3653644"/>
            <a:ext cx="2874004" cy="320435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A024825-66F6-43F2-B2C7-767C218714FB}"/>
              </a:ext>
            </a:extLst>
          </p:cNvPr>
          <p:cNvSpPr txBox="1"/>
          <p:nvPr/>
        </p:nvSpPr>
        <p:spPr>
          <a:xfrm>
            <a:off x="11266714" y="75064"/>
            <a:ext cx="897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7A400">
                    <a:lumMod val="20000"/>
                    <a:lumOff val="80000"/>
                  </a:srgbClr>
                </a:solidFill>
                <a:effectLst/>
                <a:uLnTx/>
                <a:uFillTx/>
                <a:latin typeface="UTM Netmuc KT" panose="02040603050506020204" pitchFamily="18" charset="0"/>
                <a:ea typeface="微软雅黑"/>
                <a:cs typeface="+mn-cs"/>
              </a:rPr>
              <a:t>KTUTS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770394F-04C7-EBC0-3F56-68FD9C6793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82631" y="1124948"/>
            <a:ext cx="5182049" cy="4352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059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A picture containing text, bottle cap&#10;&#10;Description automatically generated">
            <a:extLst>
              <a:ext uri="{FF2B5EF4-FFF2-40B4-BE49-F238E27FC236}">
                <a16:creationId xmlns:a16="http://schemas.microsoft.com/office/drawing/2014/main" id="{CA1C6DD7-09E6-47F6-ADD9-CB9241970B0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5210" y="2517983"/>
            <a:ext cx="1727978" cy="172797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A2B8A4A-7AD8-44D7-8AB3-B0DD10DBC8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473" y="5036370"/>
            <a:ext cx="1536722" cy="1536722"/>
          </a:xfrm>
          <a:prstGeom prst="rect">
            <a:avLst/>
          </a:prstGeom>
        </p:spPr>
      </p:pic>
      <p:pic>
        <p:nvPicPr>
          <p:cNvPr id="18" name="Picture 17" descr="Logo&#10;&#10;Description automatically generated">
            <a:extLst>
              <a:ext uri="{FF2B5EF4-FFF2-40B4-BE49-F238E27FC236}">
                <a16:creationId xmlns:a16="http://schemas.microsoft.com/office/drawing/2014/main" id="{4BDA0AF3-F665-4C16-A9B7-F4CB56F00A8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943" y="2897835"/>
            <a:ext cx="1580826" cy="1580826"/>
          </a:xfrm>
          <a:prstGeom prst="rect">
            <a:avLst/>
          </a:prstGeom>
        </p:spPr>
      </p:pic>
      <p:pic>
        <p:nvPicPr>
          <p:cNvPr id="10" name="图片 5">
            <a:extLst>
              <a:ext uri="{FF2B5EF4-FFF2-40B4-BE49-F238E27FC236}">
                <a16:creationId xmlns:a16="http://schemas.microsoft.com/office/drawing/2014/main" id="{7E8ACF3E-E9F2-4F3B-BD5C-11A14987E52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51" t="34094" b="3626"/>
          <a:stretch/>
        </p:blipFill>
        <p:spPr>
          <a:xfrm>
            <a:off x="9317996" y="3653644"/>
            <a:ext cx="2874004" cy="3204356"/>
          </a:xfrm>
          <a:prstGeom prst="rect">
            <a:avLst/>
          </a:prstGeom>
        </p:spPr>
      </p:pic>
      <p:sp>
        <p:nvSpPr>
          <p:cNvPr id="9" name="Freeform 8"/>
          <p:cNvSpPr/>
          <p:nvPr/>
        </p:nvSpPr>
        <p:spPr bwMode="auto">
          <a:xfrm>
            <a:off x="3116737" y="41685"/>
            <a:ext cx="6435969" cy="1734615"/>
          </a:xfrm>
          <a:custGeom>
            <a:avLst/>
            <a:gdLst>
              <a:gd name="T0" fmla="*/ 2634 w 2634"/>
              <a:gd name="T1" fmla="*/ 1344 h 1701"/>
              <a:gd name="T2" fmla="*/ 2435 w 2634"/>
              <a:gd name="T3" fmla="*/ 1025 h 1701"/>
              <a:gd name="T4" fmla="*/ 2485 w 2634"/>
              <a:gd name="T5" fmla="*/ 885 h 1701"/>
              <a:gd name="T6" fmla="*/ 2260 w 2634"/>
              <a:gd name="T7" fmla="*/ 660 h 1701"/>
              <a:gd name="T8" fmla="*/ 2209 w 2634"/>
              <a:gd name="T9" fmla="*/ 666 h 1701"/>
              <a:gd name="T10" fmla="*/ 2209 w 2634"/>
              <a:gd name="T11" fmla="*/ 659 h 1701"/>
              <a:gd name="T12" fmla="*/ 1932 w 2634"/>
              <a:gd name="T13" fmla="*/ 382 h 1701"/>
              <a:gd name="T14" fmla="*/ 1899 w 2634"/>
              <a:gd name="T15" fmla="*/ 384 h 1701"/>
              <a:gd name="T16" fmla="*/ 1396 w 2634"/>
              <a:gd name="T17" fmla="*/ 0 h 1701"/>
              <a:gd name="T18" fmla="*/ 963 w 2634"/>
              <a:gd name="T19" fmla="*/ 231 h 1701"/>
              <a:gd name="T20" fmla="*/ 789 w 2634"/>
              <a:gd name="T21" fmla="*/ 191 h 1701"/>
              <a:gd name="T22" fmla="*/ 382 w 2634"/>
              <a:gd name="T23" fmla="*/ 598 h 1701"/>
              <a:gd name="T24" fmla="*/ 382 w 2634"/>
              <a:gd name="T25" fmla="*/ 604 h 1701"/>
              <a:gd name="T26" fmla="*/ 0 w 2634"/>
              <a:gd name="T27" fmla="*/ 1137 h 1701"/>
              <a:gd name="T28" fmla="*/ 564 w 2634"/>
              <a:gd name="T29" fmla="*/ 1701 h 1701"/>
              <a:gd name="T30" fmla="*/ 2290 w 2634"/>
              <a:gd name="T31" fmla="*/ 1701 h 1701"/>
              <a:gd name="T32" fmla="*/ 2290 w 2634"/>
              <a:gd name="T33" fmla="*/ 1700 h 1701"/>
              <a:gd name="T34" fmla="*/ 2634 w 2634"/>
              <a:gd name="T35" fmla="*/ 1344 h 17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634" h="1701">
                <a:moveTo>
                  <a:pt x="2634" y="1344"/>
                </a:moveTo>
                <a:cubicBezTo>
                  <a:pt x="2634" y="1204"/>
                  <a:pt x="2553" y="1084"/>
                  <a:pt x="2435" y="1025"/>
                </a:cubicBezTo>
                <a:cubicBezTo>
                  <a:pt x="2466" y="987"/>
                  <a:pt x="2485" y="938"/>
                  <a:pt x="2485" y="885"/>
                </a:cubicBezTo>
                <a:cubicBezTo>
                  <a:pt x="2485" y="761"/>
                  <a:pt x="2384" y="660"/>
                  <a:pt x="2260" y="660"/>
                </a:cubicBezTo>
                <a:cubicBezTo>
                  <a:pt x="2242" y="660"/>
                  <a:pt x="2225" y="663"/>
                  <a:pt x="2209" y="666"/>
                </a:cubicBezTo>
                <a:cubicBezTo>
                  <a:pt x="2209" y="664"/>
                  <a:pt x="2209" y="662"/>
                  <a:pt x="2209" y="659"/>
                </a:cubicBezTo>
                <a:cubicBezTo>
                  <a:pt x="2209" y="506"/>
                  <a:pt x="2085" y="382"/>
                  <a:pt x="1932" y="382"/>
                </a:cubicBezTo>
                <a:cubicBezTo>
                  <a:pt x="1921" y="382"/>
                  <a:pt x="1910" y="383"/>
                  <a:pt x="1899" y="384"/>
                </a:cubicBezTo>
                <a:cubicBezTo>
                  <a:pt x="1839" y="163"/>
                  <a:pt x="1637" y="0"/>
                  <a:pt x="1396" y="0"/>
                </a:cubicBezTo>
                <a:cubicBezTo>
                  <a:pt x="1216" y="0"/>
                  <a:pt x="1057" y="91"/>
                  <a:pt x="963" y="231"/>
                </a:cubicBezTo>
                <a:cubicBezTo>
                  <a:pt x="910" y="206"/>
                  <a:pt x="851" y="191"/>
                  <a:pt x="789" y="191"/>
                </a:cubicBezTo>
                <a:cubicBezTo>
                  <a:pt x="564" y="191"/>
                  <a:pt x="382" y="373"/>
                  <a:pt x="382" y="598"/>
                </a:cubicBezTo>
                <a:cubicBezTo>
                  <a:pt x="382" y="600"/>
                  <a:pt x="382" y="602"/>
                  <a:pt x="382" y="604"/>
                </a:cubicBezTo>
                <a:cubicBezTo>
                  <a:pt x="160" y="679"/>
                  <a:pt x="0" y="889"/>
                  <a:pt x="0" y="1137"/>
                </a:cubicBezTo>
                <a:cubicBezTo>
                  <a:pt x="0" y="1448"/>
                  <a:pt x="252" y="1701"/>
                  <a:pt x="564" y="1701"/>
                </a:cubicBezTo>
                <a:cubicBezTo>
                  <a:pt x="2290" y="1701"/>
                  <a:pt x="2290" y="1701"/>
                  <a:pt x="2290" y="1701"/>
                </a:cubicBezTo>
                <a:cubicBezTo>
                  <a:pt x="2290" y="1700"/>
                  <a:pt x="2290" y="1700"/>
                  <a:pt x="2290" y="1700"/>
                </a:cubicBezTo>
                <a:cubicBezTo>
                  <a:pt x="2481" y="1693"/>
                  <a:pt x="2634" y="1537"/>
                  <a:pt x="2634" y="1344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7030A0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2" name="Picture 1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421" y="2280249"/>
            <a:ext cx="3705515" cy="2470343"/>
          </a:xfrm>
          <a:prstGeom prst="rect">
            <a:avLst/>
          </a:prstGeom>
        </p:spPr>
      </p:pic>
      <p:pic>
        <p:nvPicPr>
          <p:cNvPr id="3" name="Picture 2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063" y="3515420"/>
            <a:ext cx="3849510" cy="3849510"/>
          </a:xfrm>
          <a:prstGeom prst="rect">
            <a:avLst/>
          </a:prstGeom>
        </p:spPr>
      </p:pic>
      <p:pic>
        <p:nvPicPr>
          <p:cNvPr id="4" name="Picture 3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992835"/>
            <a:ext cx="3810000" cy="381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95" y="4751462"/>
            <a:ext cx="2367248" cy="21065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2305" b="98582" l="0" r="98582">
                        <a14:foregroundMark x1="36348" y1="43794" x2="36525" y2="49645"/>
                        <a14:foregroundMark x1="45922" y1="56383" x2="47695" y2="59574"/>
                        <a14:foregroundMark x1="79078" y1="41135" x2="78014" y2="43794"/>
                        <a14:foregroundMark x1="45035" y1="69326" x2="70390" y2="71277"/>
                        <a14:foregroundMark x1="64007" y1="42730" x2="71986" y2="48936"/>
                        <a14:foregroundMark x1="51596" y1="47163" x2="49468" y2="50887"/>
                        <a14:foregroundMark x1="39184" y1="57624" x2="34220" y2="625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4396"/>
            <a:ext cx="3116737" cy="31167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4610" b="89894" l="5674" r="89894">
                        <a14:foregroundMark x1="35461" y1="61702" x2="36170" y2="634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61224" y="-488416"/>
            <a:ext cx="2740468" cy="238913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63F48BC-9157-3767-9B59-66484D765DF2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383433" y="498130"/>
            <a:ext cx="5523455" cy="1633870"/>
          </a:xfrm>
          <a:prstGeom prst="rect">
            <a:avLst/>
          </a:prstGeom>
        </p:spPr>
      </p:pic>
      <p:sp>
        <p:nvSpPr>
          <p:cNvPr id="12" name="Rectangle: Rounded Corners 11">
            <a:hlinkClick r:id="rId19" action="ppaction://hlinksldjump"/>
            <a:extLst>
              <a:ext uri="{FF2B5EF4-FFF2-40B4-BE49-F238E27FC236}">
                <a16:creationId xmlns:a16="http://schemas.microsoft.com/office/drawing/2014/main" id="{B9C90F8B-138B-3B83-A90E-43E12980C166}"/>
              </a:ext>
            </a:extLst>
          </p:cNvPr>
          <p:cNvSpPr/>
          <p:nvPr/>
        </p:nvSpPr>
        <p:spPr>
          <a:xfrm>
            <a:off x="9596284" y="6076335"/>
            <a:ext cx="1995948" cy="53094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Học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tiếp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359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AutoShape 55"/>
          <p:cNvSpPr>
            <a:spLocks noChangeArrowheads="1"/>
          </p:cNvSpPr>
          <p:nvPr/>
        </p:nvSpPr>
        <p:spPr bwMode="auto">
          <a:xfrm>
            <a:off x="2804426" y="505021"/>
            <a:ext cx="6331028" cy="1674157"/>
          </a:xfrm>
          <a:prstGeom prst="roundRect">
            <a:avLst>
              <a:gd name="adj" fmla="val 13802"/>
            </a:avLst>
          </a:prstGeom>
          <a:solidFill>
            <a:schemeClr val="bg1"/>
          </a:solidFill>
          <a:ln w="34925" cmpd="thickThin">
            <a:solidFill>
              <a:schemeClr val="accent4">
                <a:lumMod val="75000"/>
              </a:schemeClr>
            </a:solidFill>
            <a:prstDash val="sysDash"/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	</a:t>
            </a:r>
            <a:r>
              <a:rPr kumimoji="0" lang="en-US" alt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Rút</a:t>
            </a: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gọn</a:t>
            </a: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phân</a:t>
            </a: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số</a:t>
            </a: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53" name="Group 52"/>
          <p:cNvGrpSpPr/>
          <p:nvPr/>
        </p:nvGrpSpPr>
        <p:grpSpPr>
          <a:xfrm>
            <a:off x="7527291" y="822913"/>
            <a:ext cx="1497050" cy="1199141"/>
            <a:chOff x="11096623" y="-1267954"/>
            <a:chExt cx="885607" cy="1199141"/>
          </a:xfrm>
        </p:grpSpPr>
        <p:sp>
          <p:nvSpPr>
            <p:cNvPr id="54" name="Text Box 32"/>
            <p:cNvSpPr txBox="1">
              <a:spLocks noChangeArrowheads="1"/>
            </p:cNvSpPr>
            <p:nvPr/>
          </p:nvSpPr>
          <p:spPr bwMode="auto">
            <a:xfrm>
              <a:off x="11101250" y="-1267954"/>
              <a:ext cx="88098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12</a:t>
              </a:r>
            </a:p>
          </p:txBody>
        </p:sp>
        <p:sp>
          <p:nvSpPr>
            <p:cNvPr id="55" name="Text Box 32"/>
            <p:cNvSpPr txBox="1">
              <a:spLocks noChangeArrowheads="1"/>
            </p:cNvSpPr>
            <p:nvPr/>
          </p:nvSpPr>
          <p:spPr bwMode="auto">
            <a:xfrm>
              <a:off x="11096623" y="-715144"/>
              <a:ext cx="760194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15</a:t>
              </a:r>
            </a:p>
          </p:txBody>
        </p:sp>
        <p:cxnSp>
          <p:nvCxnSpPr>
            <p:cNvPr id="56" name="Straight Connector 55"/>
            <p:cNvCxnSpPr/>
            <p:nvPr/>
          </p:nvCxnSpPr>
          <p:spPr>
            <a:xfrm>
              <a:off x="11144030" y="-661546"/>
              <a:ext cx="294898" cy="0"/>
            </a:xfrm>
            <a:prstGeom prst="line">
              <a:avLst/>
            </a:prstGeom>
            <a:ln w="44450" cmpd="sng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 57"/>
          <p:cNvGrpSpPr/>
          <p:nvPr/>
        </p:nvGrpSpPr>
        <p:grpSpPr>
          <a:xfrm>
            <a:off x="4222259" y="2546561"/>
            <a:ext cx="1464310" cy="1199141"/>
            <a:chOff x="11096623" y="-1267954"/>
            <a:chExt cx="885607" cy="1199141"/>
          </a:xfrm>
        </p:grpSpPr>
        <p:sp>
          <p:nvSpPr>
            <p:cNvPr id="59" name="Text Box 32"/>
            <p:cNvSpPr txBox="1">
              <a:spLocks noChangeArrowheads="1"/>
            </p:cNvSpPr>
            <p:nvPr/>
          </p:nvSpPr>
          <p:spPr bwMode="auto">
            <a:xfrm>
              <a:off x="11101250" y="-1267954"/>
              <a:ext cx="88098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12</a:t>
              </a:r>
            </a:p>
          </p:txBody>
        </p:sp>
        <p:sp>
          <p:nvSpPr>
            <p:cNvPr id="60" name="Text Box 32"/>
            <p:cNvSpPr txBox="1">
              <a:spLocks noChangeArrowheads="1"/>
            </p:cNvSpPr>
            <p:nvPr/>
          </p:nvSpPr>
          <p:spPr bwMode="auto">
            <a:xfrm>
              <a:off x="11096623" y="-715144"/>
              <a:ext cx="760194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15</a:t>
              </a:r>
            </a:p>
          </p:txBody>
        </p:sp>
        <p:cxnSp>
          <p:nvCxnSpPr>
            <p:cNvPr id="61" name="Straight Connector 60"/>
            <p:cNvCxnSpPr/>
            <p:nvPr/>
          </p:nvCxnSpPr>
          <p:spPr>
            <a:xfrm>
              <a:off x="11144030" y="-661546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/>
          <p:cNvGrpSpPr/>
          <p:nvPr/>
        </p:nvGrpSpPr>
        <p:grpSpPr>
          <a:xfrm>
            <a:off x="5198793" y="2534257"/>
            <a:ext cx="1464310" cy="1199141"/>
            <a:chOff x="11096623" y="-1267954"/>
            <a:chExt cx="885607" cy="1199141"/>
          </a:xfrm>
        </p:grpSpPr>
        <p:sp>
          <p:nvSpPr>
            <p:cNvPr id="63" name="Text Box 32"/>
            <p:cNvSpPr txBox="1">
              <a:spLocks noChangeArrowheads="1"/>
            </p:cNvSpPr>
            <p:nvPr/>
          </p:nvSpPr>
          <p:spPr bwMode="auto">
            <a:xfrm>
              <a:off x="11101250" y="-1267954"/>
              <a:ext cx="88098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12 : 3</a:t>
              </a:r>
            </a:p>
          </p:txBody>
        </p:sp>
        <p:sp>
          <p:nvSpPr>
            <p:cNvPr id="64" name="Text Box 32"/>
            <p:cNvSpPr txBox="1">
              <a:spLocks noChangeArrowheads="1"/>
            </p:cNvSpPr>
            <p:nvPr/>
          </p:nvSpPr>
          <p:spPr bwMode="auto">
            <a:xfrm>
              <a:off x="11096623" y="-715144"/>
              <a:ext cx="760194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15 : 3 </a:t>
              </a:r>
            </a:p>
          </p:txBody>
        </p:sp>
        <p:cxnSp>
          <p:nvCxnSpPr>
            <p:cNvPr id="65" name="Straight Connector 64"/>
            <p:cNvCxnSpPr/>
            <p:nvPr/>
          </p:nvCxnSpPr>
          <p:spPr>
            <a:xfrm>
              <a:off x="11144030" y="-661546"/>
              <a:ext cx="66662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Text Box 32"/>
          <p:cNvSpPr txBox="1">
            <a:spLocks noChangeArrowheads="1"/>
          </p:cNvSpPr>
          <p:nvPr/>
        </p:nvSpPr>
        <p:spPr bwMode="auto">
          <a:xfrm>
            <a:off x="4826092" y="2805195"/>
            <a:ext cx="60421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67" name="Text Box 32"/>
          <p:cNvSpPr txBox="1">
            <a:spLocks noChangeArrowheads="1"/>
          </p:cNvSpPr>
          <p:nvPr/>
        </p:nvSpPr>
        <p:spPr bwMode="auto">
          <a:xfrm>
            <a:off x="6379417" y="2791169"/>
            <a:ext cx="764598" cy="667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=</a:t>
            </a:r>
          </a:p>
        </p:txBody>
      </p:sp>
      <p:grpSp>
        <p:nvGrpSpPr>
          <p:cNvPr id="68" name="Group 67"/>
          <p:cNvGrpSpPr/>
          <p:nvPr/>
        </p:nvGrpSpPr>
        <p:grpSpPr>
          <a:xfrm>
            <a:off x="6806906" y="2521953"/>
            <a:ext cx="713692" cy="1188571"/>
            <a:chOff x="1336178" y="3754210"/>
            <a:chExt cx="719469" cy="1188571"/>
          </a:xfrm>
        </p:grpSpPr>
        <p:sp>
          <p:nvSpPr>
            <p:cNvPr id="69" name="Text Box 32"/>
            <p:cNvSpPr txBox="1">
              <a:spLocks noChangeArrowheads="1"/>
            </p:cNvSpPr>
            <p:nvPr/>
          </p:nvSpPr>
          <p:spPr bwMode="auto">
            <a:xfrm>
              <a:off x="1336178" y="375421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 4</a:t>
              </a:r>
            </a:p>
          </p:txBody>
        </p:sp>
        <p:sp>
          <p:nvSpPr>
            <p:cNvPr id="70" name="Text Box 32"/>
            <p:cNvSpPr txBox="1">
              <a:spLocks noChangeArrowheads="1"/>
            </p:cNvSpPr>
            <p:nvPr/>
          </p:nvSpPr>
          <p:spPr bwMode="auto">
            <a:xfrm>
              <a:off x="1451436" y="429645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5</a:t>
              </a:r>
            </a:p>
          </p:txBody>
        </p:sp>
        <p:cxnSp>
          <p:nvCxnSpPr>
            <p:cNvPr id="71" name="Straight Connector 70"/>
            <p:cNvCxnSpPr/>
            <p:nvPr/>
          </p:nvCxnSpPr>
          <p:spPr>
            <a:xfrm>
              <a:off x="1499568" y="4360618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Rectangle 2"/>
          <p:cNvSpPr>
            <a:spLocks noChangeArrowheads="1"/>
          </p:cNvSpPr>
          <p:nvPr/>
        </p:nvSpPr>
        <p:spPr bwMode="auto">
          <a:xfrm>
            <a:off x="2512123" y="2661367"/>
            <a:ext cx="173962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Ta </a:t>
            </a:r>
            <a:r>
              <a:rPr kumimoji="0" lang="en-US" alt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có</a:t>
            </a: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74" name="Text Box 119"/>
          <p:cNvSpPr txBox="1">
            <a:spLocks noChangeArrowheads="1"/>
          </p:cNvSpPr>
          <p:nvPr/>
        </p:nvSpPr>
        <p:spPr bwMode="auto">
          <a:xfrm>
            <a:off x="2714733" y="4140478"/>
            <a:ext cx="204787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/>
                <a:cs typeface="Arial" panose="020B0604020202020204" pitchFamily="34" charset="0"/>
              </a:rPr>
              <a:t>Vậy</a:t>
            </a:r>
            <a:endParaRPr kumimoji="0" lang="vi-VN" altLang="vi-VN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微软雅黑"/>
              <a:cs typeface="Arial" panose="020B0604020202020204" pitchFamily="34" charset="0"/>
            </a:endParaRPr>
          </a:p>
        </p:txBody>
      </p:sp>
      <p:sp>
        <p:nvSpPr>
          <p:cNvPr id="79" name="Text Box 32"/>
          <p:cNvSpPr txBox="1">
            <a:spLocks noChangeArrowheads="1"/>
          </p:cNvSpPr>
          <p:nvPr/>
        </p:nvSpPr>
        <p:spPr bwMode="auto">
          <a:xfrm>
            <a:off x="4696876" y="4212649"/>
            <a:ext cx="764598" cy="667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=</a:t>
            </a:r>
          </a:p>
        </p:txBody>
      </p:sp>
      <p:grpSp>
        <p:nvGrpSpPr>
          <p:cNvPr id="80" name="Group 79"/>
          <p:cNvGrpSpPr/>
          <p:nvPr/>
        </p:nvGrpSpPr>
        <p:grpSpPr>
          <a:xfrm>
            <a:off x="5243996" y="3943433"/>
            <a:ext cx="1138873" cy="1188571"/>
            <a:chOff x="1456788" y="3754210"/>
            <a:chExt cx="651717" cy="1188571"/>
          </a:xfrm>
        </p:grpSpPr>
        <p:sp>
          <p:nvSpPr>
            <p:cNvPr id="81" name="Text Box 32"/>
            <p:cNvSpPr txBox="1">
              <a:spLocks noChangeArrowheads="1"/>
            </p:cNvSpPr>
            <p:nvPr/>
          </p:nvSpPr>
          <p:spPr bwMode="auto">
            <a:xfrm>
              <a:off x="1456788" y="375421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 4</a:t>
              </a:r>
            </a:p>
          </p:txBody>
        </p:sp>
        <p:sp>
          <p:nvSpPr>
            <p:cNvPr id="82" name="Text Box 32"/>
            <p:cNvSpPr txBox="1">
              <a:spLocks noChangeArrowheads="1"/>
            </p:cNvSpPr>
            <p:nvPr/>
          </p:nvSpPr>
          <p:spPr bwMode="auto">
            <a:xfrm>
              <a:off x="1504294" y="429645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5</a:t>
              </a:r>
            </a:p>
          </p:txBody>
        </p:sp>
        <p:cxnSp>
          <p:nvCxnSpPr>
            <p:cNvPr id="83" name="Straight Connector 82"/>
            <p:cNvCxnSpPr/>
            <p:nvPr/>
          </p:nvCxnSpPr>
          <p:spPr>
            <a:xfrm>
              <a:off x="1499568" y="4360618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4" name="Group 83"/>
          <p:cNvGrpSpPr/>
          <p:nvPr/>
        </p:nvGrpSpPr>
        <p:grpSpPr>
          <a:xfrm>
            <a:off x="4057327" y="3947573"/>
            <a:ext cx="1497050" cy="1199141"/>
            <a:chOff x="11096623" y="-1267954"/>
            <a:chExt cx="885607" cy="1199141"/>
          </a:xfrm>
        </p:grpSpPr>
        <p:sp>
          <p:nvSpPr>
            <p:cNvPr id="85" name="Text Box 32"/>
            <p:cNvSpPr txBox="1">
              <a:spLocks noChangeArrowheads="1"/>
            </p:cNvSpPr>
            <p:nvPr/>
          </p:nvSpPr>
          <p:spPr bwMode="auto">
            <a:xfrm>
              <a:off x="11101250" y="-1267954"/>
              <a:ext cx="88098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12</a:t>
              </a:r>
            </a:p>
          </p:txBody>
        </p:sp>
        <p:sp>
          <p:nvSpPr>
            <p:cNvPr id="86" name="Text Box 32"/>
            <p:cNvSpPr txBox="1">
              <a:spLocks noChangeArrowheads="1"/>
            </p:cNvSpPr>
            <p:nvPr/>
          </p:nvSpPr>
          <p:spPr bwMode="auto">
            <a:xfrm>
              <a:off x="11096623" y="-715144"/>
              <a:ext cx="760194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15</a:t>
              </a:r>
            </a:p>
          </p:txBody>
        </p:sp>
        <p:cxnSp>
          <p:nvCxnSpPr>
            <p:cNvPr id="87" name="Straight Connector 86"/>
            <p:cNvCxnSpPr/>
            <p:nvPr/>
          </p:nvCxnSpPr>
          <p:spPr>
            <a:xfrm>
              <a:off x="11144030" y="-661546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8" name="Picture 87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2403" y="4808838"/>
            <a:ext cx="2367248" cy="2106538"/>
          </a:xfrm>
          <a:prstGeom prst="rect">
            <a:avLst/>
          </a:prstGeom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565D7B31-7A20-4CA4-85C2-6F6238E08D8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29" y="150869"/>
            <a:ext cx="2718857" cy="2718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64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66" grpId="0"/>
      <p:bldP spid="67" grpId="0"/>
      <p:bldP spid="73" grpId="0"/>
      <p:bldP spid="74" grpId="0"/>
      <p:bldP spid="7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AutoShape 55"/>
          <p:cNvSpPr>
            <a:spLocks noChangeArrowheads="1"/>
          </p:cNvSpPr>
          <p:nvPr/>
        </p:nvSpPr>
        <p:spPr bwMode="auto">
          <a:xfrm>
            <a:off x="1226635" y="439062"/>
            <a:ext cx="6331028" cy="1674157"/>
          </a:xfrm>
          <a:prstGeom prst="roundRect">
            <a:avLst>
              <a:gd name="adj" fmla="val 13802"/>
            </a:avLst>
          </a:prstGeom>
          <a:solidFill>
            <a:schemeClr val="bg1"/>
          </a:solidFill>
          <a:ln w="34925" cmpd="thickThin">
            <a:solidFill>
              <a:schemeClr val="accent4">
                <a:lumMod val="75000"/>
              </a:schemeClr>
            </a:solidFill>
            <a:prstDash val="sysDash"/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	</a:t>
            </a:r>
            <a:r>
              <a:rPr kumimoji="0" lang="en-US" alt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Rút</a:t>
            </a: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gọn</a:t>
            </a: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phân</a:t>
            </a: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số</a:t>
            </a: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53" name="Group 52"/>
          <p:cNvGrpSpPr/>
          <p:nvPr/>
        </p:nvGrpSpPr>
        <p:grpSpPr>
          <a:xfrm>
            <a:off x="5878578" y="789561"/>
            <a:ext cx="1497050" cy="1199141"/>
            <a:chOff x="11096623" y="-1267954"/>
            <a:chExt cx="885607" cy="1199141"/>
          </a:xfrm>
        </p:grpSpPr>
        <p:sp>
          <p:nvSpPr>
            <p:cNvPr id="54" name="Text Box 32"/>
            <p:cNvSpPr txBox="1">
              <a:spLocks noChangeArrowheads="1"/>
            </p:cNvSpPr>
            <p:nvPr/>
          </p:nvSpPr>
          <p:spPr bwMode="auto">
            <a:xfrm>
              <a:off x="11101250" y="-1267954"/>
              <a:ext cx="88098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20</a:t>
              </a:r>
            </a:p>
          </p:txBody>
        </p:sp>
        <p:sp>
          <p:nvSpPr>
            <p:cNvPr id="55" name="Text Box 32"/>
            <p:cNvSpPr txBox="1">
              <a:spLocks noChangeArrowheads="1"/>
            </p:cNvSpPr>
            <p:nvPr/>
          </p:nvSpPr>
          <p:spPr bwMode="auto">
            <a:xfrm>
              <a:off x="11096623" y="-715144"/>
              <a:ext cx="760194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25</a:t>
              </a:r>
            </a:p>
          </p:txBody>
        </p:sp>
        <p:cxnSp>
          <p:nvCxnSpPr>
            <p:cNvPr id="56" name="Straight Connector 55"/>
            <p:cNvCxnSpPr/>
            <p:nvPr/>
          </p:nvCxnSpPr>
          <p:spPr>
            <a:xfrm>
              <a:off x="11144030" y="-661546"/>
              <a:ext cx="294898" cy="0"/>
            </a:xfrm>
            <a:prstGeom prst="line">
              <a:avLst/>
            </a:prstGeom>
            <a:ln w="44450" cmpd="sng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 57"/>
          <p:cNvGrpSpPr/>
          <p:nvPr/>
        </p:nvGrpSpPr>
        <p:grpSpPr>
          <a:xfrm>
            <a:off x="3060031" y="2435465"/>
            <a:ext cx="1464310" cy="1199141"/>
            <a:chOff x="11096623" y="-1267954"/>
            <a:chExt cx="885607" cy="1199141"/>
          </a:xfrm>
        </p:grpSpPr>
        <p:sp>
          <p:nvSpPr>
            <p:cNvPr id="59" name="Text Box 32"/>
            <p:cNvSpPr txBox="1">
              <a:spLocks noChangeArrowheads="1"/>
            </p:cNvSpPr>
            <p:nvPr/>
          </p:nvSpPr>
          <p:spPr bwMode="auto">
            <a:xfrm>
              <a:off x="11101250" y="-1267954"/>
              <a:ext cx="88098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20</a:t>
              </a:r>
            </a:p>
          </p:txBody>
        </p:sp>
        <p:sp>
          <p:nvSpPr>
            <p:cNvPr id="60" name="Text Box 32"/>
            <p:cNvSpPr txBox="1">
              <a:spLocks noChangeArrowheads="1"/>
            </p:cNvSpPr>
            <p:nvPr/>
          </p:nvSpPr>
          <p:spPr bwMode="auto">
            <a:xfrm>
              <a:off x="11096623" y="-715144"/>
              <a:ext cx="760194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25</a:t>
              </a:r>
            </a:p>
          </p:txBody>
        </p:sp>
        <p:cxnSp>
          <p:nvCxnSpPr>
            <p:cNvPr id="61" name="Straight Connector 60"/>
            <p:cNvCxnSpPr/>
            <p:nvPr/>
          </p:nvCxnSpPr>
          <p:spPr>
            <a:xfrm>
              <a:off x="11144030" y="-661546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/>
          <p:cNvGrpSpPr/>
          <p:nvPr/>
        </p:nvGrpSpPr>
        <p:grpSpPr>
          <a:xfrm>
            <a:off x="4036565" y="2423161"/>
            <a:ext cx="1722446" cy="1200329"/>
            <a:chOff x="11096623" y="-1267954"/>
            <a:chExt cx="885607" cy="1200329"/>
          </a:xfrm>
        </p:grpSpPr>
        <p:sp>
          <p:nvSpPr>
            <p:cNvPr id="63" name="Text Box 32"/>
            <p:cNvSpPr txBox="1">
              <a:spLocks noChangeArrowheads="1"/>
            </p:cNvSpPr>
            <p:nvPr/>
          </p:nvSpPr>
          <p:spPr bwMode="auto">
            <a:xfrm>
              <a:off x="11101250" y="-1267954"/>
              <a:ext cx="880980" cy="12003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20 : 10</a:t>
              </a:r>
            </a:p>
          </p:txBody>
        </p:sp>
        <p:sp>
          <p:nvSpPr>
            <p:cNvPr id="64" name="Text Box 32"/>
            <p:cNvSpPr txBox="1">
              <a:spLocks noChangeArrowheads="1"/>
            </p:cNvSpPr>
            <p:nvPr/>
          </p:nvSpPr>
          <p:spPr bwMode="auto">
            <a:xfrm>
              <a:off x="11096623" y="-715144"/>
              <a:ext cx="760194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25 : 5 </a:t>
              </a:r>
            </a:p>
          </p:txBody>
        </p:sp>
        <p:cxnSp>
          <p:nvCxnSpPr>
            <p:cNvPr id="65" name="Straight Connector 64"/>
            <p:cNvCxnSpPr/>
            <p:nvPr/>
          </p:nvCxnSpPr>
          <p:spPr>
            <a:xfrm>
              <a:off x="11144030" y="-661546"/>
              <a:ext cx="66662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Text Box 32"/>
          <p:cNvSpPr txBox="1">
            <a:spLocks noChangeArrowheads="1"/>
          </p:cNvSpPr>
          <p:nvPr/>
        </p:nvSpPr>
        <p:spPr bwMode="auto">
          <a:xfrm>
            <a:off x="3663864" y="2694099"/>
            <a:ext cx="60421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67" name="Text Box 32"/>
          <p:cNvSpPr txBox="1">
            <a:spLocks noChangeArrowheads="1"/>
          </p:cNvSpPr>
          <p:nvPr/>
        </p:nvSpPr>
        <p:spPr bwMode="auto">
          <a:xfrm>
            <a:off x="5402017" y="2683671"/>
            <a:ext cx="764598" cy="667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=</a:t>
            </a:r>
          </a:p>
        </p:txBody>
      </p:sp>
      <p:grpSp>
        <p:nvGrpSpPr>
          <p:cNvPr id="68" name="Group 67"/>
          <p:cNvGrpSpPr/>
          <p:nvPr/>
        </p:nvGrpSpPr>
        <p:grpSpPr>
          <a:xfrm>
            <a:off x="5809647" y="2408641"/>
            <a:ext cx="864986" cy="1190787"/>
            <a:chOff x="1451417" y="3751994"/>
            <a:chExt cx="604230" cy="1190787"/>
          </a:xfrm>
        </p:grpSpPr>
        <p:sp>
          <p:nvSpPr>
            <p:cNvPr id="69" name="Text Box 32"/>
            <p:cNvSpPr txBox="1">
              <a:spLocks noChangeArrowheads="1"/>
            </p:cNvSpPr>
            <p:nvPr/>
          </p:nvSpPr>
          <p:spPr bwMode="auto">
            <a:xfrm>
              <a:off x="1451417" y="3751994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2</a:t>
              </a:r>
              <a:endPara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70" name="Text Box 32"/>
            <p:cNvSpPr txBox="1">
              <a:spLocks noChangeArrowheads="1"/>
            </p:cNvSpPr>
            <p:nvPr/>
          </p:nvSpPr>
          <p:spPr bwMode="auto">
            <a:xfrm>
              <a:off x="1451436" y="429645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5</a:t>
              </a:r>
            </a:p>
          </p:txBody>
        </p:sp>
        <p:cxnSp>
          <p:nvCxnSpPr>
            <p:cNvPr id="71" name="Straight Connector 70"/>
            <p:cNvCxnSpPr/>
            <p:nvPr/>
          </p:nvCxnSpPr>
          <p:spPr>
            <a:xfrm>
              <a:off x="1499568" y="4360618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Rectangle 2"/>
          <p:cNvSpPr>
            <a:spLocks noChangeArrowheads="1"/>
          </p:cNvSpPr>
          <p:nvPr/>
        </p:nvSpPr>
        <p:spPr bwMode="auto">
          <a:xfrm>
            <a:off x="1349895" y="2550271"/>
            <a:ext cx="173962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Arial" panose="020B0604020202020204" pitchFamily="34" charset="0"/>
              </a:rPr>
              <a:t>Ta </a:t>
            </a:r>
            <a:r>
              <a:rPr kumimoji="0" lang="en-US" alt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Arial" panose="020B0604020202020204" pitchFamily="34" charset="0"/>
              </a:rPr>
              <a:t>có</a:t>
            </a: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Arial" panose="020B0604020202020204" pitchFamily="34" charset="0"/>
              </a:rPr>
              <a:t>:</a:t>
            </a:r>
          </a:p>
        </p:txBody>
      </p:sp>
      <p:sp>
        <p:nvSpPr>
          <p:cNvPr id="74" name="Text Box 119"/>
          <p:cNvSpPr txBox="1">
            <a:spLocks noChangeArrowheads="1"/>
          </p:cNvSpPr>
          <p:nvPr/>
        </p:nvSpPr>
        <p:spPr bwMode="auto">
          <a:xfrm>
            <a:off x="1552505" y="4029382"/>
            <a:ext cx="204787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Arial" panose="020B0604020202020204" pitchFamily="34" charset="0"/>
              </a:rPr>
              <a:t>Vậy</a:t>
            </a:r>
            <a:endParaRPr kumimoji="0" lang="vi-VN" altLang="vi-VN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Arial" panose="020B0604020202020204" pitchFamily="34" charset="0"/>
            </a:endParaRPr>
          </a:p>
        </p:txBody>
      </p:sp>
      <p:sp>
        <p:nvSpPr>
          <p:cNvPr id="79" name="Text Box 32"/>
          <p:cNvSpPr txBox="1">
            <a:spLocks noChangeArrowheads="1"/>
          </p:cNvSpPr>
          <p:nvPr/>
        </p:nvSpPr>
        <p:spPr bwMode="auto">
          <a:xfrm>
            <a:off x="3534648" y="4101553"/>
            <a:ext cx="764598" cy="667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=</a:t>
            </a:r>
          </a:p>
        </p:txBody>
      </p:sp>
      <p:grpSp>
        <p:nvGrpSpPr>
          <p:cNvPr id="80" name="Group 79"/>
          <p:cNvGrpSpPr/>
          <p:nvPr/>
        </p:nvGrpSpPr>
        <p:grpSpPr>
          <a:xfrm>
            <a:off x="4081768" y="3832337"/>
            <a:ext cx="1138873" cy="1188571"/>
            <a:chOff x="1456788" y="3754210"/>
            <a:chExt cx="651717" cy="1188571"/>
          </a:xfrm>
        </p:grpSpPr>
        <p:sp>
          <p:nvSpPr>
            <p:cNvPr id="81" name="Text Box 32"/>
            <p:cNvSpPr txBox="1">
              <a:spLocks noChangeArrowheads="1"/>
            </p:cNvSpPr>
            <p:nvPr/>
          </p:nvSpPr>
          <p:spPr bwMode="auto">
            <a:xfrm>
              <a:off x="1456788" y="375421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 2</a:t>
              </a:r>
            </a:p>
          </p:txBody>
        </p:sp>
        <p:sp>
          <p:nvSpPr>
            <p:cNvPr id="82" name="Text Box 32"/>
            <p:cNvSpPr txBox="1">
              <a:spLocks noChangeArrowheads="1"/>
            </p:cNvSpPr>
            <p:nvPr/>
          </p:nvSpPr>
          <p:spPr bwMode="auto">
            <a:xfrm>
              <a:off x="1504294" y="429645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5</a:t>
              </a:r>
            </a:p>
          </p:txBody>
        </p:sp>
        <p:cxnSp>
          <p:nvCxnSpPr>
            <p:cNvPr id="83" name="Straight Connector 82"/>
            <p:cNvCxnSpPr/>
            <p:nvPr/>
          </p:nvCxnSpPr>
          <p:spPr>
            <a:xfrm>
              <a:off x="1499568" y="4360618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4" name="Group 83"/>
          <p:cNvGrpSpPr/>
          <p:nvPr/>
        </p:nvGrpSpPr>
        <p:grpSpPr>
          <a:xfrm>
            <a:off x="2895099" y="3836477"/>
            <a:ext cx="1497050" cy="1199141"/>
            <a:chOff x="11096623" y="-1267954"/>
            <a:chExt cx="885607" cy="1199141"/>
          </a:xfrm>
        </p:grpSpPr>
        <p:sp>
          <p:nvSpPr>
            <p:cNvPr id="85" name="Text Box 32"/>
            <p:cNvSpPr txBox="1">
              <a:spLocks noChangeArrowheads="1"/>
            </p:cNvSpPr>
            <p:nvPr/>
          </p:nvSpPr>
          <p:spPr bwMode="auto">
            <a:xfrm>
              <a:off x="11101250" y="-1267954"/>
              <a:ext cx="88098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20</a:t>
              </a:r>
            </a:p>
          </p:txBody>
        </p:sp>
        <p:sp>
          <p:nvSpPr>
            <p:cNvPr id="86" name="Text Box 32"/>
            <p:cNvSpPr txBox="1">
              <a:spLocks noChangeArrowheads="1"/>
            </p:cNvSpPr>
            <p:nvPr/>
          </p:nvSpPr>
          <p:spPr bwMode="auto">
            <a:xfrm>
              <a:off x="11096623" y="-715144"/>
              <a:ext cx="760194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25</a:t>
              </a:r>
            </a:p>
          </p:txBody>
        </p:sp>
        <p:cxnSp>
          <p:nvCxnSpPr>
            <p:cNvPr id="87" name="Straight Connector 86"/>
            <p:cNvCxnSpPr/>
            <p:nvPr/>
          </p:nvCxnSpPr>
          <p:spPr>
            <a:xfrm>
              <a:off x="11144030" y="-661546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6739" y="4237681"/>
            <a:ext cx="2432515" cy="26580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0880" y="3853599"/>
            <a:ext cx="2414225" cy="3042168"/>
          </a:xfrm>
          <a:prstGeom prst="rect">
            <a:avLst/>
          </a:prstGeom>
        </p:spPr>
      </p:pic>
      <p:pic>
        <p:nvPicPr>
          <p:cNvPr id="35" name="Picture 34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11975">
            <a:off x="8516739" y="222871"/>
            <a:ext cx="2367248" cy="2106538"/>
          </a:xfrm>
          <a:prstGeom prst="rect">
            <a:avLst/>
          </a:prstGeom>
        </p:spPr>
      </p:pic>
      <p:pic>
        <p:nvPicPr>
          <p:cNvPr id="36" name="Picture 35" descr="Logo&#10;&#10;Description automatically generated">
            <a:extLst>
              <a:ext uri="{FF2B5EF4-FFF2-40B4-BE49-F238E27FC236}">
                <a16:creationId xmlns:a16="http://schemas.microsoft.com/office/drawing/2014/main" id="{E5BA5174-A34D-46BA-BA1B-7474F559957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5800" y="159987"/>
            <a:ext cx="2718857" cy="2718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596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AutoShape 55"/>
          <p:cNvSpPr>
            <a:spLocks noChangeArrowheads="1"/>
          </p:cNvSpPr>
          <p:nvPr/>
        </p:nvSpPr>
        <p:spPr bwMode="auto">
          <a:xfrm>
            <a:off x="2978426" y="448553"/>
            <a:ext cx="6331028" cy="1674157"/>
          </a:xfrm>
          <a:prstGeom prst="roundRect">
            <a:avLst>
              <a:gd name="adj" fmla="val 13802"/>
            </a:avLst>
          </a:prstGeom>
          <a:solidFill>
            <a:schemeClr val="bg1"/>
          </a:solidFill>
          <a:ln w="34925" cmpd="thickThin">
            <a:solidFill>
              <a:schemeClr val="accent4">
                <a:lumMod val="75000"/>
              </a:schemeClr>
            </a:solidFill>
            <a:prstDash val="sysDash"/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Phân</a:t>
            </a: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số</a:t>
            </a: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tối</a:t>
            </a: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giản</a:t>
            </a: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là</a:t>
            </a: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phân</a:t>
            </a: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số</a:t>
            </a: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47" name="Group 46"/>
          <p:cNvGrpSpPr/>
          <p:nvPr/>
        </p:nvGrpSpPr>
        <p:grpSpPr>
          <a:xfrm>
            <a:off x="6825525" y="1425346"/>
            <a:ext cx="4842898" cy="3084993"/>
            <a:chOff x="-127837" y="2161247"/>
            <a:chExt cx="4842898" cy="2211308"/>
          </a:xfrm>
        </p:grpSpPr>
        <p:sp>
          <p:nvSpPr>
            <p:cNvPr id="48" name="Rounded Rectangle 47"/>
            <p:cNvSpPr/>
            <p:nvPr/>
          </p:nvSpPr>
          <p:spPr>
            <a:xfrm>
              <a:off x="314960" y="2946143"/>
              <a:ext cx="4400101" cy="873760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FF7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1E2979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965" t="27046" r="80141" b="55872"/>
            <a:stretch/>
          </p:blipFill>
          <p:spPr>
            <a:xfrm>
              <a:off x="-127837" y="2161247"/>
              <a:ext cx="1366263" cy="2211308"/>
            </a:xfrm>
            <a:prstGeom prst="rect">
              <a:avLst/>
            </a:prstGeom>
          </p:spPr>
        </p:pic>
      </p:grpSp>
      <p:grpSp>
        <p:nvGrpSpPr>
          <p:cNvPr id="50" name="Group 49"/>
          <p:cNvGrpSpPr/>
          <p:nvPr/>
        </p:nvGrpSpPr>
        <p:grpSpPr>
          <a:xfrm>
            <a:off x="0" y="3332316"/>
            <a:ext cx="4533357" cy="3525684"/>
            <a:chOff x="-143720" y="3436459"/>
            <a:chExt cx="4533357" cy="2088914"/>
          </a:xfrm>
        </p:grpSpPr>
        <p:sp>
          <p:nvSpPr>
            <p:cNvPr id="51" name="Rounded Rectangle 50"/>
            <p:cNvSpPr/>
            <p:nvPr/>
          </p:nvSpPr>
          <p:spPr>
            <a:xfrm>
              <a:off x="314960" y="4044036"/>
              <a:ext cx="4074677" cy="873760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0688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1E2979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pic>
          <p:nvPicPr>
            <p:cNvPr id="57" name="Picture 56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222" t="29074" r="66653" b="55973"/>
            <a:stretch/>
          </p:blipFill>
          <p:spPr>
            <a:xfrm>
              <a:off x="-143720" y="3436459"/>
              <a:ext cx="1704648" cy="2088914"/>
            </a:xfrm>
            <a:prstGeom prst="rect">
              <a:avLst/>
            </a:prstGeom>
          </p:spPr>
        </p:pic>
      </p:grpSp>
      <p:grpSp>
        <p:nvGrpSpPr>
          <p:cNvPr id="72" name="Group 71"/>
          <p:cNvGrpSpPr/>
          <p:nvPr/>
        </p:nvGrpSpPr>
        <p:grpSpPr>
          <a:xfrm>
            <a:off x="6697198" y="3658859"/>
            <a:ext cx="4968992" cy="2859806"/>
            <a:chOff x="-359456" y="4699685"/>
            <a:chExt cx="5674471" cy="1826423"/>
          </a:xfrm>
        </p:grpSpPr>
        <p:sp>
          <p:nvSpPr>
            <p:cNvPr id="75" name="Rounded Rectangle 74"/>
            <p:cNvSpPr/>
            <p:nvPr/>
          </p:nvSpPr>
          <p:spPr>
            <a:xfrm>
              <a:off x="314960" y="5141929"/>
              <a:ext cx="5000055" cy="873760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8715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1E2979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pic>
          <p:nvPicPr>
            <p:cNvPr id="76" name="Picture 75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627" t="30526" r="54744" b="57078"/>
            <a:stretch/>
          </p:blipFill>
          <p:spPr>
            <a:xfrm>
              <a:off x="-359456" y="4699685"/>
              <a:ext cx="2307565" cy="1826423"/>
            </a:xfrm>
            <a:prstGeom prst="rect">
              <a:avLst/>
            </a:prstGeom>
          </p:spPr>
        </p:pic>
      </p:grpSp>
      <p:pic>
        <p:nvPicPr>
          <p:cNvPr id="78" name="Picture 77">
            <a:extLst>
              <a:ext uri="{FF2B5EF4-FFF2-40B4-BE49-F238E27FC236}">
                <a16:creationId xmlns:a16="http://schemas.microsoft.com/office/drawing/2014/main" id="{1A4CC8BF-5997-49BA-851E-7717BB548EA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3938" y="2716381"/>
            <a:ext cx="728696" cy="723838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AA4AD309-6112-4E25-9E63-97E675F6716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5896" y="4673468"/>
            <a:ext cx="728696" cy="723838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36A68286-B378-40AA-AA68-8039D10FF85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2590" y="4457892"/>
            <a:ext cx="728696" cy="723838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78716" y="2068791"/>
            <a:ext cx="4646422" cy="2276660"/>
            <a:chOff x="400393" y="6898556"/>
            <a:chExt cx="4646422" cy="2276660"/>
          </a:xfrm>
        </p:grpSpPr>
        <p:grpSp>
          <p:nvGrpSpPr>
            <p:cNvPr id="44" name="Group 43"/>
            <p:cNvGrpSpPr/>
            <p:nvPr/>
          </p:nvGrpSpPr>
          <p:grpSpPr>
            <a:xfrm>
              <a:off x="400393" y="6898556"/>
              <a:ext cx="4646422" cy="2276660"/>
              <a:chOff x="2316149" y="1465793"/>
              <a:chExt cx="4646422" cy="1668973"/>
            </a:xfrm>
          </p:grpSpPr>
          <p:sp>
            <p:nvSpPr>
              <p:cNvPr id="45" name="Rounded Rectangle 44"/>
              <p:cNvSpPr/>
              <p:nvPr/>
            </p:nvSpPr>
            <p:spPr>
              <a:xfrm>
                <a:off x="2763520" y="1757680"/>
                <a:ext cx="4199051" cy="873760"/>
              </a:xfrm>
              <a:prstGeom prst="roundRect">
                <a:avLst/>
              </a:prstGeom>
              <a:solidFill>
                <a:schemeClr val="bg1"/>
              </a:solidFill>
              <a:ln w="57150">
                <a:solidFill>
                  <a:srgbClr val="2D9D2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1E2979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46" name="Picture 45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910" t="30408" r="89303" b="56853"/>
              <a:stretch/>
            </p:blipFill>
            <p:spPr>
              <a:xfrm>
                <a:off x="2316149" y="1465793"/>
                <a:ext cx="1792154" cy="1668973"/>
              </a:xfrm>
              <a:prstGeom prst="rect">
                <a:avLst/>
              </a:prstGeom>
            </p:spPr>
          </p:pic>
        </p:grpSp>
        <p:grpSp>
          <p:nvGrpSpPr>
            <p:cNvPr id="90" name="Group 89"/>
            <p:cNvGrpSpPr/>
            <p:nvPr/>
          </p:nvGrpSpPr>
          <p:grpSpPr>
            <a:xfrm>
              <a:off x="2654673" y="7222981"/>
              <a:ext cx="933889" cy="1190791"/>
              <a:chOff x="1451417" y="3751994"/>
              <a:chExt cx="652362" cy="1190791"/>
            </a:xfrm>
          </p:grpSpPr>
          <p:sp>
            <p:nvSpPr>
              <p:cNvPr id="91" name="Text Box 32"/>
              <p:cNvSpPr txBox="1">
                <a:spLocks noChangeArrowheads="1"/>
              </p:cNvSpPr>
              <p:nvPr/>
            </p:nvSpPr>
            <p:spPr bwMode="auto">
              <a:xfrm>
                <a:off x="1451417" y="3751994"/>
                <a:ext cx="604211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vi-VN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/>
                    <a:cs typeface="Times New Roman" panose="02020603050405020304" pitchFamily="18" charset="0"/>
                  </a:rPr>
                  <a:t> 2</a:t>
                </a:r>
              </a:p>
            </p:txBody>
          </p:sp>
          <p:sp>
            <p:nvSpPr>
              <p:cNvPr id="92" name="Text Box 32"/>
              <p:cNvSpPr txBox="1">
                <a:spLocks noChangeArrowheads="1"/>
              </p:cNvSpPr>
              <p:nvPr/>
            </p:nvSpPr>
            <p:spPr bwMode="auto">
              <a:xfrm>
                <a:off x="1499568" y="4296454"/>
                <a:ext cx="604211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vi-VN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/>
                    <a:cs typeface="Times New Roman" panose="02020603050405020304" pitchFamily="18" charset="0"/>
                  </a:rPr>
                  <a:t>5</a:t>
                </a:r>
              </a:p>
            </p:txBody>
          </p:sp>
          <p:cxnSp>
            <p:nvCxnSpPr>
              <p:cNvPr id="93" name="Straight Connector 92"/>
              <p:cNvCxnSpPr/>
              <p:nvPr/>
            </p:nvCxnSpPr>
            <p:spPr>
              <a:xfrm>
                <a:off x="1499568" y="4360618"/>
                <a:ext cx="294898" cy="0"/>
              </a:xfrm>
              <a:prstGeom prst="line">
                <a:avLst/>
              </a:prstGeom>
              <a:ln w="44450" cmpd="sng">
                <a:solidFill>
                  <a:srgbClr val="0472E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94" name="Picture 93">
            <a:extLst>
              <a:ext uri="{FF2B5EF4-FFF2-40B4-BE49-F238E27FC236}">
                <a16:creationId xmlns:a16="http://schemas.microsoft.com/office/drawing/2014/main" id="{4F918DE6-CB51-47FB-BDAD-1D67F2C8ADD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231" y="2588991"/>
            <a:ext cx="1154344" cy="861550"/>
          </a:xfrm>
          <a:prstGeom prst="rect">
            <a:avLst/>
          </a:prstGeom>
        </p:spPr>
      </p:pic>
      <p:grpSp>
        <p:nvGrpSpPr>
          <p:cNvPr id="95" name="Group 94"/>
          <p:cNvGrpSpPr/>
          <p:nvPr/>
        </p:nvGrpSpPr>
        <p:grpSpPr>
          <a:xfrm>
            <a:off x="9274941" y="2485346"/>
            <a:ext cx="1497050" cy="1199141"/>
            <a:chOff x="11096623" y="-1267954"/>
            <a:chExt cx="885607" cy="1199141"/>
          </a:xfrm>
        </p:grpSpPr>
        <p:sp>
          <p:nvSpPr>
            <p:cNvPr id="96" name="Text Box 32"/>
            <p:cNvSpPr txBox="1">
              <a:spLocks noChangeArrowheads="1"/>
            </p:cNvSpPr>
            <p:nvPr/>
          </p:nvSpPr>
          <p:spPr bwMode="auto">
            <a:xfrm>
              <a:off x="11101250" y="-1267954"/>
              <a:ext cx="88098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20</a:t>
              </a:r>
            </a:p>
          </p:txBody>
        </p:sp>
        <p:sp>
          <p:nvSpPr>
            <p:cNvPr id="97" name="Text Box 32"/>
            <p:cNvSpPr txBox="1">
              <a:spLocks noChangeArrowheads="1"/>
            </p:cNvSpPr>
            <p:nvPr/>
          </p:nvSpPr>
          <p:spPr bwMode="auto">
            <a:xfrm>
              <a:off x="11096623" y="-715144"/>
              <a:ext cx="760194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25</a:t>
              </a:r>
            </a:p>
          </p:txBody>
        </p:sp>
        <p:cxnSp>
          <p:nvCxnSpPr>
            <p:cNvPr id="98" name="Straight Connector 97"/>
            <p:cNvCxnSpPr/>
            <p:nvPr/>
          </p:nvCxnSpPr>
          <p:spPr>
            <a:xfrm>
              <a:off x="11144030" y="-661546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9" name="Group 98"/>
          <p:cNvGrpSpPr/>
          <p:nvPr/>
        </p:nvGrpSpPr>
        <p:grpSpPr>
          <a:xfrm>
            <a:off x="2196038" y="4441102"/>
            <a:ext cx="1138873" cy="1188571"/>
            <a:chOff x="1456788" y="3754210"/>
            <a:chExt cx="651717" cy="1188571"/>
          </a:xfrm>
        </p:grpSpPr>
        <p:sp>
          <p:nvSpPr>
            <p:cNvPr id="100" name="Text Box 32"/>
            <p:cNvSpPr txBox="1">
              <a:spLocks noChangeArrowheads="1"/>
            </p:cNvSpPr>
            <p:nvPr/>
          </p:nvSpPr>
          <p:spPr bwMode="auto">
            <a:xfrm>
              <a:off x="1456788" y="375421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 12</a:t>
              </a:r>
            </a:p>
          </p:txBody>
        </p:sp>
        <p:sp>
          <p:nvSpPr>
            <p:cNvPr id="101" name="Text Box 32"/>
            <p:cNvSpPr txBox="1">
              <a:spLocks noChangeArrowheads="1"/>
            </p:cNvSpPr>
            <p:nvPr/>
          </p:nvSpPr>
          <p:spPr bwMode="auto">
            <a:xfrm>
              <a:off x="1504294" y="429645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15</a:t>
              </a:r>
            </a:p>
          </p:txBody>
        </p:sp>
        <p:cxnSp>
          <p:nvCxnSpPr>
            <p:cNvPr id="102" name="Straight Connector 101"/>
            <p:cNvCxnSpPr/>
            <p:nvPr/>
          </p:nvCxnSpPr>
          <p:spPr>
            <a:xfrm>
              <a:off x="1499568" y="4360618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7" name="Group 106"/>
          <p:cNvGrpSpPr/>
          <p:nvPr/>
        </p:nvGrpSpPr>
        <p:grpSpPr>
          <a:xfrm>
            <a:off x="9400584" y="4493148"/>
            <a:ext cx="1489228" cy="1188570"/>
            <a:chOff x="11101250" y="-1267954"/>
            <a:chExt cx="880980" cy="1188570"/>
          </a:xfrm>
        </p:grpSpPr>
        <p:sp>
          <p:nvSpPr>
            <p:cNvPr id="108" name="Text Box 32"/>
            <p:cNvSpPr txBox="1">
              <a:spLocks noChangeArrowheads="1"/>
            </p:cNvSpPr>
            <p:nvPr/>
          </p:nvSpPr>
          <p:spPr bwMode="auto">
            <a:xfrm>
              <a:off x="11101250" y="-1267954"/>
              <a:ext cx="88098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10</a:t>
              </a:r>
            </a:p>
          </p:txBody>
        </p:sp>
        <p:sp>
          <p:nvSpPr>
            <p:cNvPr id="109" name="Text Box 32"/>
            <p:cNvSpPr txBox="1">
              <a:spLocks noChangeArrowheads="1"/>
            </p:cNvSpPr>
            <p:nvPr/>
          </p:nvSpPr>
          <p:spPr bwMode="auto">
            <a:xfrm>
              <a:off x="11161643" y="-725715"/>
              <a:ext cx="760194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5</a:t>
              </a:r>
            </a:p>
          </p:txBody>
        </p:sp>
        <p:cxnSp>
          <p:nvCxnSpPr>
            <p:cNvPr id="110" name="Straight Connector 109"/>
            <p:cNvCxnSpPr/>
            <p:nvPr/>
          </p:nvCxnSpPr>
          <p:spPr>
            <a:xfrm>
              <a:off x="11144030" y="-661546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1" name="Picture 110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730" y="3003755"/>
            <a:ext cx="2367248" cy="2106538"/>
          </a:xfrm>
          <a:prstGeom prst="rect">
            <a:avLst/>
          </a:prstGeom>
        </p:spPr>
      </p:pic>
      <p:pic>
        <p:nvPicPr>
          <p:cNvPr id="38" name="Picture 37" descr="Logo&#10;&#10;Description automatically generated">
            <a:extLst>
              <a:ext uri="{FF2B5EF4-FFF2-40B4-BE49-F238E27FC236}">
                <a16:creationId xmlns:a16="http://schemas.microsoft.com/office/drawing/2014/main" id="{B94CDB36-2940-40D0-A9AF-BD70908383C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785" y="-206390"/>
            <a:ext cx="2718857" cy="2718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30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638" r="52525"/>
          <a:stretch/>
        </p:blipFill>
        <p:spPr>
          <a:xfrm>
            <a:off x="-19770" y="4008582"/>
            <a:ext cx="4775200" cy="284941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045"/>
          <a:stretch/>
        </p:blipFill>
        <p:spPr>
          <a:xfrm>
            <a:off x="0" y="-46943"/>
            <a:ext cx="12192000" cy="237374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6607" y="3918058"/>
            <a:ext cx="6342857" cy="357142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9707">
            <a:off x="1412988" y="361974"/>
            <a:ext cx="1355871" cy="11462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9475" y="819929"/>
            <a:ext cx="932769" cy="67061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4142" y="5277221"/>
            <a:ext cx="1054699" cy="159119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3428" y="3139608"/>
            <a:ext cx="1146147" cy="126807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32197">
            <a:off x="77365" y="2752127"/>
            <a:ext cx="1916423" cy="112391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1848" y="5274500"/>
            <a:ext cx="1774090" cy="149974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CE08090-3F30-0D90-4157-A0BA741FD36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2158824"/>
            <a:ext cx="6803726" cy="112176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8175C82-5D8F-35A2-EB82-D1C82443CFB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179431" y="4302642"/>
            <a:ext cx="2383743" cy="11827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FC1EBBD-A199-FADD-092F-33F5F3888F1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796681" y="2152158"/>
            <a:ext cx="8650974" cy="212159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504422" y="178161"/>
            <a:ext cx="918315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TRƯỜNG TIỂU HỌC ÁI MỘ A</a:t>
            </a:r>
            <a:endParaRPr lang="en-US" sz="6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44219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41024" cy="5657850"/>
          </a:xfrm>
          <a:prstGeom prst="rect">
            <a:avLst/>
          </a:prstGeom>
        </p:spPr>
      </p:pic>
      <p:pic>
        <p:nvPicPr>
          <p:cNvPr id="10" name="图片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4422" y="160021"/>
            <a:ext cx="7531331" cy="75313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9707">
            <a:off x="153017" y="288402"/>
            <a:ext cx="1355871" cy="1146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18200">
            <a:off x="10280102" y="1020362"/>
            <a:ext cx="932769" cy="6706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0837" y="5266806"/>
            <a:ext cx="1054699" cy="15911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4877" y="3017144"/>
            <a:ext cx="1146147" cy="12680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4553">
            <a:off x="5433938" y="3448263"/>
            <a:ext cx="1501672" cy="8806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751" y="525400"/>
            <a:ext cx="1774090" cy="1499746"/>
          </a:xfrm>
          <a:prstGeom prst="rect">
            <a:avLst/>
          </a:prstGeom>
        </p:spPr>
      </p:pic>
      <p:pic>
        <p:nvPicPr>
          <p:cNvPr id="12" name="图片 5">
            <a:extLst>
              <a:ext uri="{FF2B5EF4-FFF2-40B4-BE49-F238E27FC236}">
                <a16:creationId xmlns:a16="http://schemas.microsoft.com/office/drawing/2014/main" id="{7E8ACF3E-E9F2-4F3B-BD5C-11A14987E529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51" t="34094" b="3626"/>
          <a:stretch/>
        </p:blipFill>
        <p:spPr>
          <a:xfrm>
            <a:off x="9317996" y="3653644"/>
            <a:ext cx="2874004" cy="320435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6E8331B-BB2E-606C-B8A8-3DE74980A34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641784" y="2109219"/>
            <a:ext cx="5182049" cy="362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464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EE81C3B-0608-BE26-42AC-0B15051E0A82}"/>
                  </a:ext>
                </a:extLst>
              </p:cNvPr>
              <p:cNvSpPr txBox="1"/>
              <p:nvPr/>
            </p:nvSpPr>
            <p:spPr>
              <a:xfrm>
                <a:off x="1185251" y="308233"/>
                <a:ext cx="10435250" cy="15822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/>
                <a:r>
                  <a:rPr lang="en-US" sz="4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a) </a:t>
                </a:r>
                <a:r>
                  <a:rPr lang="en-US" sz="40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Phân</a:t>
                </a:r>
                <a:r>
                  <a:rPr lang="en-US" sz="4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4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nào</a:t>
                </a:r>
                <a:r>
                  <a:rPr lang="en-US" sz="4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trong</a:t>
                </a:r>
                <a:r>
                  <a:rPr lang="en-US" sz="4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các</a:t>
                </a:r>
                <a:r>
                  <a:rPr lang="en-US" sz="4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phân</a:t>
                </a:r>
                <a:r>
                  <a:rPr lang="en-US" sz="4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4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 </a:t>
                </a:r>
                <a:r>
                  <a:rPr lang="en-US" sz="4000" b="1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en-US" sz="40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;</m:t>
                    </m:r>
                    <m:f>
                      <m:fPr>
                        <m:ctrlP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  <m:r>
                      <a:rPr lang="en-US" sz="40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;</m:t>
                    </m:r>
                    <m:f>
                      <m:fPr>
                        <m:ctrlP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𝟏𝟗</m:t>
                        </m:r>
                      </m:den>
                    </m:f>
                    <m:r>
                      <a:rPr lang="en-US" sz="40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;</m:t>
                    </m:r>
                    <m:f>
                      <m:fPr>
                        <m:ctrlP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𝟑𝟐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4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phân</a:t>
                </a:r>
                <a:r>
                  <a:rPr lang="en-US" sz="4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4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tối</a:t>
                </a:r>
                <a:r>
                  <a:rPr lang="en-US" sz="4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giản</a:t>
                </a:r>
                <a:r>
                  <a:rPr lang="en-US" sz="4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?</a:t>
                </a:r>
                <a:endPara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EE81C3B-0608-BE26-42AC-0B15051E0A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5251" y="308233"/>
                <a:ext cx="10435250" cy="1582228"/>
              </a:xfrm>
              <a:prstGeom prst="rect">
                <a:avLst/>
              </a:prstGeom>
              <a:blipFill>
                <a:blip r:embed="rId2"/>
                <a:stretch>
                  <a:fillRect l="-2044" b="-169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>
            <a:extLst>
              <a:ext uri="{FF2B5EF4-FFF2-40B4-BE49-F238E27FC236}">
                <a16:creationId xmlns:a16="http://schemas.microsoft.com/office/drawing/2014/main" id="{1EBBCAD9-5B79-5E63-65F3-D6AC10517A23}"/>
              </a:ext>
            </a:extLst>
          </p:cNvPr>
          <p:cNvSpPr/>
          <p:nvPr/>
        </p:nvSpPr>
        <p:spPr>
          <a:xfrm>
            <a:off x="335883" y="355300"/>
            <a:ext cx="847898" cy="847898"/>
          </a:xfrm>
          <a:prstGeom prst="ellipse">
            <a:avLst/>
          </a:prstGeom>
          <a:solidFill>
            <a:srgbClr val="008A9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微软雅黑"/>
                <a:cs typeface="+mn-cs"/>
              </a:rPr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04D81B1-9853-75CC-E824-2FAC096BDB9F}"/>
                  </a:ext>
                </a:extLst>
              </p:cNvPr>
              <p:cNvSpPr txBox="1"/>
              <p:nvPr/>
            </p:nvSpPr>
            <p:spPr>
              <a:xfrm>
                <a:off x="1375751" y="2232283"/>
                <a:ext cx="10435250" cy="9814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71500" lvl="0" indent="-571500" algn="just">
                  <a:buFont typeface="Arial" panose="020B0604020202020204" pitchFamily="34" charset="0"/>
                  <a:buChar char="•"/>
                </a:pPr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Các </a:t>
                </a:r>
                <a:r>
                  <a:rPr lang="en-US" sz="40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phân</a:t>
                </a:r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tối</a:t>
                </a:r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giản</a:t>
                </a:r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 </a:t>
                </a:r>
                <a:r>
                  <a:rPr lang="en-US" sz="4000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;</m:t>
                    </m:r>
                    <m:f>
                      <m:fPr>
                        <m:ctrlP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;</m:t>
                    </m:r>
                    <m:f>
                      <m:fPr>
                        <m:ctrlP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𝟏𝟗</m:t>
                        </m:r>
                      </m:den>
                    </m:f>
                  </m:oMath>
                </a14:m>
                <a:endPara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04D81B1-9853-75CC-E824-2FAC096BDB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5751" y="2232283"/>
                <a:ext cx="10435250" cy="981487"/>
              </a:xfrm>
              <a:prstGeom prst="rect">
                <a:avLst/>
              </a:prstGeom>
              <a:blipFill>
                <a:blip r:embed="rId3"/>
                <a:stretch>
                  <a:fillRect l="-1869" b="-11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006874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3" grpId="0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自定义 967">
      <a:dk1>
        <a:srgbClr val="000000"/>
      </a:dk1>
      <a:lt1>
        <a:srgbClr val="FFFFFF"/>
      </a:lt1>
      <a:dk2>
        <a:srgbClr val="67A400"/>
      </a:dk2>
      <a:lt2>
        <a:srgbClr val="F8F8F8"/>
      </a:lt2>
      <a:accent1>
        <a:srgbClr val="538C2E"/>
      </a:accent1>
      <a:accent2>
        <a:srgbClr val="6D9E38"/>
      </a:accent2>
      <a:accent3>
        <a:srgbClr val="7FB344"/>
      </a:accent3>
      <a:accent4>
        <a:srgbClr val="67A400"/>
      </a:accent4>
      <a:accent5>
        <a:srgbClr val="9ECF61"/>
      </a:accent5>
      <a:accent6>
        <a:srgbClr val="67A400"/>
      </a:accent6>
      <a:hlink>
        <a:srgbClr val="00B050"/>
      </a:hlink>
      <a:folHlink>
        <a:srgbClr val="8BC24A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450</Words>
  <Application>Microsoft Office PowerPoint</Application>
  <PresentationFormat>Widescreen</PresentationFormat>
  <Paragraphs>78</Paragraphs>
  <Slides>14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30" baseType="lpstr">
      <vt:lpstr>微软雅黑</vt:lpstr>
      <vt:lpstr>宋体</vt:lpstr>
      <vt:lpstr>Arial</vt:lpstr>
      <vt:lpstr>Arial Black</vt:lpstr>
      <vt:lpstr>Calibri</vt:lpstr>
      <vt:lpstr>Calibri Light</vt:lpstr>
      <vt:lpstr>Cambria</vt:lpstr>
      <vt:lpstr>Cambria Math</vt:lpstr>
      <vt:lpstr>等线</vt:lpstr>
      <vt:lpstr>Tahoma</vt:lpstr>
      <vt:lpstr>Times New Roman</vt:lpstr>
      <vt:lpstr>UTM Netmuc KT</vt:lpstr>
      <vt:lpstr>UTM Rockwell</vt:lpstr>
      <vt:lpstr>Wingdings</vt:lpstr>
      <vt:lpstr>Custom Design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MTC</cp:lastModifiedBy>
  <cp:revision>1</cp:revision>
  <dcterms:created xsi:type="dcterms:W3CDTF">2023-12-28T03:48:22Z</dcterms:created>
  <dcterms:modified xsi:type="dcterms:W3CDTF">2024-01-29T07:36:26Z</dcterms:modified>
</cp:coreProperties>
</file>