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38" r:id="rId14"/>
    <p:sldId id="316" r:id="rId15"/>
    <p:sldId id="334" r:id="rId16"/>
    <p:sldId id="336" r:id="rId17"/>
    <p:sldId id="329" r:id="rId18"/>
    <p:sldId id="328"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1869C-D176-4D58-A303-BBC0C9ACCAD7}" type="datetimeFigureOut">
              <a:rPr lang="en-US" smtClean="0"/>
              <a:t>29/01/2024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C63B3-6BB6-40B7-93EF-EA32F091CC0B}" type="slidenum">
              <a:rPr lang="en-US" smtClean="0"/>
              <a:t>‹#›</a:t>
            </a:fld>
            <a:endParaRPr lang="en-US"/>
          </a:p>
        </p:txBody>
      </p:sp>
    </p:spTree>
    <p:extLst>
      <p:ext uri="{BB962C8B-B14F-4D97-AF65-F5344CB8AC3E}">
        <p14:creationId xmlns:p14="http://schemas.microsoft.com/office/powerpoint/2010/main" val="254644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2841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533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8353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00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ltLang="zh-CN" smtClean="0"/>
              <a:t>Click to edit Master title style</a:t>
            </a:r>
            <a:endParaRPr lang="zh-CN" altLang="en-US" dirty="0"/>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81843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23276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en-US" altLang="zh-CN" smtClean="0"/>
              <a:t>Click to edit Master title style</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5255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7695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en-US" altLang="zh-CN" smtClean="0"/>
              <a:t>Click to edit Master title style</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35494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1280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753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1448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48757" y="4748939"/>
            <a:ext cx="1663144" cy="1550261"/>
          </a:xfrm>
          <a:prstGeom prst="rect">
            <a:avLst/>
          </a:prstGeom>
        </p:spPr>
      </p:pic>
    </p:spTree>
    <p:extLst>
      <p:ext uri="{BB962C8B-B14F-4D97-AF65-F5344CB8AC3E}">
        <p14:creationId xmlns:p14="http://schemas.microsoft.com/office/powerpoint/2010/main" val="304339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47.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7.png"/><Relationship Id="rId10" Type="http://schemas.openxmlformats.org/officeDocument/2006/relationships/image" Target="../media/image56.png"/><Relationship Id="rId4" Type="http://schemas.microsoft.com/office/2007/relationships/hdphoto" Target="../media/hdphoto6.wdp"/><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60.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59.png"/><Relationship Id="rId9" Type="http://schemas.openxmlformats.org/officeDocument/2006/relationships/image" Target="../media/image21.emf"/><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2.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1.xml"/><Relationship Id="rId15" Type="http://schemas.openxmlformats.org/officeDocument/2006/relationships/image" Target="../media/image13.emf"/><Relationship Id="rId10" Type="http://schemas.openxmlformats.org/officeDocument/2006/relationships/image" Target="../media/image43.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 Id="rId22"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3.png"/><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5.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3.xml"/><Relationship Id="rId15" Type="http://schemas.openxmlformats.org/officeDocument/2006/relationships/image" Target="../media/image13.emf"/><Relationship Id="rId23" Type="http://schemas.openxmlformats.org/officeDocument/2006/relationships/image" Target="../media/image65.png"/><Relationship Id="rId10" Type="http://schemas.openxmlformats.org/officeDocument/2006/relationships/image" Target="../media/image43.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 Id="rId22"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9.xml"/><Relationship Id="rId21" Type="http://schemas.microsoft.com/office/2007/relationships/hdphoto" Target="../media/hdphoto7.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8.xml"/><Relationship Id="rId16" Type="http://schemas.openxmlformats.org/officeDocument/2006/relationships/image" Target="../media/image14.emf"/><Relationship Id="rId20" Type="http://schemas.openxmlformats.org/officeDocument/2006/relationships/image" Target="../media/image66.png"/><Relationship Id="rId1" Type="http://schemas.openxmlformats.org/officeDocument/2006/relationships/tags" Target="../tags/tag1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4.xml"/><Relationship Id="rId15" Type="http://schemas.openxmlformats.org/officeDocument/2006/relationships/image" Target="../media/image13.emf"/><Relationship Id="rId10" Type="http://schemas.openxmlformats.org/officeDocument/2006/relationships/image" Target="../media/image43.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7.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7.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9.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43.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13.emf"/><Relationship Id="rId23"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43.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9.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notesSlide" Target="../notesSlides/notesSlide8.xml"/><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BD14AECC-C031-869C-A723-645DE34E0380}"/>
              </a:ext>
            </a:extLst>
          </p:cNvPr>
          <p:cNvPicPr>
            <a:picLocks noChangeAspect="1"/>
          </p:cNvPicPr>
          <p:nvPr/>
        </p:nvPicPr>
        <p:blipFill>
          <a:blip r:embed="rId2"/>
          <a:stretch>
            <a:fillRect/>
          </a:stretch>
        </p:blipFill>
        <p:spPr>
          <a:xfrm>
            <a:off x="1185862" y="828674"/>
            <a:ext cx="9948863" cy="408885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087784F-34E5-4AA3-3917-9A4B179380C3}"/>
                  </a:ext>
                </a:extLst>
              </p:cNvPr>
              <p:cNvSpPr/>
              <p:nvPr/>
            </p:nvSpPr>
            <p:spPr>
              <a:xfrm>
                <a:off x="1188720" y="5224145"/>
                <a:ext cx="10088880" cy="133858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002060"/>
                    </a:solidFill>
                    <a:latin typeface="Cambria" panose="02040503050406030204" pitchFamily="18" charset="0"/>
                    <a:ea typeface="Cambria" panose="02040503050406030204" pitchFamily="18" charset="0"/>
                  </a:rPr>
                  <a:t>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3</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hoa. 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1</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lá . Theo các bạn làm hoa hay làm lá hết nhiều giấy hơn.</a:t>
                </a:r>
                <a:endParaRPr lang="en-US" sz="2800" dirty="0">
                  <a:solidFill>
                    <a:srgbClr val="002060"/>
                  </a:solidFill>
                  <a:latin typeface="Cambria" panose="02040503050406030204" pitchFamily="18" charset="0"/>
                  <a:ea typeface="Cambria" panose="02040503050406030204" pitchFamily="18" charset="0"/>
                </a:endParaRPr>
              </a:p>
            </p:txBody>
          </p:sp>
        </mc:Choice>
        <mc:Fallback xmlns="">
          <p:sp>
            <p:nvSpPr>
              <p:cNvPr id="8" name="Rectangle 7">
                <a:extLst>
                  <a:ext uri="{FF2B5EF4-FFF2-40B4-BE49-F238E27FC236}">
                    <a16:creationId xmlns:a16="http://schemas.microsoft.com/office/drawing/2014/main" id="{3087784F-34E5-4AA3-3917-9A4B179380C3}"/>
                  </a:ext>
                </a:extLst>
              </p:cNvPr>
              <p:cNvSpPr>
                <a:spLocks noRot="1" noChangeAspect="1" noMove="1" noResize="1" noEditPoints="1" noAdjustHandles="1" noChangeArrowheads="1" noChangeShapeType="1" noTextEdit="1"/>
              </p:cNvSpPr>
              <p:nvPr/>
            </p:nvSpPr>
            <p:spPr>
              <a:xfrm>
                <a:off x="1188720" y="5224145"/>
                <a:ext cx="10088880" cy="1338580"/>
              </a:xfrm>
              <a:prstGeom prst="rect">
                <a:avLst/>
              </a:prstGeom>
              <a:blipFill>
                <a:blip r:embed="rId3"/>
                <a:stretch>
                  <a:fillRect l="-241" r="-1026" b="-4505"/>
                </a:stretch>
              </a:blipFill>
            </p:spPr>
            <p:txBody>
              <a:bodyPr/>
              <a:lstStyle/>
              <a:p>
                <a:r>
                  <a:rPr lang="en-US">
                    <a:noFill/>
                  </a:rPr>
                  <a:t> </a:t>
                </a:r>
              </a:p>
            </p:txBody>
          </p:sp>
        </mc:Fallback>
      </mc:AlternateContent>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948690" y="480060"/>
                <a:ext cx="9062720" cy="878830"/>
              </a:xfrm>
              <a:prstGeom prst="rect">
                <a:avLst/>
              </a:prstGeom>
              <a:noFill/>
            </p:spPr>
            <p:txBody>
              <a:bodyPr wrap="square" rtlCol="0">
                <a:spAutoFit/>
              </a:bodyPr>
              <a:lstStyle/>
              <a:p>
                <a:pPr lvl="0" algn="just"/>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Ví</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dụ</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phân</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số</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1</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r>
                      <a:rPr lang="en-US" sz="3200" b="1" i="0" smtClean="0">
                        <a:solidFill>
                          <a:srgbClr val="002060"/>
                        </a:solidFill>
                        <a:latin typeface="Cambria Math" panose="02040503050406030204" pitchFamily="18" charset="0"/>
                        <a:ea typeface="Cambria" panose="02040503050406030204" pitchFamily="18" charset="0"/>
                      </a:rPr>
                      <m:t> </m:t>
                    </m:r>
                    <m:r>
                      <a:rPr lang="en-US" sz="3200" b="1" i="0" smtClean="0">
                        <a:solidFill>
                          <a:srgbClr val="002060"/>
                        </a:solidFill>
                        <a:latin typeface="Cambria Math" panose="02040503050406030204" pitchFamily="18" charset="0"/>
                        <a:ea typeface="Cambria" panose="02040503050406030204" pitchFamily="18" charset="0"/>
                      </a:rPr>
                      <m:t>𝐯</m:t>
                    </m:r>
                    <m:r>
                      <a:rPr lang="en-US" sz="3200" b="1" i="0" smtClean="0">
                        <a:solidFill>
                          <a:srgbClr val="002060"/>
                        </a:solidFill>
                        <a:latin typeface="Cambria Math" panose="02040503050406030204" pitchFamily="18" charset="0"/>
                        <a:ea typeface="Cambria" panose="02040503050406030204" pitchFamily="18" charset="0"/>
                      </a:rPr>
                      <m:t>à</m:t>
                    </m:r>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3</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oMath>
                </a14:m>
                <a:endPar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948690" y="480060"/>
                <a:ext cx="9062720" cy="878830"/>
              </a:xfrm>
              <a:prstGeom prst="rect">
                <a:avLst/>
              </a:prstGeom>
              <a:blipFill>
                <a:blip r:embed="rId6"/>
                <a:stretch>
                  <a:fillRect l="-1750"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B291B0-AED1-CBA8-2A09-79A17D4470FB}"/>
                  </a:ext>
                </a:extLst>
              </p:cNvPr>
              <p:cNvSpPr txBox="1"/>
              <p:nvPr/>
            </p:nvSpPr>
            <p:spPr>
              <a:xfrm>
                <a:off x="939164" y="1470660"/>
                <a:ext cx="10643235" cy="1899494"/>
              </a:xfrm>
              <a:prstGeom prst="rect">
                <a:avLst/>
              </a:prstGeom>
              <a:noFill/>
            </p:spPr>
            <p:txBody>
              <a:bodyPr wrap="square" rtlCol="0">
                <a:spAutoFit/>
              </a:bodyPr>
              <a:lstStyle/>
              <a:p>
                <a:pPr lvl="0" algn="just"/>
                <a:r>
                  <a:rPr kumimoji="0" lang="en-US" sz="280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như</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nhau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1</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nhất</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3</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đã</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en-US" sz="280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80B291B0-AED1-CBA8-2A09-79A17D4470FB}"/>
                  </a:ext>
                </a:extLst>
              </p:cNvPr>
              <p:cNvSpPr txBox="1">
                <a:spLocks noRot="1" noChangeAspect="1" noMove="1" noResize="1" noEditPoints="1" noAdjustHandles="1" noChangeArrowheads="1" noChangeShapeType="1" noTextEdit="1"/>
              </p:cNvSpPr>
              <p:nvPr/>
            </p:nvSpPr>
            <p:spPr>
              <a:xfrm>
                <a:off x="939164" y="1470660"/>
                <a:ext cx="10643235" cy="1899494"/>
              </a:xfrm>
              <a:prstGeom prst="rect">
                <a:avLst/>
              </a:prstGeom>
              <a:blipFill>
                <a:blip r:embed="rId7"/>
                <a:stretch>
                  <a:fillRect l="-1145" r="-1203" b="-769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79E5A17-B797-D900-CE4F-16DD3091B23F}"/>
              </a:ext>
            </a:extLst>
          </p:cNvPr>
          <p:cNvPicPr>
            <a:picLocks noChangeAspect="1"/>
          </p:cNvPicPr>
          <p:nvPr/>
        </p:nvPicPr>
        <p:blipFill>
          <a:blip r:embed="rId8"/>
          <a:stretch>
            <a:fillRect/>
          </a:stretch>
        </p:blipFill>
        <p:spPr>
          <a:xfrm>
            <a:off x="1123950" y="3762375"/>
            <a:ext cx="4743450" cy="666750"/>
          </a:xfrm>
          <a:prstGeom prst="rect">
            <a:avLst/>
          </a:prstGeom>
        </p:spPr>
      </p:pic>
      <p:pic>
        <p:nvPicPr>
          <p:cNvPr id="13" name="Picture 12">
            <a:extLst>
              <a:ext uri="{FF2B5EF4-FFF2-40B4-BE49-F238E27FC236}">
                <a16:creationId xmlns:a16="http://schemas.microsoft.com/office/drawing/2014/main" id="{8BD9CE30-25E9-FF5C-0DE9-AD9A7BA2B2AD}"/>
              </a:ext>
            </a:extLst>
          </p:cNvPr>
          <p:cNvPicPr>
            <a:picLocks noChangeAspect="1"/>
          </p:cNvPicPr>
          <p:nvPr/>
        </p:nvPicPr>
        <p:blipFill>
          <a:blip r:embed="rId9"/>
          <a:stretch>
            <a:fillRect/>
          </a:stretch>
        </p:blipFill>
        <p:spPr>
          <a:xfrm>
            <a:off x="1162050" y="4819650"/>
            <a:ext cx="4724400" cy="647700"/>
          </a:xfrm>
          <a:prstGeom prst="rect">
            <a:avLst/>
          </a:prstGeom>
        </p:spPr>
      </p:pic>
      <p:pic>
        <p:nvPicPr>
          <p:cNvPr id="18" name="Picture 17">
            <a:extLst>
              <a:ext uri="{FF2B5EF4-FFF2-40B4-BE49-F238E27FC236}">
                <a16:creationId xmlns:a16="http://schemas.microsoft.com/office/drawing/2014/main" id="{BCF8CAA9-396B-593D-6437-72E1DED01695}"/>
              </a:ext>
            </a:extLst>
          </p:cNvPr>
          <p:cNvPicPr>
            <a:picLocks noChangeAspect="1"/>
          </p:cNvPicPr>
          <p:nvPr/>
        </p:nvPicPr>
        <p:blipFill>
          <a:blip r:embed="rId10"/>
          <a:stretch>
            <a:fillRect/>
          </a:stretch>
        </p:blipFill>
        <p:spPr>
          <a:xfrm>
            <a:off x="7785955" y="2906487"/>
            <a:ext cx="3706689" cy="373107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2DA8C21-68BD-D686-3279-D98A474DA0F4}"/>
                  </a:ext>
                </a:extLst>
              </p:cNvPr>
              <p:cNvSpPr txBox="1"/>
              <p:nvPr/>
            </p:nvSpPr>
            <p:spPr>
              <a:xfrm>
                <a:off x="1339215" y="5680710"/>
                <a:ext cx="9062720" cy="801438"/>
              </a:xfrm>
              <a:prstGeom prst="rect">
                <a:avLst/>
              </a:prstGeom>
              <a:noFill/>
            </p:spPr>
            <p:txBody>
              <a:bodyPr wrap="square" rtlCol="0">
                <a:spAutoFit/>
              </a:bodyPr>
              <a:lstStyle/>
              <a:p>
                <a:r>
                  <a:rPr lang="nl-NL" sz="3200" b="1" dirty="0">
                    <a:solidFill>
                      <a:srgbClr val="002060"/>
                    </a:solidFill>
                    <a:latin typeface="Cambria" panose="02040503050406030204" pitchFamily="18" charset="0"/>
                    <a:ea typeface="Cambria" panose="02040503050406030204" pitchFamily="18" charset="0"/>
                  </a:rPr>
                  <a:t>Như vậy: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hay</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&gt;</m:t>
                    </m:r>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 </m:t>
                    </m:r>
                  </m:oMath>
                </a14:m>
                <a:r>
                  <a:rPr lang="nl-NL" sz="3200" b="1" dirty="0">
                    <a:solidFill>
                      <a:srgbClr val="002060"/>
                    </a:solidFill>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32DA8C21-68BD-D686-3279-D98A474DA0F4}"/>
                  </a:ext>
                </a:extLst>
              </p:cNvPr>
              <p:cNvSpPr txBox="1">
                <a:spLocks noRot="1" noChangeAspect="1" noMove="1" noResize="1" noEditPoints="1" noAdjustHandles="1" noChangeArrowheads="1" noChangeShapeType="1" noTextEdit="1"/>
              </p:cNvSpPr>
              <p:nvPr/>
            </p:nvSpPr>
            <p:spPr>
              <a:xfrm>
                <a:off x="1339215" y="5680710"/>
                <a:ext cx="9062720" cy="801438"/>
              </a:xfrm>
              <a:prstGeom prst="rect">
                <a:avLst/>
              </a:prstGeom>
              <a:blipFill>
                <a:blip r:embed="rId11"/>
                <a:stretch>
                  <a:fillRect l="-1750" b="-10687"/>
                </a:stretch>
              </a:blipFill>
            </p:spPr>
            <p:txBody>
              <a:bodyPr/>
              <a:lstStyle/>
              <a:p>
                <a:r>
                  <a:rPr lang="en-US">
                    <a:noFill/>
                  </a:rPr>
                  <a:t> </a:t>
                </a:r>
              </a:p>
            </p:txBody>
          </p:sp>
        </mc:Fallback>
      </mc:AlternateContent>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2"/>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967740" y="518160"/>
            <a:ext cx="9062720" cy="584775"/>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Cách</a:t>
            </a:r>
            <a:r>
              <a:rPr lang="en-US" sz="3200" b="1" dirty="0">
                <a:solidFill>
                  <a:srgbClr val="002060"/>
                </a:solidFill>
                <a:latin typeface="Cambria" panose="02040503050406030204" pitchFamily="18" charset="0"/>
                <a:ea typeface="Cambria" panose="02040503050406030204" pitchFamily="18" charset="0"/>
              </a:rPr>
              <a:t> so </a:t>
            </a:r>
            <a:r>
              <a:rPr lang="en-US" sz="3200" b="1" dirty="0" err="1">
                <a:solidFill>
                  <a:srgbClr val="002060"/>
                </a:solidFill>
                <a:latin typeface="Cambria" panose="02040503050406030204" pitchFamily="18" charset="0"/>
                <a:ea typeface="Cambria" panose="02040503050406030204" pitchFamily="18" charset="0"/>
              </a:rPr>
              <a:t>sánh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hai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cùng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80B291B0-AED1-CBA8-2A09-79A17D4470FB}"/>
              </a:ext>
            </a:extLst>
          </p:cNvPr>
          <p:cNvSpPr txBox="1"/>
          <p:nvPr/>
        </p:nvSpPr>
        <p:spPr>
          <a:xfrm>
            <a:off x="910589" y="1251585"/>
            <a:ext cx="10643235" cy="1815882"/>
          </a:xfrm>
          <a:prstGeom prst="rect">
            <a:avLst/>
          </a:prstGeom>
          <a:noFill/>
        </p:spPr>
        <p:txBody>
          <a:bodyPr wrap="square" rtlCol="0">
            <a:spAutoFit/>
          </a:bodyPr>
          <a:lstStyle/>
          <a:p>
            <a:pPr lvl="0" algn="just"/>
            <a:r>
              <a:rPr lang="en-US" sz="2800" dirty="0">
                <a:solidFill>
                  <a:srgbClr val="002060"/>
                </a:solidFill>
                <a:latin typeface="Cambria" panose="02040503050406030204" pitchFamily="18" charset="0"/>
                <a:ea typeface="Cambria" panose="02040503050406030204" pitchFamily="18" charset="0"/>
              </a:rPr>
              <a:t>Trong </a:t>
            </a:r>
            <a:r>
              <a:rPr lang="en-US" sz="2800" dirty="0" err="1">
                <a:solidFill>
                  <a:srgbClr val="002060"/>
                </a:solidFill>
                <a:latin typeface="Cambria" panose="02040503050406030204" pitchFamily="18" charset="0"/>
                <a:ea typeface="Cambria" panose="02040503050406030204" pitchFamily="18" charset="0"/>
              </a:rPr>
              <a:t>hai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cùng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mẫu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bé hơn thì bé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lớn hơn thì lớn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Nếu tử số bằng nhau thì hai phân số đó bằng nhau.</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1EE0C5-EB25-07FD-95C6-B5457BC7FCAA}"/>
                  </a:ext>
                </a:extLst>
              </p:cNvPr>
              <p:cNvSpPr txBox="1"/>
              <p:nvPr/>
            </p:nvSpPr>
            <p:spPr>
              <a:xfrm>
                <a:off x="2558414" y="3451860"/>
                <a:ext cx="9633586" cy="1080424"/>
              </a:xfrm>
              <a:prstGeom prst="rect">
                <a:avLst/>
              </a:prstGeom>
              <a:noFill/>
            </p:spPr>
            <p:txBody>
              <a:bodyPr wrap="square" rtlCol="0">
                <a:spAutoFit/>
              </a:bodyPr>
              <a:lstStyle/>
              <a:p>
                <a:pPr lvl="0" algn="just"/>
                <a:r>
                  <a:rPr lang="en-US" sz="4800" b="1" dirty="0">
                    <a:solidFill>
                      <a:srgbClr val="002060"/>
                    </a:solidFill>
                    <a:latin typeface="Cambria" panose="02040503050406030204" pitchFamily="18" charset="0"/>
                    <a:ea typeface="Cambria" panose="02040503050406030204" pitchFamily="18" charset="0"/>
                  </a:rPr>
                  <a:t>Ví </a:t>
                </a:r>
                <a:r>
                  <a:rPr lang="en-US" sz="4800" b="1" dirty="0" err="1">
                    <a:solidFill>
                      <a:srgbClr val="002060"/>
                    </a:solidFill>
                    <a:latin typeface="Cambria" panose="02040503050406030204" pitchFamily="18" charset="0"/>
                    <a:ea typeface="Cambria" panose="02040503050406030204" pitchFamily="18" charset="0"/>
                  </a:rPr>
                  <a:t>dụ</a:t>
                </a:r>
                <a:r>
                  <a:rPr lang="en-US" sz="4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𝟗</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𝟓</m:t>
                        </m:r>
                        <m:r>
                          <a:rPr lang="en-US" sz="4400" b="1" i="1" smtClean="0">
                            <a:solidFill>
                              <a:srgbClr val="002060"/>
                            </a:solidFill>
                            <a:latin typeface="Cambria Math" panose="02040503050406030204" pitchFamily="18" charset="0"/>
                          </a:rPr>
                          <m:t> </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&gt;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𝟑</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r>
                  <a:rPr lang="nl-NL" sz="4400" b="1" dirty="0">
                    <a:solidFill>
                      <a:srgbClr val="002060"/>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endParaRPr lang="vi-VN" sz="6000" b="1"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F01EE0C5-EB25-07FD-95C6-B5457BC7FCAA}"/>
                  </a:ext>
                </a:extLst>
              </p:cNvPr>
              <p:cNvSpPr txBox="1">
                <a:spLocks noRot="1" noChangeAspect="1" noMove="1" noResize="1" noEditPoints="1" noAdjustHandles="1" noChangeArrowheads="1" noChangeShapeType="1" noTextEdit="1"/>
              </p:cNvSpPr>
              <p:nvPr/>
            </p:nvSpPr>
            <p:spPr>
              <a:xfrm>
                <a:off x="2558414" y="3451860"/>
                <a:ext cx="9633586" cy="1080424"/>
              </a:xfrm>
              <a:prstGeom prst="rect">
                <a:avLst/>
              </a:prstGeom>
              <a:blipFill>
                <a:blip r:embed="rId3"/>
                <a:stretch>
                  <a:fillRect l="-2911" t="-3390" b="-15819"/>
                </a:stretch>
              </a:blipFill>
            </p:spPr>
            <p:txBody>
              <a:bodyPr/>
              <a:lstStyle/>
              <a:p>
                <a:r>
                  <a:rPr lang="en-US">
                    <a:noFill/>
                  </a:rPr>
                  <a:t> </a:t>
                </a:r>
              </a:p>
            </p:txBody>
          </p:sp>
        </mc:Fallback>
      </mc:AlternateContent>
    </p:spTree>
    <p:extLst>
      <p:ext uri="{BB962C8B-B14F-4D97-AF65-F5344CB8AC3E}">
        <p14:creationId xmlns:p14="http://schemas.microsoft.com/office/powerpoint/2010/main" val="362965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arn(inVertical)">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 So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sánh</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phân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số</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47D2D76-C100-970F-31F3-5547F578EE5F}"/>
              </a:ext>
            </a:extLst>
          </p:cNvPr>
          <p:cNvPicPr>
            <a:picLocks noChangeAspect="1"/>
          </p:cNvPicPr>
          <p:nvPr/>
        </p:nvPicPr>
        <p:blipFill>
          <a:blip r:embed="rId3"/>
          <a:stretch>
            <a:fillRect/>
          </a:stretch>
        </p:blipFill>
        <p:spPr>
          <a:xfrm>
            <a:off x="400050" y="1995756"/>
            <a:ext cx="11334750" cy="2812497"/>
          </a:xfrm>
          <a:prstGeom prst="rect">
            <a:avLst/>
          </a:prstGeom>
        </p:spPr>
      </p:pic>
      <p:sp>
        <p:nvSpPr>
          <p:cNvPr id="6" name="Rectangle 5">
            <a:extLst>
              <a:ext uri="{FF2B5EF4-FFF2-40B4-BE49-F238E27FC236}">
                <a16:creationId xmlns:a16="http://schemas.microsoft.com/office/drawing/2014/main" id="{B8525453-4790-F35C-3581-20476C32DE39}"/>
              </a:ext>
            </a:extLst>
          </p:cNvPr>
          <p:cNvSpPr/>
          <p:nvPr/>
        </p:nvSpPr>
        <p:spPr>
          <a:xfrm>
            <a:off x="1581150" y="224790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71E15CE-F41E-1D9A-42EC-8BB90F8A9003}"/>
              </a:ext>
            </a:extLst>
          </p:cNvPr>
          <p:cNvSpPr/>
          <p:nvPr/>
        </p:nvSpPr>
        <p:spPr>
          <a:xfrm>
            <a:off x="454342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17D48DD-68F1-E1D0-9E00-2DF6DC634773}"/>
              </a:ext>
            </a:extLst>
          </p:cNvPr>
          <p:cNvSpPr/>
          <p:nvPr/>
        </p:nvSpPr>
        <p:spPr>
          <a:xfrm>
            <a:off x="749617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51FBF601-E069-2D96-34AA-A7D3E1DFE811}"/>
              </a:ext>
            </a:extLst>
          </p:cNvPr>
          <p:cNvSpPr/>
          <p:nvPr/>
        </p:nvSpPr>
        <p:spPr>
          <a:xfrm>
            <a:off x="10429875" y="2228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FF628787-0D4A-E671-2C4C-C6C65707D245}"/>
              </a:ext>
            </a:extLst>
          </p:cNvPr>
          <p:cNvSpPr/>
          <p:nvPr/>
        </p:nvSpPr>
        <p:spPr>
          <a:xfrm>
            <a:off x="16097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2ECEFEAE-836C-21C1-F4B4-69D04C414052}"/>
              </a:ext>
            </a:extLst>
          </p:cNvPr>
          <p:cNvSpPr/>
          <p:nvPr/>
        </p:nvSpPr>
        <p:spPr>
          <a:xfrm>
            <a:off x="4572000" y="374332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B681D20E-D470-F4E9-DC8E-83F4EFD9AC31}"/>
              </a:ext>
            </a:extLst>
          </p:cNvPr>
          <p:cNvSpPr/>
          <p:nvPr/>
        </p:nvSpPr>
        <p:spPr>
          <a:xfrm>
            <a:off x="75533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C7302723-5925-B446-5BFA-3AFE51FACA42}"/>
              </a:ext>
            </a:extLst>
          </p:cNvPr>
          <p:cNvSpPr/>
          <p:nvPr/>
        </p:nvSpPr>
        <p:spPr>
          <a:xfrm>
            <a:off x="10372725" y="37147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Sắp</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xếp</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5</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7</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17</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5</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marR="0" lvl="0" indent="-742950" algn="just" defTabSz="9144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tự</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4400550" marR="0" lvl="8" indent="-742950" algn="just" defTabSz="914400" rtl="0" eaLnBrk="1" fontAlgn="auto" latinLnBrk="0" hangingPunct="1">
              <a:lnSpc>
                <a:spcPct val="100000"/>
              </a:lnSpc>
              <a:spcBef>
                <a:spcPts val="0"/>
              </a:spcBef>
              <a:spcAft>
                <a:spcPts val="0"/>
              </a:spcAft>
              <a:buClrTx/>
              <a:buSzTx/>
              <a:buFontTx/>
              <a:buAutoNum type="alphaLcParenR"/>
              <a:tabLst/>
              <a:defRPr/>
            </a:pP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742950" marR="0" lvl="0" indent="-742950" algn="just" defTabSz="914400" rtl="0" eaLnBrk="1" fontAlgn="auto" latinLnBrk="0" hangingPunct="1">
              <a:lnSpc>
                <a:spcPct val="100000"/>
              </a:lnSpc>
              <a:spcBef>
                <a:spcPts val="0"/>
              </a:spcBef>
              <a:spcAft>
                <a:spcPts val="0"/>
              </a:spcAft>
              <a:buClrTx/>
              <a:buSzTx/>
              <a:buFontTx/>
              <a:buAutoNum type="alphaLcParenR"/>
              <a:tabLst/>
              <a:defRPr/>
            </a:pP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Theo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tự</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m:t>
                          </m:r>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𝟓</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17</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oMath>
                  </m:oMathPara>
                </a14:m>
                <a:endParaRPr kumimoji="0" lang="en-US" sz="3600" b="0" i="0" u="none" strike="noStrike" kern="1200" cap="none" spc="0" normalizeH="0" baseline="0" noProof="0" dirty="0">
                  <a:ln>
                    <a:noFill/>
                  </a:ln>
                  <a:solidFill>
                    <a:srgbClr val="000000"/>
                  </a:solidFill>
                  <a:effectLst/>
                  <a:uLnTx/>
                  <a:uFillTx/>
                  <a:latin typeface="等线"/>
                  <a:ea typeface="+mn-ea"/>
                  <a:cs typeface="+mn-cs"/>
                </a:endParaRPr>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17</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𝟓</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7</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oMath>
                  </m:oMathPara>
                </a14:m>
                <a:endParaRPr kumimoji="0" lang="en-US" sz="3600" b="0" i="0" u="none" strike="noStrike" kern="1200" cap="none" spc="0" normalizeH="0" baseline="0" noProof="0" dirty="0">
                  <a:ln>
                    <a:noFill/>
                  </a:ln>
                  <a:solidFill>
                    <a:srgbClr val="000000"/>
                  </a:solidFill>
                  <a:effectLst/>
                  <a:uLnTx/>
                  <a:uFillTx/>
                  <a:latin typeface="等线"/>
                  <a:ea typeface="+mn-ea"/>
                  <a:cs typeface="+mn-cs"/>
                </a:endParaRPr>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566159" y="1241158"/>
                <a:ext cx="7816215" cy="1446550"/>
              </a:xfrm>
              <a:prstGeom prst="rect">
                <a:avLst/>
              </a:prstGeom>
              <a:noFill/>
            </p:spPr>
            <p:txBody>
              <a:bodyPr wrap="square" rtlCol="0">
                <a:spAutoFit/>
              </a:bodyPr>
              <a:lstStyle/>
              <a:p>
                <a:pPr marL="0" marR="0" algn="ctr">
                  <a:spcBef>
                    <a:spcPts val="0"/>
                  </a:spcBef>
                  <a:spcAft>
                    <a:spcPts val="0"/>
                  </a:spcAft>
                </a:pPr>
                <a:r>
                  <a:rPr lang="nl-NL" sz="3600" b="1" dirty="0">
                    <a:solidFill>
                      <a:srgbClr val="FFFF00"/>
                    </a:solidFill>
                    <a:effectLst/>
                    <a:latin typeface="Cambria" panose="02040503050406030204" pitchFamily="18" charset="0"/>
                    <a:ea typeface="Cambria" panose="02040503050406030204" pitchFamily="18" charset="0"/>
                  </a:rPr>
                  <a:t>Em có nhận xét gì về tử số và mẫu số của phân số </a:t>
                </a:r>
                <a14:m>
                  <m:oMath xmlns:m="http://schemas.openxmlformats.org/officeDocument/2006/math">
                    <m:f>
                      <m:fPr>
                        <m:ctrlPr>
                          <a:rPr lang="en-US" sz="3600" b="1" i="1">
                            <a:solidFill>
                              <a:srgbClr val="FFFF00"/>
                            </a:solidFill>
                            <a:effectLst/>
                            <a:latin typeface="Cambria Math" panose="02040503050406030204" pitchFamily="18" charset="0"/>
                            <a:ea typeface="Times New Roman" panose="02020603050405020304" pitchFamily="18" charset="0"/>
                          </a:rPr>
                        </m:ctrlPr>
                      </m:fPr>
                      <m:num>
                        <m:r>
                          <a:rPr lang="nl-NL" sz="3600" b="1" i="1">
                            <a:solidFill>
                              <a:srgbClr val="FFFF00"/>
                            </a:solidFill>
                            <a:effectLst/>
                            <a:latin typeface="Cambria Math" panose="02040503050406030204" pitchFamily="18" charset="0"/>
                            <a:ea typeface="Times New Roman" panose="02020603050405020304" pitchFamily="18" charset="0"/>
                          </a:rPr>
                          <m:t>𝟏𝟎𝟎</m:t>
                        </m:r>
                      </m:num>
                      <m:den>
                        <m:r>
                          <a:rPr lang="nl-NL" sz="3600" b="1" i="1">
                            <a:solidFill>
                              <a:srgbClr val="FFFF00"/>
                            </a:solidFill>
                            <a:effectLst/>
                            <a:latin typeface="Cambria Math" panose="02040503050406030204" pitchFamily="18" charset="0"/>
                            <a:ea typeface="Times New Roman" panose="02020603050405020304" pitchFamily="18" charset="0"/>
                          </a:rPr>
                          <m:t>𝟏𝟎𝟎</m:t>
                        </m:r>
                      </m:den>
                    </m:f>
                  </m:oMath>
                </a14:m>
                <a:r>
                  <a:rPr lang="nl-NL" sz="3600" b="1" dirty="0">
                    <a:solidFill>
                      <a:srgbClr val="FFFF00"/>
                    </a:solidFill>
                    <a:effectLst/>
                    <a:latin typeface="Cambria" panose="02040503050406030204" pitchFamily="18" charset="0"/>
                    <a:ea typeface="Cambria" panose="02040503050406030204" pitchFamily="18" charset="0"/>
                  </a:rPr>
                  <a:t>?</a:t>
                </a:r>
                <a:endParaRPr lang="en-US" sz="3600" b="1" dirty="0">
                  <a:solidFill>
                    <a:srgbClr val="FFFF00"/>
                  </a:solidFill>
                  <a:effectLst/>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566159" y="1241158"/>
                <a:ext cx="7816215" cy="1446550"/>
              </a:xfrm>
              <a:prstGeom prst="rect">
                <a:avLst/>
              </a:prstGeom>
              <a:blipFill>
                <a:blip r:embed="rId22"/>
                <a:stretch>
                  <a:fillRect l="-1716" t="-6751" r="-3042" b="-6329"/>
                </a:stretch>
              </a:blipFill>
            </p:spPr>
            <p:txBody>
              <a:bodyPr/>
              <a:lstStyle/>
              <a:p>
                <a:r>
                  <a:rPr lang="en-US">
                    <a:noFill/>
                  </a:rPr>
                  <a:t> </a:t>
                </a:r>
              </a:p>
            </p:txBody>
          </p:sp>
        </mc:Fallback>
      </mc:AlternateContent>
      <p:sp>
        <p:nvSpPr>
          <p:cNvPr id="29" name="TextBox 28"/>
          <p:cNvSpPr txBox="1"/>
          <p:nvPr/>
        </p:nvSpPr>
        <p:spPr>
          <a:xfrm>
            <a:off x="3716885" y="3098869"/>
            <a:ext cx="7608340" cy="1200329"/>
          </a:xfrm>
          <a:prstGeom prst="rect">
            <a:avLst/>
          </a:prstGeom>
          <a:noFill/>
        </p:spPr>
        <p:txBody>
          <a:bodyPr wrap="square" rtlCol="0">
            <a:spAutoFit/>
          </a:bodyPr>
          <a:lstStyle/>
          <a:p>
            <a:pPr lvl="0" algn="just"/>
            <a:r>
              <a:rPr lang="vi-VN" sz="36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có tử số bằng mẫu số thì phân số đó bằng 1.</a:t>
            </a:r>
            <a:endParaRPr kumimoji="0" lang="vi-VN"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829049" y="1371968"/>
                <a:ext cx="7553325" cy="1788567"/>
              </a:xfrm>
              <a:prstGeom prst="rect">
                <a:avLst/>
              </a:prstGeom>
              <a:noFill/>
            </p:spPr>
            <p:txBody>
              <a:bodyPr wrap="square" rtlCol="0">
                <a:spAutoFit/>
              </a:bodyPr>
              <a:lstStyle/>
              <a:p>
                <a:pPr algn="just"/>
                <a:r>
                  <a:rPr lang="en-US" sz="3200" b="1" dirty="0">
                    <a:solidFill>
                      <a:srgbClr val="FFFF00"/>
                    </a:solidFill>
                    <a:latin typeface="Cambria" panose="02040503050406030204" pitchFamily="18" charset="0"/>
                    <a:ea typeface="Cambria" panose="02040503050406030204" pitchFamily="18" charset="0"/>
                  </a:rPr>
                  <a:t>Cô </a:t>
                </a:r>
                <a:r>
                  <a:rPr lang="en-US" sz="3200" b="1" dirty="0" err="1">
                    <a:solidFill>
                      <a:srgbClr val="FFFF00"/>
                    </a:solidFill>
                    <a:latin typeface="Cambria" panose="02040503050406030204" pitchFamily="18" charset="0"/>
                    <a:ea typeface="Cambria" panose="02040503050406030204" pitchFamily="18" charset="0"/>
                  </a:rPr>
                  <a:t>dành</a:t>
                </a:r>
                <a:r>
                  <a:rPr lang="en-US" sz="3200" b="1"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𝟐</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diện tích bảng để viết và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𝟑</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bảng để đặt tivi. Theo em phần viết và phần đặt ti vi phần nào lớn hơn?</a:t>
                </a:r>
                <a:endParaRPr lang="en-US" sz="3200" b="1"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829049" y="1371968"/>
                <a:ext cx="7553325" cy="1788567"/>
              </a:xfrm>
              <a:prstGeom prst="rect">
                <a:avLst/>
              </a:prstGeom>
              <a:blipFill>
                <a:blip r:embed="rId22"/>
                <a:stretch>
                  <a:fillRect l="-2018" r="-2098" b="-10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99EE47-13CB-3DD1-3516-9F7B38A732E4}"/>
                  </a:ext>
                </a:extLst>
              </p:cNvPr>
              <p:cNvSpPr txBox="1"/>
              <p:nvPr/>
            </p:nvSpPr>
            <p:spPr>
              <a:xfrm>
                <a:off x="4002635" y="3479869"/>
                <a:ext cx="7608340" cy="927433"/>
              </a:xfrm>
              <a:prstGeom prst="rect">
                <a:avLst/>
              </a:prstGeom>
              <a:noFill/>
            </p:spPr>
            <p:txBody>
              <a:bodyPr wrap="square" rtlCol="0">
                <a:spAutoFit/>
              </a:bodyPr>
              <a:lstStyle/>
              <a:p>
                <a:pPr lvl="0" algn="just"/>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Do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nl-NL" sz="3600" b="1" i="1">
                            <a:solidFill>
                              <a:schemeClr val="bg1"/>
                            </a:solidFill>
                            <a:latin typeface="Cambria Math" panose="02040503050406030204" pitchFamily="18" charset="0"/>
                          </a:rPr>
                          <m:t>𝟐</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&lt;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en-US" sz="3600" b="1" i="1" smtClean="0">
                            <a:solidFill>
                              <a:schemeClr val="bg1"/>
                            </a:solidFill>
                            <a:latin typeface="Cambria Math" panose="02040503050406030204" pitchFamily="18" charset="0"/>
                          </a:rPr>
                          <m:t>𝟑</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nên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phần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đặt</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ti</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vi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lớn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hơn</a:t>
                </a:r>
                <a:r>
                  <a:rPr lang="en-US" sz="3600" b="1">
                    <a:solidFill>
                      <a:schemeClr val="bg1"/>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999EE47-13CB-3DD1-3516-9F7B38A732E4}"/>
                  </a:ext>
                </a:extLst>
              </p:cNvPr>
              <p:cNvSpPr txBox="1">
                <a:spLocks noRot="1" noChangeAspect="1" noMove="1" noResize="1" noEditPoints="1" noAdjustHandles="1" noChangeArrowheads="1" noChangeShapeType="1" noTextEdit="1"/>
              </p:cNvSpPr>
              <p:nvPr/>
            </p:nvSpPr>
            <p:spPr>
              <a:xfrm>
                <a:off x="4002635" y="3479869"/>
                <a:ext cx="7608340" cy="927433"/>
              </a:xfrm>
              <a:prstGeom prst="rect">
                <a:avLst/>
              </a:prstGeom>
              <a:blipFill>
                <a:blip r:embed="rId23"/>
                <a:stretch>
                  <a:fillRect l="-2484" b="-6579"/>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7</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14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7</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𝟏𝟒</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25</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9</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3</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𝟗</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8</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18359E17-4607-4B33-1A13-364E5CD6C216}"/>
              </a:ext>
            </a:extLst>
          </p:cNvPr>
          <p:cNvPicPr>
            <a:picLocks noChangeAspect="1"/>
          </p:cNvPicPr>
          <p:nvPr/>
        </p:nvPicPr>
        <p:blipFill>
          <a:blip r:embed="rId23"/>
          <a:stretch>
            <a:fillRect/>
          </a:stretch>
        </p:blipFill>
        <p:spPr>
          <a:xfrm>
            <a:off x="3334659" y="2768608"/>
            <a:ext cx="5389331" cy="2749534"/>
          </a:xfrm>
          <a:prstGeom prst="rect">
            <a:avLst/>
          </a:prstGeom>
        </p:spPr>
      </p:pic>
      <p:sp>
        <p:nvSpPr>
          <p:cNvPr id="5" name="Rectangle 4"/>
          <p:cNvSpPr/>
          <p:nvPr/>
        </p:nvSpPr>
        <p:spPr>
          <a:xfrm>
            <a:off x="1552078" y="255381"/>
            <a:ext cx="8622489" cy="830997"/>
          </a:xfrm>
          <a:prstGeom prst="rect">
            <a:avLst/>
          </a:prstGeom>
        </p:spPr>
        <p:txBody>
          <a:bodyPr wrap="none">
            <a:spAutoFit/>
          </a:bodyPr>
          <a:lstStyle/>
          <a:p>
            <a:pPr algn="ctr"/>
            <a:r>
              <a:rPr lang="en-US" sz="4800" b="1" dirty="0">
                <a:ln w="12700">
                  <a:solidFill>
                    <a:schemeClr val="accent3">
                      <a:lumMod val="50000"/>
                    </a:schemeClr>
                  </a:solidFill>
                  <a:prstDash val="solid"/>
                </a:ln>
                <a:solidFill>
                  <a:srgbClr val="FF0000"/>
                </a:solidFill>
                <a:effectLst>
                  <a:innerShdw blurRad="177800">
                    <a:schemeClr val="accent3">
                      <a:lumMod val="50000"/>
                    </a:schemeClr>
                  </a:innerShdw>
                </a:effectLst>
              </a:rPr>
              <a:t>TRƯỜNG TIỂU HỌC ÁI MỘ A</a:t>
            </a:r>
            <a:endParaRPr lang="en-US" sz="48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hq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1384995"/>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cách so sánh hai phân số cùng mẫu số.</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Hiểu bản chất của phân số lớn hơn 1, bé hơn 1</a:t>
            </a:r>
            <a:endParaRPr lang="en-US" sz="2800" b="1" dirty="0">
              <a:solidFill>
                <a:srgbClr val="FFFF0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So sánh được một phân số với 1.</a:t>
            </a:r>
            <a:endParaRPr kumimoji="0" lang="vi-VN"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T1. Bài 61. SO SÁNH HAI PHÂN SỐ CÙNG MẪU SỐ</Template>
  <TotalTime>4</TotalTime>
  <Words>700</Words>
  <Application>Microsoft Office PowerPoint</Application>
  <PresentationFormat>Widescreen</PresentationFormat>
  <Paragraphs>66</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#9Slide07 Stormtrooper</vt:lpstr>
      <vt:lpstr>Arial</vt:lpstr>
      <vt:lpstr>Calibri</vt:lpstr>
      <vt:lpstr>Cambria</vt:lpstr>
      <vt:lpstr>Cambria Math</vt:lpstr>
      <vt:lpstr>等线</vt:lpstr>
      <vt:lpstr>等线 Light</vt:lpstr>
      <vt:lpstr>Times New Roman</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hien tran 0353095025</dc:creator>
  <cp:lastModifiedBy>MTC</cp:lastModifiedBy>
  <cp:revision>2</cp:revision>
  <dcterms:created xsi:type="dcterms:W3CDTF">2023-12-29T15:01:58Z</dcterms:created>
  <dcterms:modified xsi:type="dcterms:W3CDTF">2024-01-29T07:35:45Z</dcterms:modified>
</cp:coreProperties>
</file>