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handoutMasterIdLst>
    <p:handoutMasterId r:id="rId25"/>
  </p:handoutMasterIdLst>
  <p:sldIdLst>
    <p:sldId id="257"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90" r:id="rId21"/>
    <p:sldId id="454" r:id="rId22"/>
    <p:sldId id="491" r:id="rId23"/>
  </p:sldIdLst>
  <p:sldSz cx="9144000" cy="5143500" type="screen16x9"/>
  <p:notesSz cx="7010400" cy="92964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147" d="100"/>
          <a:sy n="147" d="100"/>
        </p:scale>
        <p:origin x="570" y="126"/>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2024/12/9</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2024/12/9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0492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grpSp>
        <p:nvGrpSpPr>
          <p:cNvPr id="13" name="Google Shape;13;p20"/>
          <p:cNvGrpSpPr/>
          <p:nvPr/>
        </p:nvGrpSpPr>
        <p:grpSpPr>
          <a:xfrm>
            <a:off x="0" y="4462180"/>
            <a:ext cx="9144000" cy="681320"/>
            <a:chOff x="-251460" y="5305036"/>
            <a:chExt cx="12694920" cy="4572004"/>
          </a:xfrm>
        </p:grpSpPr>
        <p:sp>
          <p:nvSpPr>
            <p:cNvPr id="14" name="Google Shape;14;p20"/>
            <p:cNvSpPr/>
            <p:nvPr/>
          </p:nvSpPr>
          <p:spPr>
            <a:xfrm>
              <a:off x="-251460" y="5305036"/>
              <a:ext cx="12694920" cy="3048001"/>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15" name="Google Shape;15;p20"/>
            <p:cNvSpPr/>
            <p:nvPr/>
          </p:nvSpPr>
          <p:spPr>
            <a:xfrm>
              <a:off x="-251460" y="6067035"/>
              <a:ext cx="12694920" cy="3048001"/>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16" name="Google Shape;16;p20"/>
            <p:cNvSpPr/>
            <p:nvPr/>
          </p:nvSpPr>
          <p:spPr>
            <a:xfrm>
              <a:off x="-251460" y="6829039"/>
              <a:ext cx="12694920" cy="3048001"/>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grpSp>
      <p:grpSp>
        <p:nvGrpSpPr>
          <p:cNvPr id="17" name="Google Shape;17;p20"/>
          <p:cNvGrpSpPr/>
          <p:nvPr/>
        </p:nvGrpSpPr>
        <p:grpSpPr>
          <a:xfrm>
            <a:off x="-111301" y="0"/>
            <a:ext cx="9255301" cy="1414463"/>
            <a:chOff x="-198120" y="-1143000"/>
            <a:chExt cx="12694920" cy="3657600"/>
          </a:xfrm>
        </p:grpSpPr>
        <p:sp>
          <p:nvSpPr>
            <p:cNvPr id="18" name="Google Shape;18;p20"/>
            <p:cNvSpPr/>
            <p:nvPr/>
          </p:nvSpPr>
          <p:spPr>
            <a:xfrm>
              <a:off x="-198120" y="-533400"/>
              <a:ext cx="12694920" cy="3048000"/>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19" name="Google Shape;19;p20"/>
            <p:cNvSpPr/>
            <p:nvPr/>
          </p:nvSpPr>
          <p:spPr>
            <a:xfrm>
              <a:off x="-198120" y="-838200"/>
              <a:ext cx="12694920" cy="3048000"/>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0" name="Google Shape;20;p20"/>
            <p:cNvSpPr/>
            <p:nvPr/>
          </p:nvSpPr>
          <p:spPr>
            <a:xfrm>
              <a:off x="-198120" y="-1143000"/>
              <a:ext cx="12694920" cy="3048000"/>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grpSp>
      <p:grpSp>
        <p:nvGrpSpPr>
          <p:cNvPr id="21" name="Google Shape;21;p20"/>
          <p:cNvGrpSpPr/>
          <p:nvPr/>
        </p:nvGrpSpPr>
        <p:grpSpPr>
          <a:xfrm>
            <a:off x="-916094" y="-1213009"/>
            <a:ext cx="2988009" cy="2991803"/>
            <a:chOff x="-594360" y="-1325880"/>
            <a:chExt cx="4175760" cy="4175760"/>
          </a:xfrm>
        </p:grpSpPr>
        <p:sp>
          <p:nvSpPr>
            <p:cNvPr id="22" name="Google Shape;22;p20"/>
            <p:cNvSpPr/>
            <p:nvPr/>
          </p:nvSpPr>
          <p:spPr>
            <a:xfrm>
              <a:off x="-594360" y="-1325880"/>
              <a:ext cx="4175760" cy="4175760"/>
            </a:xfrm>
            <a:prstGeom prst="ellipse">
              <a:avLst/>
            </a:prstGeom>
            <a:solidFill>
              <a:srgbClr val="FBE4D4"/>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3" name="Google Shape;23;p20"/>
            <p:cNvSpPr/>
            <p:nvPr/>
          </p:nvSpPr>
          <p:spPr>
            <a:xfrm>
              <a:off x="-396240" y="-929640"/>
              <a:ext cx="3779520" cy="3779520"/>
            </a:xfrm>
            <a:prstGeom prst="ellipse">
              <a:avLst/>
            </a:prstGeom>
            <a:solidFill>
              <a:srgbClr val="F4B081"/>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4" name="Google Shape;24;p20"/>
            <p:cNvSpPr/>
            <p:nvPr/>
          </p:nvSpPr>
          <p:spPr>
            <a:xfrm>
              <a:off x="-198120" y="-533400"/>
              <a:ext cx="3383280" cy="3383280"/>
            </a:xfrm>
            <a:prstGeom prst="ellipse">
              <a:avLst/>
            </a:prstGeom>
            <a:solidFill>
              <a:srgbClr val="F36A15"/>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grpSp>
      <p:pic>
        <p:nvPicPr>
          <p:cNvPr id="25" name="Google Shape;25;p20" descr="A group of children's toys&#10;&#10;Description automatically generated with low confidence"/>
          <p:cNvPicPr preferRelativeResize="0"/>
          <p:nvPr/>
        </p:nvPicPr>
        <p:blipFill rotWithShape="1">
          <a:blip r:embed="rId2">
            <a:alphaModFix/>
          </a:blip>
          <a:srcRect/>
          <a:stretch/>
        </p:blipFill>
        <p:spPr>
          <a:xfrm>
            <a:off x="3255650" y="2841027"/>
            <a:ext cx="5943016" cy="2029079"/>
          </a:xfrm>
          <a:prstGeom prst="rect">
            <a:avLst/>
          </a:prstGeom>
          <a:noFill/>
          <a:ln>
            <a:noFill/>
          </a:ln>
        </p:spPr>
      </p:pic>
      <p:pic>
        <p:nvPicPr>
          <p:cNvPr id="26" name="Google Shape;26;p20"/>
          <p:cNvPicPr preferRelativeResize="0"/>
          <p:nvPr/>
        </p:nvPicPr>
        <p:blipFill rotWithShape="1">
          <a:blip r:embed="rId3">
            <a:alphaModFix/>
          </a:blip>
          <a:srcRect/>
          <a:stretch/>
        </p:blipFill>
        <p:spPr>
          <a:xfrm>
            <a:off x="373431" y="2027551"/>
            <a:ext cx="2420941" cy="3064064"/>
          </a:xfrm>
          <a:prstGeom prst="rect">
            <a:avLst/>
          </a:prstGeom>
          <a:noFill/>
          <a:ln>
            <a:noFill/>
          </a:ln>
        </p:spPr>
      </p:pic>
      <p:grpSp>
        <p:nvGrpSpPr>
          <p:cNvPr id="27" name="Google Shape;27;p20"/>
          <p:cNvGrpSpPr/>
          <p:nvPr/>
        </p:nvGrpSpPr>
        <p:grpSpPr>
          <a:xfrm>
            <a:off x="2736349" y="1514340"/>
            <a:ext cx="5743216" cy="1057411"/>
            <a:chOff x="5395119" y="3904156"/>
            <a:chExt cx="7750289" cy="1508760"/>
          </a:xfrm>
        </p:grpSpPr>
        <p:sp>
          <p:nvSpPr>
            <p:cNvPr id="28" name="Google Shape;28;p20"/>
            <p:cNvSpPr/>
            <p:nvPr/>
          </p:nvSpPr>
          <p:spPr>
            <a:xfrm>
              <a:off x="5395119" y="3904156"/>
              <a:ext cx="7597889" cy="1356360"/>
            </a:xfrm>
            <a:prstGeom prst="roundRect">
              <a:avLst>
                <a:gd name="adj" fmla="val 16667"/>
              </a:avLst>
            </a:prstGeom>
            <a:solidFill>
              <a:srgbClr val="F4B081"/>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9" name="Google Shape;29;p20"/>
            <p:cNvSpPr/>
            <p:nvPr/>
          </p:nvSpPr>
          <p:spPr>
            <a:xfrm>
              <a:off x="5547519" y="4056556"/>
              <a:ext cx="7597889" cy="1356360"/>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grpSp>
      <p:pic>
        <p:nvPicPr>
          <p:cNvPr id="30" name="Google Shape;30;p20"/>
          <p:cNvPicPr preferRelativeResize="0"/>
          <p:nvPr/>
        </p:nvPicPr>
        <p:blipFill rotWithShape="1">
          <a:blip r:embed="rId4">
            <a:alphaModFix/>
          </a:blip>
          <a:srcRect/>
          <a:stretch/>
        </p:blipFill>
        <p:spPr>
          <a:xfrm>
            <a:off x="2878116" y="-358715"/>
            <a:ext cx="4418184" cy="2043403"/>
          </a:xfrm>
          <a:prstGeom prst="rect">
            <a:avLst/>
          </a:prstGeom>
          <a:noFill/>
          <a:ln>
            <a:noFill/>
          </a:ln>
        </p:spPr>
      </p:pic>
      <p:pic>
        <p:nvPicPr>
          <p:cNvPr id="31" name="Google Shape;31;p20"/>
          <p:cNvPicPr preferRelativeResize="0"/>
          <p:nvPr/>
        </p:nvPicPr>
        <p:blipFill rotWithShape="1">
          <a:blip r:embed="rId5">
            <a:alphaModFix/>
          </a:blip>
          <a:srcRect/>
          <a:stretch/>
        </p:blipFill>
        <p:spPr>
          <a:xfrm>
            <a:off x="7996652" y="97166"/>
            <a:ext cx="810616" cy="984386"/>
          </a:xfrm>
          <a:prstGeom prst="rect">
            <a:avLst/>
          </a:prstGeom>
          <a:noFill/>
          <a:ln>
            <a:noFill/>
          </a:ln>
        </p:spPr>
      </p:pic>
    </p:spTree>
    <p:extLst>
      <p:ext uri="{BB962C8B-B14F-4D97-AF65-F5344CB8AC3E}">
        <p14:creationId xmlns:p14="http://schemas.microsoft.com/office/powerpoint/2010/main" val="343802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2"/>
        <p:cNvGrpSpPr/>
        <p:nvPr/>
      </p:nvGrpSpPr>
      <p:grpSpPr>
        <a:xfrm>
          <a:off x="0" y="0"/>
          <a:ext cx="0" cy="0"/>
          <a:chOff x="0" y="0"/>
          <a:chExt cx="0" cy="0"/>
        </a:xfrm>
      </p:grpSpPr>
      <p:grpSp>
        <p:nvGrpSpPr>
          <p:cNvPr id="33" name="Google Shape;33;p21"/>
          <p:cNvGrpSpPr/>
          <p:nvPr/>
        </p:nvGrpSpPr>
        <p:grpSpPr>
          <a:xfrm>
            <a:off x="0" y="4462180"/>
            <a:ext cx="9144000" cy="681320"/>
            <a:chOff x="-251460" y="5305036"/>
            <a:chExt cx="12694920" cy="4572004"/>
          </a:xfrm>
        </p:grpSpPr>
        <p:sp>
          <p:nvSpPr>
            <p:cNvPr id="34" name="Google Shape;34;p21"/>
            <p:cNvSpPr/>
            <p:nvPr/>
          </p:nvSpPr>
          <p:spPr>
            <a:xfrm>
              <a:off x="-251460" y="5305036"/>
              <a:ext cx="12694920" cy="3048001"/>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35" name="Google Shape;35;p21"/>
            <p:cNvSpPr/>
            <p:nvPr/>
          </p:nvSpPr>
          <p:spPr>
            <a:xfrm>
              <a:off x="-251460" y="6067035"/>
              <a:ext cx="12694920" cy="3048001"/>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36" name="Google Shape;36;p21"/>
            <p:cNvSpPr/>
            <p:nvPr/>
          </p:nvSpPr>
          <p:spPr>
            <a:xfrm>
              <a:off x="-251460" y="6829039"/>
              <a:ext cx="12694920" cy="3048001"/>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grpSp>
      <p:pic>
        <p:nvPicPr>
          <p:cNvPr id="37" name="Google Shape;37;p21" descr="Ảnh có chứa văn bản, bánh xe&#10;&#10;Mô tả được tạo tự động"/>
          <p:cNvPicPr preferRelativeResize="0"/>
          <p:nvPr/>
        </p:nvPicPr>
        <p:blipFill rotWithShape="1">
          <a:blip r:embed="rId2">
            <a:alphaModFix/>
          </a:blip>
          <a:srcRect/>
          <a:stretch/>
        </p:blipFill>
        <p:spPr>
          <a:xfrm>
            <a:off x="0" y="18752"/>
            <a:ext cx="9102408" cy="4556982"/>
          </a:xfrm>
          <a:prstGeom prst="rect">
            <a:avLst/>
          </a:prstGeom>
          <a:noFill/>
          <a:ln>
            <a:noFill/>
          </a:ln>
        </p:spPr>
      </p:pic>
    </p:spTree>
    <p:extLst>
      <p:ext uri="{BB962C8B-B14F-4D97-AF65-F5344CB8AC3E}">
        <p14:creationId xmlns:p14="http://schemas.microsoft.com/office/powerpoint/2010/main" val="228016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8"/>
        <p:cNvGrpSpPr/>
        <p:nvPr/>
      </p:nvGrpSpPr>
      <p:grpSpPr>
        <a:xfrm>
          <a:off x="0" y="0"/>
          <a:ext cx="0" cy="0"/>
          <a:chOff x="0" y="0"/>
          <a:chExt cx="0" cy="0"/>
        </a:xfrm>
      </p:grpSpPr>
      <p:grpSp>
        <p:nvGrpSpPr>
          <p:cNvPr id="39" name="Google Shape;39;p22"/>
          <p:cNvGrpSpPr/>
          <p:nvPr/>
        </p:nvGrpSpPr>
        <p:grpSpPr>
          <a:xfrm>
            <a:off x="0" y="4462180"/>
            <a:ext cx="9144000" cy="681320"/>
            <a:chOff x="-251460" y="5305036"/>
            <a:chExt cx="12694920" cy="4572004"/>
          </a:xfrm>
        </p:grpSpPr>
        <p:sp>
          <p:nvSpPr>
            <p:cNvPr id="40" name="Google Shape;40;p22"/>
            <p:cNvSpPr/>
            <p:nvPr/>
          </p:nvSpPr>
          <p:spPr>
            <a:xfrm>
              <a:off x="-251460" y="5305036"/>
              <a:ext cx="12694920" cy="3048001"/>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41" name="Google Shape;41;p22"/>
            <p:cNvSpPr/>
            <p:nvPr/>
          </p:nvSpPr>
          <p:spPr>
            <a:xfrm>
              <a:off x="-251460" y="6067035"/>
              <a:ext cx="12694920" cy="3048001"/>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42" name="Google Shape;42;p22"/>
            <p:cNvSpPr/>
            <p:nvPr/>
          </p:nvSpPr>
          <p:spPr>
            <a:xfrm>
              <a:off x="-251460" y="6829039"/>
              <a:ext cx="12694920" cy="3048001"/>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57684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ố trí Tùy chỉnh">
  <p:cSld name="1_Bố trí Tùy chỉnh">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333700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ố trí Tùy chỉnh">
  <p:cSld name="2_Bố trí Tùy chỉnh">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391958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2024/12/9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2024/12/9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1" name="Google Shape;11;p19"/>
          <p:cNvPicPr preferRelativeResize="0"/>
          <p:nvPr/>
        </p:nvPicPr>
        <p:blipFill rotWithShape="1">
          <a:blip r:embed="rId7">
            <a:alphaModFix/>
          </a:blip>
          <a:srcRect/>
          <a:stretch/>
        </p:blipFill>
        <p:spPr>
          <a:xfrm>
            <a:off x="8588833" y="0"/>
            <a:ext cx="554659" cy="703312"/>
          </a:xfrm>
          <a:prstGeom prst="rect">
            <a:avLst/>
          </a:prstGeom>
          <a:noFill/>
          <a:ln>
            <a:noFill/>
          </a:ln>
        </p:spPr>
      </p:pic>
    </p:spTree>
    <p:extLst>
      <p:ext uri="{BB962C8B-B14F-4D97-AF65-F5344CB8AC3E}">
        <p14:creationId xmlns:p14="http://schemas.microsoft.com/office/powerpoint/2010/main" val="16923525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Chuẩn</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bị</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đầy</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đủ</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sách</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vở</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đồ</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dùng</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29" name="Rectangle: Rounded Corners 28">
            <a:extLst>
              <a:ext uri="{FF2B5EF4-FFF2-40B4-BE49-F238E27FC236}">
                <a16:creationId xmlns:a16="http://schemas.microsoft.com/office/drawing/2014/main"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Tập</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trung</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lắng</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nghe</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30" name="Rectangle: Rounded Corners 29">
            <a:extLst>
              <a:ext uri="{FF2B5EF4-FFF2-40B4-BE49-F238E27FC236}">
                <a16:creationId xmlns:a16="http://schemas.microsoft.com/office/drawing/2014/main"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Chủ</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động</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ghi</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chép</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31" name="Rectangle: Rounded Corners 30">
            <a:extLst>
              <a:ext uri="{FF2B5EF4-FFF2-40B4-BE49-F238E27FC236}">
                <a16:creationId xmlns:a16="http://schemas.microsoft.com/office/drawing/2014/main"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Thực</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hành</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yêu</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cầu</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của</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err="1">
                <a:solidFill>
                  <a:schemeClr val="tx2">
                    <a:lumMod val="50000"/>
                  </a:schemeClr>
                </a:solidFill>
                <a:latin typeface="Times New Roman" panose="02020603050405020304" pitchFamily="18" charset="0"/>
                <a:cs typeface="Times New Roman" panose="02020603050405020304" pitchFamily="18" charset="0"/>
                <a:sym typeface="+mn-ea"/>
              </a:rPr>
              <a:t>giáo</a:t>
            </a:r>
            <a:r>
              <a:rPr lang="en-US" altLang="zh-CN" sz="2100">
                <a:solidFill>
                  <a:schemeClr val="tx2">
                    <a:lumMod val="50000"/>
                  </a:schemeClr>
                </a:solidFill>
                <a:latin typeface="Times New Roman" panose="02020603050405020304" pitchFamily="18" charset="0"/>
                <a:cs typeface="Times New Roman" panose="02020603050405020304" pitchFamily="18" charset="0"/>
                <a:sym typeface="+mn-ea"/>
              </a:rPr>
              <a:t> viên.</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Hoang,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ngày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xưa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dưới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Lĩnh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bỏ</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kiếm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củi</a:t>
            </a:r>
            <a:r>
              <a:rPr lang="en-US" sz="2800" dirty="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0508FB7-C6C7-41A3-B743-5AE75B5CC2F2}"/>
              </a:ext>
            </a:extLst>
          </p:cNvPr>
          <p:cNvSpPr txBox="1">
            <a:spLocks noChangeArrowheads="1"/>
          </p:cNvSpPr>
          <p:nvPr/>
        </p:nvSpPr>
        <p:spPr bwMode="auto">
          <a:xfrm>
            <a:off x="97274" y="258034"/>
            <a:ext cx="8849908" cy="177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err="1">
                <a:solidFill>
                  <a:srgbClr val="0033CC"/>
                </a:solidFill>
                <a:latin typeface="Times New Roman" panose="02020603050405020304" pitchFamily="18" charset="0"/>
                <a:cs typeface="Times New Roman" panose="02020603050405020304" pitchFamily="18" charset="0"/>
              </a:rPr>
              <a:t>Câu</a:t>
            </a:r>
            <a:r>
              <a:rPr lang="en-US">
                <a:solidFill>
                  <a:srgbClr val="0033CC"/>
                </a:solidFill>
                <a:latin typeface="Times New Roman" panose="02020603050405020304" pitchFamily="18" charset="0"/>
                <a:cs typeface="Times New Roman" panose="02020603050405020304" pitchFamily="18" charset="0"/>
              </a:rPr>
              <a:t> 1:Vì sao ngày xưa người dân dưới chân núi Hồng Lĩnh phải bỏ nghề đánh cá, lên núi kiếm củi ?</a:t>
            </a:r>
            <a:endParaRPr lang="en-US"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E37635E-CE5D-44EB-9CE1-FCF381A91361}"/>
              </a:ext>
            </a:extLst>
          </p:cNvPr>
          <p:cNvSpPr/>
          <p:nvPr/>
        </p:nvSpPr>
        <p:spPr>
          <a:xfrm>
            <a:off x="218457" y="2634110"/>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a:latin typeface="Times New Roman" panose="02020603050405020304" pitchFamily="18" charset="0"/>
                <a:cs typeface="Times New Roman" panose="02020603050405020304" pitchFamily="18" charset="0"/>
              </a:rPr>
              <a:t>: c.</a:t>
            </a:r>
            <a:r>
              <a:rPr lang="en-US" altLang="en-US" sz="3600">
                <a:latin typeface="Times New Roman" panose="02020603050405020304" pitchFamily="18" charset="0"/>
                <a:cs typeface="Times New Roman" panose="02020603050405020304" pitchFamily="18" charset="0"/>
              </a:rPr>
              <a:t>Vì </a:t>
            </a:r>
            <a:r>
              <a:rPr lang="en-US" altLang="en-US" sz="3600" dirty="0" err="1">
                <a:latin typeface="Times New Roman" panose="02020603050405020304" pitchFamily="18" charset="0"/>
                <a:cs typeface="Times New Roman" panose="02020603050405020304" pitchFamily="18" charset="0"/>
              </a:rPr>
              <a:t>tất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bè</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mất</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ý </a:t>
            </a:r>
            <a:r>
              <a:rPr lang="en-US" sz="2800" dirty="0" err="1">
                <a:solidFill>
                  <a:srgbClr val="0033CC"/>
                </a:solidFill>
                <a:latin typeface="Times New Roman" panose="02020603050405020304" pitchFamily="18" charset="0"/>
                <a:cs typeface="Times New Roman" panose="02020603050405020304" pitchFamily="18" charset="0"/>
              </a:rPr>
              <a:t>định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ghép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bậc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thang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a:latin typeface="Times New Roman" panose="02020603050405020304" pitchFamily="18" charset="0"/>
                <a:ea typeface="Times New Roman" panose="02020603050405020304" pitchFamily="18" charset="0"/>
              </a:rPr>
              <a:t>Vì Cố Đương </a:t>
            </a:r>
            <a:r>
              <a:rPr lang="nl-NL" sz="2800">
                <a:latin typeface="Times New Roman" panose="02020603050405020304" pitchFamily="18" charset="0"/>
                <a:ea typeface="Times New Roman" panose="02020603050405020304" pitchFamily="18" charset="0"/>
              </a:rPr>
              <a:t>là một </a:t>
            </a:r>
            <a:r>
              <a:rPr lang="nl-NL" sz="2800" dirty="0">
                <a:latin typeface="Times New Roman" panose="02020603050405020304" pitchFamily="18" charset="0"/>
                <a:ea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đường.</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Công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việc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làm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diễn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như</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nào</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a:latin typeface="Times New Roman" panose="02020603050405020304" pitchFamily="18" charset="0"/>
                <a:ea typeface="Times New Roman" panose="02020603050405020304" pitchFamily="18" charset="0"/>
              </a:rPr>
              <a:t>Từ lúc ông làm một mình, tới lúc trong xóm có nhiều người đến làm cùng.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4:</a:t>
            </a:r>
            <a:r>
              <a:rPr lang="vi-VN" sz="2800" b="1" dirty="0">
                <a:solidFill>
                  <a:srgbClr val="0033CC"/>
                </a:solidFill>
                <a:latin typeface="Times New Roman" panose="02020603050405020304" pitchFamily="18" charset="0"/>
                <a:cs typeface="Times New Roman" panose="02020603050405020304" pitchFamily="18" charset="0"/>
              </a:rPr>
              <a:t> </a:t>
            </a:r>
            <a:r>
              <a:rPr lang="vi-VN" sz="2800" dirty="0">
                <a:solidFill>
                  <a:srgbClr val="0033CC"/>
                </a:solidFill>
              </a:rPr>
              <a:t>Hình ảnh “những bậc đá chạm mây” nói lên điều gì về việc làm của cố Đương?</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a:solidFill>
                  <a:srgbClr val="0033CC"/>
                </a:solidFill>
                <a:latin typeface="Times New Roman" panose="02020603050405020304" pitchFamily="18" charset="0"/>
                <a:cs typeface="Times New Roman" panose="02020603050405020304" pitchFamily="18" charset="0"/>
              </a:rPr>
              <a:t>Đóng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vai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một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trong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xóm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thiệu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Nội</a:t>
            </a:r>
            <a:r>
              <a:rPr lang="en-US" sz="2800" b="1" dirty="0">
                <a:solidFill>
                  <a:srgbClr val="0033CC"/>
                </a:solidFill>
                <a:latin typeface="Times New Roman" panose="02020603050405020304" pitchFamily="18" charset="0"/>
                <a:cs typeface="Times New Roman" panose="02020603050405020304" pitchFamily="18" charset="0"/>
              </a:rPr>
              <a:t> dung </a:t>
            </a:r>
            <a:r>
              <a:rPr lang="en-US" sz="2800" b="1" dirty="0" err="1">
                <a:solidFill>
                  <a:srgbClr val="0033CC"/>
                </a:solidFill>
                <a:latin typeface="Times New Roman" panose="02020603050405020304" pitchFamily="18" charset="0"/>
                <a:cs typeface="Times New Roman" panose="02020603050405020304" pitchFamily="18" charset="0"/>
              </a:rPr>
              <a:t>bài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đọc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muốn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nói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điều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gì</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0" y="106205"/>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a:solidFill>
                  <a:srgbClr val="0033CC"/>
                </a:solidFill>
                <a:latin typeface="Times New Roman" pitchFamily="18" charset="0"/>
                <a:cs typeface="Times New Roman" pitchFamily="18" charset="0"/>
              </a:rPr>
              <a:t>Nội dung:Trong cuộc sống, có những người rất đáng trân trọng vì họ biết sống vì cộng đồng.</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88903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a:latin typeface="Arial" charset="0"/>
              </a:rPr>
              <a:t>Quan</a:t>
            </a:r>
            <a:r>
              <a:rPr lang="en-US" sz="2100" b="1" dirty="0">
                <a:latin typeface="Arial" charset="0"/>
              </a:rPr>
              <a:t> </a:t>
            </a:r>
            <a:r>
              <a:rPr lang="en-US" sz="2100" b="1" dirty="0" err="1">
                <a:latin typeface="Arial" charset="0"/>
              </a:rPr>
              <a:t>sát</a:t>
            </a:r>
            <a:r>
              <a:rPr lang="en-US" sz="2100" b="1" dirty="0">
                <a:latin typeface="Arial" charset="0"/>
              </a:rPr>
              <a:t> </a:t>
            </a:r>
            <a:r>
              <a:rPr lang="en-US" sz="2100" b="1" dirty="0" err="1">
                <a:latin typeface="Arial" charset="0"/>
              </a:rPr>
              <a:t>và</a:t>
            </a:r>
            <a:r>
              <a:rPr lang="en-US" sz="2100" b="1" dirty="0">
                <a:latin typeface="Arial" charset="0"/>
              </a:rPr>
              <a:t> </a:t>
            </a:r>
            <a:r>
              <a:rPr lang="en-US" sz="2100" b="1" dirty="0" err="1">
                <a:latin typeface="Arial" charset="0"/>
              </a:rPr>
              <a:t>cho</a:t>
            </a:r>
            <a:r>
              <a:rPr lang="en-US" sz="2100" b="1" dirty="0">
                <a:latin typeface="Arial" charset="0"/>
              </a:rPr>
              <a:t> </a:t>
            </a:r>
            <a:r>
              <a:rPr lang="en-US" sz="2100" b="1" dirty="0" err="1">
                <a:latin typeface="Arial" charset="0"/>
              </a:rPr>
              <a:t>biết</a:t>
            </a:r>
            <a:r>
              <a:rPr lang="en-US" sz="2100" b="1" dirty="0">
                <a:latin typeface="Arial" charset="0"/>
              </a:rPr>
              <a:t> </a:t>
            </a:r>
            <a:r>
              <a:rPr lang="en-US" sz="2100" b="1" dirty="0" err="1">
                <a:latin typeface="Arial" charset="0"/>
              </a:rPr>
              <a:t>Tranh</a:t>
            </a:r>
            <a:r>
              <a:rPr lang="en-US" sz="2100" b="1" dirty="0">
                <a:latin typeface="Arial" charset="0"/>
              </a:rPr>
              <a:t> </a:t>
            </a:r>
            <a:r>
              <a:rPr lang="en-US" sz="2100" b="1" dirty="0" err="1">
                <a:latin typeface="Arial" charset="0"/>
              </a:rPr>
              <a:t>vẽ</a:t>
            </a:r>
            <a:r>
              <a:rPr lang="en-US" sz="2100" b="1" dirty="0">
                <a:latin typeface="Arial" charset="0"/>
              </a:rPr>
              <a:t> </a:t>
            </a:r>
            <a:r>
              <a:rPr lang="en-US" sz="2100" b="1" dirty="0" err="1">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Luyện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B94B9-8141-B157-8770-F07E7D99CE52}"/>
              </a:ext>
            </a:extLst>
          </p:cNvPr>
          <p:cNvPicPr>
            <a:picLocks noChangeAspect="1"/>
          </p:cNvPicPr>
          <p:nvPr/>
        </p:nvPicPr>
        <p:blipFill>
          <a:blip r:embed="rId2"/>
          <a:stretch>
            <a:fillRect/>
          </a:stretch>
        </p:blipFill>
        <p:spPr>
          <a:xfrm>
            <a:off x="249714" y="304434"/>
            <a:ext cx="8644572" cy="4534633"/>
          </a:xfrm>
          <a:prstGeom prst="rect">
            <a:avLst/>
          </a:prstGeom>
        </p:spPr>
      </p:pic>
    </p:spTree>
    <p:extLst>
      <p:ext uri="{BB962C8B-B14F-4D97-AF65-F5344CB8AC3E}">
        <p14:creationId xmlns:p14="http://schemas.microsoft.com/office/powerpoint/2010/main" val="287209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2022</a:t>
            </a: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bậc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đá</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mây</a:t>
            </a:r>
            <a:endParaRPr lang="en-US" sz="4000" dirty="0">
              <a:solidFill>
                <a:srgbClr val="FF0000"/>
              </a:solidFill>
              <a:latin typeface="Times New Roman" pitchFamily="18" charset="0"/>
              <a:cs typeface="Times New Roman" pitchFamily="18" charset="0"/>
            </a:endParaRPr>
          </a:p>
          <a:p>
            <a:pPr algn="ctr" eaLnBrk="1" hangingPunct="1">
              <a:lnSpc>
                <a:spcPct val="150000"/>
              </a:lnSpc>
            </a:pP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bậc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Yêu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cần</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Người</a:t>
            </a:r>
            <a:r>
              <a:rPr lang="en-US" altLang="en-US" sz="3600" b="0" dirty="0">
                <a:latin typeface="Times New Roman" pitchFamily="18" charset="0"/>
                <a:cs typeface="Times New Roman" pitchFamily="18" charset="0"/>
              </a:rPr>
              <a:t> ta </a:t>
            </a:r>
            <a:r>
              <a:rPr lang="en-US" altLang="en-US" sz="3600" b="0" dirty="0" err="1">
                <a:latin typeface="Times New Roman" pitchFamily="18" charset="0"/>
                <a:cs typeface="Times New Roman" pitchFamily="18" charset="0"/>
              </a:rPr>
              <a:t>gọi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cố</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hễ</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gặp</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việc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khó</a:t>
            </a:r>
            <a:r>
              <a:rPr lang="en-US" altLang="en-US" sz="3600" b="0" dirty="0">
                <a:latin typeface="Times New Roman" pitchFamily="18" charset="0"/>
                <a:cs typeface="Times New Roman" pitchFamily="18" charset="0"/>
              </a:rPr>
              <a:t> </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đảm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gánh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vác</a:t>
            </a:r>
            <a:r>
              <a:rPr lang="en-US" altLang="en-US" sz="3600" b="0" dirty="0">
                <a:latin typeface="Times New Roman" pitchFamily="18" charset="0"/>
                <a:cs typeface="Times New Roman" pitchFamily="18" charset="0"/>
              </a:rPr>
              <a:t>.</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5362</TotalTime>
  <Words>487</Words>
  <Application>Microsoft Office PowerPoint</Application>
  <PresentationFormat>On-screen Show (16:9)</PresentationFormat>
  <Paragraphs>53</Paragraphs>
  <Slides>21</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DFPOP1-W9</vt:lpstr>
      <vt:lpstr>Times New Roman</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332</cp:revision>
  <dcterms:created xsi:type="dcterms:W3CDTF">2016-09-02T00:29:00Z</dcterms:created>
  <dcterms:modified xsi:type="dcterms:W3CDTF">2024-12-09T02:41:19Z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