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1" r:id="rId3"/>
    <p:sldId id="385" r:id="rId4"/>
    <p:sldId id="386" r:id="rId5"/>
    <p:sldId id="387" r:id="rId6"/>
    <p:sldId id="388" r:id="rId7"/>
    <p:sldId id="389" r:id="rId8"/>
    <p:sldId id="390" r:id="rId9"/>
    <p:sldId id="333" r:id="rId10"/>
    <p:sldId id="30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Black" pitchFamily="2" charset="0"/>
      <p:bold r:id="rId17"/>
      <p:boldItalic r:id="rId18"/>
    </p:embeddedFont>
    <p:embeddedFont>
      <p:font typeface="Sigmar One" panose="020B0604020202020204" charset="0"/>
      <p:regular r:id="rId19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8000"/>
    <a:srgbClr val="FFFFCC"/>
    <a:srgbClr val="F92D67"/>
    <a:srgbClr val="DFDFDF"/>
    <a:srgbClr val="FDD9BB"/>
    <a:srgbClr val="F9C9BF"/>
    <a:srgbClr val="00FF00"/>
    <a:srgbClr val="ECF3C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10553886" cy="6486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1161957" y="1452240"/>
            <a:ext cx="10553886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Tiết</a:t>
            </a:r>
            <a:r>
              <a:rPr lang="en-US" sz="40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3 </a:t>
            </a: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</a:t>
            </a:r>
            <a:endParaRPr lang="en-US" sz="4000" b="1" dirty="0">
              <a:solidFill>
                <a:srgbClr val="F92D6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 </a:t>
            </a:r>
            <a:r>
              <a:rPr lang="en-US" sz="4000" b="1" dirty="0" err="1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endParaRPr lang="en-US" sz="4000" b="1" dirty="0">
              <a:solidFill>
                <a:srgbClr val="F92D6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1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Tìm từ ngữ chỉ sự vật và từ ngữ chỉ đặc điểm của sự vật thường thấy ở thành thị hoặc nông thôn.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642" y="1600200"/>
            <a:ext cx="7397558" cy="408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8305800" y="990600"/>
            <a:ext cx="3544402" cy="1861006"/>
          </a:xfrm>
          <a:prstGeom prst="wedgeEllipseCallout">
            <a:avLst>
              <a:gd name="adj1" fmla="val -39732"/>
              <a:gd name="adj2" fmla="val 74198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quan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sát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bức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tranh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ô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hợp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856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từ ngữ chỉ sự vật và từ ngữ chỉ đặc điểm của sự vật thường thấy ở thành thị hoặc nông thôn.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98389"/>
              </p:ext>
            </p:extLst>
          </p:nvPr>
        </p:nvGraphicFramePr>
        <p:xfrm>
          <a:off x="1524000" y="1634583"/>
          <a:ext cx="9144001" cy="369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9804419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444522348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823646264"/>
                    </a:ext>
                  </a:extLst>
                </a:gridCol>
              </a:tblGrid>
              <a:tr h="425801">
                <a:tc>
                  <a:txBody>
                    <a:bodyPr/>
                    <a:lstStyle/>
                    <a:p>
                      <a:endParaRPr lang="en-US" sz="2000" dirty="0">
                        <a:latin typeface="Nunito Black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ngữ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sự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  <a:latin typeface="Nunito Black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ngữ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đặc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điểm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Nunito Black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48351"/>
                  </a:ext>
                </a:extLst>
              </a:tr>
              <a:tr h="163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Ở </a:t>
                      </a:r>
                      <a:r>
                        <a:rPr lang="en-US" sz="200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thành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thị</a:t>
                      </a:r>
                      <a:endParaRPr lang="en-US" sz="2000" dirty="0">
                        <a:solidFill>
                          <a:srgbClr val="008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phố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ô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tô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buýt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nhà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cao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tầng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nhựa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đèn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đèn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giao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Tấp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nập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đúc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chật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chội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xô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bồ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50639"/>
                  </a:ext>
                </a:extLst>
              </a:tr>
              <a:tr h="163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Ở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nông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thôn</a:t>
                      </a:r>
                      <a:endParaRPr lang="en-US" sz="2000" dirty="0">
                        <a:solidFill>
                          <a:srgbClr val="008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Cánh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bò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lúa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con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trâu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cổng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làng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đất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luỹ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tre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mái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ngói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Rộng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mênh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thoáng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đãng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thanh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bình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êm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ả,…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2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Tìm những âm thanh được so sánh với nhau trong các câu dưới đây. Điền thông tin vào bảng theo mẫu.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8582" y="1828800"/>
            <a:ext cx="9047018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Tiếng đàn tơ rưng khi trầm hùng như tiếng thác đổ, khi thánh thót, róc rách như suối reo.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(Theo An Duy và Lê Tấn)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43673" y="3735318"/>
            <a:ext cx="9248127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7030A0"/>
                </a:solidFill>
                <a:latin typeface="Nunito Black" pitchFamily="2" charset="0"/>
              </a:rPr>
              <a:t>b. Tiếng chim sáo về ríu ran như một cái chợ vừa mở, như lớp học vừa tan, như buổi đàn ca liên hoan sắp bắt đầu…</a:t>
            </a:r>
          </a:p>
          <a:p>
            <a:pPr algn="r"/>
            <a:r>
              <a:rPr lang="vi-VN" sz="2400" dirty="0">
                <a:solidFill>
                  <a:srgbClr val="7030A0"/>
                </a:solidFill>
                <a:latin typeface="Nunito Black" pitchFamily="2" charset="0"/>
              </a:rPr>
              <a:t>(Theo Băng Sơn)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596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những âm thanh được so sánh với nhau trong các câu dưới đây. Điền thông tin vào bảng theo mẫu.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455" y="1752600"/>
            <a:ext cx="8594361" cy="279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36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693003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những âm thanh được so sánh với nhau trong các câu dưới đây. Điền thông tin vào bảng theo mẫu.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98672"/>
              </p:ext>
            </p:extLst>
          </p:nvPr>
        </p:nvGraphicFramePr>
        <p:xfrm>
          <a:off x="1038872" y="1828800"/>
          <a:ext cx="10238728" cy="34433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2528">
                  <a:extLst>
                    <a:ext uri="{9D8B030D-6E8A-4147-A177-3AD203B41FA5}">
                      <a16:colId xmlns:a16="http://schemas.microsoft.com/office/drawing/2014/main" val="138715446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0742918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102459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47578715"/>
                    </a:ext>
                  </a:extLst>
                </a:gridCol>
              </a:tblGrid>
              <a:tr h="639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than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42695"/>
                  </a:ext>
                </a:extLst>
              </a:tr>
              <a:tr h="639810">
                <a:tc rowSpan="2">
                  <a:txBody>
                    <a:bodyPr/>
                    <a:lstStyle/>
                    <a:p>
                      <a:pPr algn="l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Tiếng đàn tơ rưng</a:t>
                      </a:r>
                      <a:endParaRPr lang="vi-VN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trầm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hùng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đổ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3941813123"/>
                  </a:ext>
                </a:extLst>
              </a:tr>
              <a:tr h="639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thánh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thót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rách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suối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reo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2581749703"/>
                  </a:ext>
                </a:extLst>
              </a:tr>
              <a:tr h="1481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Tiếng chim sáo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ríu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ran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chợ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lớp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tan,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đàn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hoan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sắp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đầu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7557260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81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693003"/>
            <a:ext cx="9781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3: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Đặt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một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tả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âm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thanh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sử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dụng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biện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pháp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so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sánh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399" y="2786019"/>
            <a:ext cx="8839201" cy="3767181"/>
            <a:chOff x="1295399" y="2786019"/>
            <a:chExt cx="8839201" cy="3767181"/>
          </a:xfrm>
        </p:grpSpPr>
        <p:pic>
          <p:nvPicPr>
            <p:cNvPr id="11" name="Picture 6" descr="Bloggang.com : เนยสีฟ้า : 62 - ป้ายสำหรับพิมพ์ข้อความ">
              <a:extLst>
                <a:ext uri="{FF2B5EF4-FFF2-40B4-BE49-F238E27FC236}">
                  <a16:creationId xmlns:a16="http://schemas.microsoft.com/office/drawing/2014/main" id="{27C80876-A8C3-E977-8AE5-39AD879C3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" r="5509" b="9535"/>
            <a:stretch/>
          </p:blipFill>
          <p:spPr bwMode="auto">
            <a:xfrm>
              <a:off x="1295399" y="2786019"/>
              <a:ext cx="8839201" cy="3614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24891" y="3690878"/>
              <a:ext cx="709530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Những chú chim hót trong vườn như những nhạc công đang dạo lên bản tình ca mùa hạ.</a:t>
              </a:r>
            </a:p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Tiếng hát của Mai trong veo như tiếng chim hót.</a:t>
              </a:r>
            </a:p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Tiếng mưa rơi xuống mái hiên như tiếng ếch kêu.</a:t>
              </a:r>
            </a:p>
            <a:p>
              <a:br>
                <a:rPr lang="vi-VN" dirty="0">
                  <a:solidFill>
                    <a:srgbClr val="000000"/>
                  </a:solidFill>
                  <a:latin typeface="OpenSans"/>
                </a:rPr>
              </a:br>
              <a:br>
                <a:rPr lang="vi-VN" dirty="0">
                  <a:solidFill>
                    <a:srgbClr val="000000"/>
                  </a:solidFill>
                  <a:latin typeface="OpenSans"/>
                </a:rPr>
              </a:b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533DFC-0C6E-04C6-7068-778D4398D089}"/>
              </a:ext>
            </a:extLst>
          </p:cNvPr>
          <p:cNvSpPr txBox="1"/>
          <p:nvPr/>
        </p:nvSpPr>
        <p:spPr>
          <a:xfrm>
            <a:off x="6324600" y="1050905"/>
            <a:ext cx="5148292" cy="19208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171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998285" y="2242392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5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469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Arial</vt:lpstr>
      <vt:lpstr>Sigmar One</vt:lpstr>
      <vt:lpstr>OpenSans</vt:lpstr>
      <vt:lpstr>Times New Roman</vt:lpstr>
      <vt:lpstr>Nunito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Administrator</cp:lastModifiedBy>
  <cp:revision>112</cp:revision>
  <dcterms:created xsi:type="dcterms:W3CDTF">2006-08-16T00:00:00Z</dcterms:created>
  <dcterms:modified xsi:type="dcterms:W3CDTF">2024-12-31T09:49:30Z</dcterms:modified>
  <dc:identifier>DAFDiO2oNAs</dc:identifier>
</cp:coreProperties>
</file>