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49" r:id="rId2"/>
    <p:sldId id="357" r:id="rId3"/>
    <p:sldId id="358" r:id="rId4"/>
    <p:sldId id="359" r:id="rId5"/>
    <p:sldId id="360" r:id="rId6"/>
    <p:sldId id="361" r:id="rId7"/>
    <p:sldId id="363" r:id="rId8"/>
    <p:sldId id="364" r:id="rId9"/>
    <p:sldId id="365" r:id="rId10"/>
    <p:sldId id="366" r:id="rId11"/>
    <p:sldId id="368" r:id="rId12"/>
    <p:sldId id="262" r:id="rId13"/>
    <p:sldId id="369" r:id="rId14"/>
    <p:sldId id="372" r:id="rId15"/>
    <p:sldId id="373" r:id="rId16"/>
    <p:sldId id="376" r:id="rId17"/>
    <p:sldId id="377" r:id="rId18"/>
    <p:sldId id="378" r:id="rId19"/>
    <p:sldId id="379" r:id="rId20"/>
    <p:sldId id="319" r:id="rId21"/>
    <p:sldId id="309" r:id="rId22"/>
  </p:sldIdLst>
  <p:sldSz cx="12192000" cy="6858000"/>
  <p:notesSz cx="6858000" cy="9144000"/>
  <p:embeddedFontLst>
    <p:embeddedFont>
      <p:font typeface="#9Slide03 AmpleSoft Bold" panose="020B0604020202020204" charset="0"/>
      <p:regular r:id="rId24"/>
    </p:embeddedFont>
    <p:embeddedFont>
      <p:font typeface="Calibri" panose="020F0502020204030204" pitchFamily="34" charset="0"/>
      <p:regular r:id="rId25"/>
      <p:bold r:id="rId26"/>
      <p:italic r:id="rId27"/>
      <p:boldItalic r:id="rId28"/>
    </p:embeddedFont>
    <p:embeddedFont>
      <p:font typeface="Great Vibes" panose="020B0604020202020204" charset="0"/>
      <p:regular r:id="rId29"/>
    </p:embeddedFont>
    <p:embeddedFont>
      <p:font typeface="Nunito Black" pitchFamily="2" charset="0"/>
      <p:bold r:id="rId30"/>
      <p:boldItalic r:id="rId31"/>
    </p:embeddedFont>
    <p:embeddedFont>
      <p:font typeface="Sigmar One" panose="020B0604020202020204" charset="0"/>
      <p:regular r:id="rId32"/>
    </p:embeddedFont>
    <p:embeddedFont>
      <p:font typeface="Tahoma" panose="020B0604030504040204" pitchFamily="34" charset="0"/>
      <p:regular r:id="rId33"/>
      <p:bold r:id="rId34"/>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8000"/>
    <a:srgbClr val="FFFFCC"/>
    <a:srgbClr val="F92D67"/>
    <a:srgbClr val="DFDFDF"/>
    <a:srgbClr val="FDD9BB"/>
    <a:srgbClr val="F9C9BF"/>
    <a:srgbClr val="00FF00"/>
    <a:srgbClr val="ECF3C5"/>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6" d="100"/>
          <a:sy n="106" d="100"/>
        </p:scale>
        <p:origin x="756" y="96"/>
      </p:cViewPr>
      <p:guideLst>
        <p:guide orient="horz" pos="1440"/>
        <p:guide pos="19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12/31/2024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12/31/2024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a:ln>
            <a:noFill/>
          </a:ln>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Khởi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động</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273205120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Giải</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nghĩa</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từ</a:t>
            </a:r>
            <a:endParaRPr lang="en-US" sz="2800" b="1" dirty="0">
              <a:solidFill>
                <a:srgbClr val="008000"/>
              </a:solidFill>
              <a:latin typeface="Nunito Black" pitchFamily="2" charset="0"/>
              <a:cs typeface="Baloo 2 SemiBold" pitchFamily="2" charset="0"/>
            </a:endParaRPr>
          </a:p>
        </p:txBody>
      </p:sp>
      <p:pic>
        <p:nvPicPr>
          <p:cNvPr id="7" name="Picture 2" descr="Phú Ông Tham Lam"/>
          <p:cNvPicPr>
            <a:picLocks noChangeAspect="1" noChangeArrowheads="1"/>
          </p:cNvPicPr>
          <p:nvPr/>
        </p:nvPicPr>
        <p:blipFill rotWithShape="1">
          <a:blip r:embed="rId4">
            <a:extLst>
              <a:ext uri="{28A0092B-C50C-407E-A947-70E740481C1C}">
                <a14:useLocalDpi xmlns:a14="http://schemas.microsoft.com/office/drawing/2010/main" val="0"/>
              </a:ext>
            </a:extLst>
          </a:blip>
          <a:srcRect t="18750" b="5208"/>
          <a:stretch/>
        </p:blipFill>
        <p:spPr bwMode="auto">
          <a:xfrm>
            <a:off x="1524000" y="1435894"/>
            <a:ext cx="8839200" cy="50411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524000" y="1219200"/>
            <a:ext cx="8839200" cy="609600"/>
          </a:xfrm>
          <a:prstGeom prst="roundRect">
            <a:avLst/>
          </a:prstGeom>
          <a:solidFill>
            <a:schemeClr val="accent6">
              <a:lumMod val="20000"/>
              <a:lumOff val="80000"/>
            </a:schemeClr>
          </a:solidFill>
          <a:ln w="571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a:solidFill>
                  <a:schemeClr val="tx1"/>
                </a:solidFill>
                <a:latin typeface="Times New Roman" panose="02020603050405020304" pitchFamily="18" charset="0"/>
                <a:cs typeface="Times New Roman" panose="02020603050405020304" pitchFamily="18" charset="0"/>
              </a:rPr>
              <a:t>Phú</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ông</a:t>
            </a:r>
            <a:r>
              <a:rPr lang="en-US" sz="4000" dirty="0">
                <a:solidFill>
                  <a:schemeClr val="tx1"/>
                </a:solidFill>
                <a:latin typeface="Great Vibes" pitchFamily="2" charset="0"/>
                <a:cs typeface="Baloo 2 SemiBold" pitchFamily="2" charset="0"/>
              </a:rPr>
              <a:t>:</a:t>
            </a:r>
            <a:r>
              <a:rPr lang="en-US" sz="4000" dirty="0">
                <a:solidFill>
                  <a:schemeClr val="tx1"/>
                </a:solidFill>
                <a:latin typeface="Nunito Black" pitchFamily="2" charset="0"/>
                <a:cs typeface="Baloo 2 SemiBold" pitchFamily="2"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ở </a:t>
            </a:r>
            <a:r>
              <a:rPr lang="en-US" sz="2800" dirty="0" err="1">
                <a:solidFill>
                  <a:srgbClr val="0070C0"/>
                </a:solidFill>
                <a:latin typeface="Times New Roman" panose="02020603050405020304" pitchFamily="18" charset="0"/>
                <a:cs typeface="Times New Roman" panose="02020603050405020304" pitchFamily="18" charset="0"/>
              </a:rPr>
              <a:t>nông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xưa</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346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ây tre trăm đốt [Truyện tranh cổ tích] - Dolatrees chia sẻ kiến thức về về  các loại cây"/>
          <p:cNvPicPr>
            <a:picLocks noChangeAspect="1" noChangeArrowheads="1"/>
          </p:cNvPicPr>
          <p:nvPr/>
        </p:nvPicPr>
        <p:blipFill rotWithShape="1">
          <a:blip r:embed="rId3">
            <a:extLst>
              <a:ext uri="{28A0092B-C50C-407E-A947-70E740481C1C}">
                <a14:useLocalDpi xmlns:a14="http://schemas.microsoft.com/office/drawing/2010/main" val="0"/>
              </a:ext>
            </a:extLst>
          </a:blip>
          <a:srcRect b="2398"/>
          <a:stretch/>
        </p:blipFill>
        <p:spPr bwMode="auto">
          <a:xfrm>
            <a:off x="1752600" y="1435471"/>
            <a:ext cx="8276956" cy="4548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Giải</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nghĩa</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từ</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
        <p:nvSpPr>
          <p:cNvPr id="8" name="Rounded Rectangle 7"/>
          <p:cNvSpPr/>
          <p:nvPr/>
        </p:nvSpPr>
        <p:spPr>
          <a:xfrm>
            <a:off x="609600" y="5410200"/>
            <a:ext cx="10896600" cy="609600"/>
          </a:xfrm>
          <a:prstGeom prst="roundRect">
            <a:avLst/>
          </a:prstGeom>
          <a:solidFill>
            <a:srgbClr val="FFFFFF">
              <a:alpha val="80000"/>
            </a:srgbClr>
          </a:solidFill>
          <a:ln w="5715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a:solidFill>
                  <a:srgbClr val="002060"/>
                </a:solidFill>
                <a:latin typeface="Times New Roman" panose="02020603050405020304" pitchFamily="18" charset="0"/>
                <a:cs typeface="Times New Roman" panose="02020603050405020304" pitchFamily="18" charset="0"/>
              </a:rPr>
              <a:t>Đầy</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tớ</a:t>
            </a:r>
            <a:r>
              <a:rPr lang="en-US" sz="4000" dirty="0">
                <a:solidFill>
                  <a:srgbClr val="002060"/>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sz="2800" dirty="0">
                <a:solidFill>
                  <a:schemeClr val="accent6">
                    <a:lumMod val="50000"/>
                  </a:schemeClr>
                </a:solidFill>
                <a:latin typeface="Times New Roman" panose="02020603050405020304" pitchFamily="18" charset="0"/>
                <a:cs typeface="Times New Roman" panose="02020603050405020304" pitchFamily="18" charset="0"/>
              </a:rPr>
              <a:t> ở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giàu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thời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xưa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phải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làm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tất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cả</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việc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 name="Down Arrow 1"/>
          <p:cNvSpPr/>
          <p:nvPr/>
        </p:nvSpPr>
        <p:spPr>
          <a:xfrm rot="18758429">
            <a:off x="2722478" y="2406754"/>
            <a:ext cx="762000" cy="1219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298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Trả</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lời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câu</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1202234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5" name="Arrow: Right 16">
            <a:extLst>
              <a:ext uri="{FF2B5EF4-FFF2-40B4-BE49-F238E27FC236}">
                <a16:creationId xmlns:a16="http://schemas.microsoft.com/office/drawing/2014/main" id="{20A2D69E-61A8-ECFB-AD2D-86A364EF4EC5}"/>
              </a:ext>
            </a:extLst>
          </p:cNvPr>
          <p:cNvSpPr/>
          <p:nvPr/>
        </p:nvSpPr>
        <p:spPr>
          <a:xfrm>
            <a:off x="1502921" y="3952921"/>
            <a:ext cx="444969" cy="3532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175164" y="3657600"/>
            <a:ext cx="7959436" cy="1104929"/>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cs typeface="#9Slide03 Arima Madurai Black" panose="00000A00000000000000" pitchFamily="2" charset="0"/>
              </a:rPr>
              <a:t>	</a:t>
            </a:r>
            <a:r>
              <a:rPr lang="vi-VN" sz="2400" dirty="0">
                <a:solidFill>
                  <a:srgbClr val="FF0000"/>
                </a:solidFill>
                <a:latin typeface="Nunito Black" pitchFamily="2" charset="0"/>
              </a:rPr>
              <a:t>Mã Lương rất thích vẽ. Khi kiếm củi trên núi hay lúc cắt cỏ ven sông, em đều tập vẽ trên đất, trên đá.</a:t>
            </a:r>
            <a:endParaRPr lang="en-US" sz="2400" b="1" dirty="0">
              <a:solidFill>
                <a:srgbClr val="FF0000"/>
              </a:solidFill>
              <a:latin typeface="Nunito Black" pitchFamily="2" charset="0"/>
              <a:ea typeface="Tahoma" panose="020B0604030504040204" pitchFamily="34" charset="0"/>
              <a:cs typeface="Tahoma" panose="020B0604030504040204" pitchFamily="34" charset="0"/>
            </a:endParaRPr>
          </a:p>
        </p:txBody>
      </p:sp>
      <p:sp>
        <p:nvSpPr>
          <p:cNvPr id="22" name="Rounded Rectangle 21"/>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1: </a:t>
            </a:r>
            <a:r>
              <a:rPr kumimoji="0" lang="vi-VN" sz="2400" b="1" i="0" u="none" strike="noStrike" kern="1200" cap="none" spc="0" normalizeH="0" baseline="0" noProof="0" dirty="0">
                <a:ln>
                  <a:noFill/>
                </a:ln>
                <a:solidFill>
                  <a:srgbClr val="008000"/>
                </a:solidFill>
                <a:effectLst/>
                <a:uLnTx/>
                <a:uFillTx/>
                <a:latin typeface="Nunito Black" pitchFamily="2" charset="0"/>
              </a:rPr>
              <a:t>Tìm những chi tiết cho thấy Mã Lương rất thích vẽ và vẽ rất giỏi.</a:t>
            </a:r>
            <a:endParaRPr kumimoji="0" lang="vi-VN" sz="2400" b="0" i="0" u="none" strike="noStrike" kern="1200" cap="none" spc="0" normalizeH="0" baseline="0" noProof="0" dirty="0">
              <a:ln>
                <a:noFill/>
              </a:ln>
              <a:solidFill>
                <a:srgbClr val="008000"/>
              </a:solidFill>
              <a:effectLst/>
              <a:uLnTx/>
              <a:uFillTx/>
              <a:latin typeface="Nunito Black" pitchFamily="2" charset="0"/>
              <a:cs typeface="#9Slide03 Arima Madurai Black" panose="00000A00000000000000" pitchFamily="2" charset="0"/>
            </a:endParaRPr>
          </a:p>
        </p:txBody>
      </p:sp>
    </p:spTree>
    <p:extLst>
      <p:ext uri="{BB962C8B-B14F-4D97-AF65-F5344CB8AC3E}">
        <p14:creationId xmlns:p14="http://schemas.microsoft.com/office/powerpoint/2010/main" val="20715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2: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Mã Lương được ai tặng cho cây bút thần? Cây bút đó có gì lạ</a:t>
            </a:r>
            <a:r>
              <a:rPr kumimoji="0" lang="vi-VN" sz="2400" b="0" i="0" u="none" strike="noStrike" kern="1200" cap="none" spc="0" normalizeH="0" baseline="0" noProof="0" dirty="0">
                <a:ln>
                  <a:noFill/>
                </a:ln>
                <a:solidFill>
                  <a:srgbClr val="008000"/>
                </a:solidFill>
                <a:effectLst/>
                <a:uLnTx/>
                <a:uFillTx/>
                <a:latin typeface="Nunito Black" pitchFamily="2" charset="0"/>
                <a:ea typeface="+mn-ea"/>
              </a:rPr>
              <a:t>?</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9Slide03 Arima Madurai Black" panose="00000A00000000000000" pitchFamily="2" charset="0"/>
            </a:endParaRPr>
          </a:p>
        </p:txBody>
      </p:sp>
      <p:sp>
        <p:nvSpPr>
          <p:cNvPr id="8" name="Arrow: Right 16">
            <a:extLst>
              <a:ext uri="{FF2B5EF4-FFF2-40B4-BE49-F238E27FC236}">
                <a16:creationId xmlns:a16="http://schemas.microsoft.com/office/drawing/2014/main" id="{20A2D69E-61A8-ECFB-AD2D-86A364EF4EC5}"/>
              </a:ext>
            </a:extLst>
          </p:cNvPr>
          <p:cNvSpPr/>
          <p:nvPr/>
        </p:nvSpPr>
        <p:spPr>
          <a:xfrm>
            <a:off x="1219200" y="4142509"/>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1713174" y="3612534"/>
            <a:ext cx="7883236" cy="14478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rgbClr val="002060"/>
                </a:solidFill>
                <a:latin typeface="Nunito Black" pitchFamily="2" charset="0"/>
                <a:cs typeface="#9Slide03 Arima Madurai Black" panose="00000A00000000000000" pitchFamily="2" charset="0"/>
              </a:rPr>
              <a:t>	</a:t>
            </a:r>
            <a:r>
              <a:rPr lang="vi-VN" sz="2400" dirty="0">
                <a:solidFill>
                  <a:srgbClr val="FF0000"/>
                </a:solidFill>
                <a:latin typeface="Nunito Black" pitchFamily="2" charset="0"/>
              </a:rPr>
              <a:t>Mã Lương được một cụ già tóc bạc phơ tặng cho cây bút. Điều lạ của cây bút đó là Mã Lương vẽ gì thì điều đó thành sự thật.</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69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8" name="Arrow: Right 16">
            <a:extLst>
              <a:ext uri="{FF2B5EF4-FFF2-40B4-BE49-F238E27FC236}">
                <a16:creationId xmlns:a16="http://schemas.microsoft.com/office/drawing/2014/main" id="{20A2D69E-61A8-ECFB-AD2D-86A364EF4EC5}"/>
              </a:ext>
            </a:extLst>
          </p:cNvPr>
          <p:cNvSpPr/>
          <p:nvPr/>
        </p:nvSpPr>
        <p:spPr>
          <a:xfrm>
            <a:off x="1170709" y="3940600"/>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1752600" y="2971800"/>
            <a:ext cx="9372600" cy="2756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latin typeface="Nunito Black" pitchFamily="2" charset="0"/>
              </a:rPr>
              <a:t> </a:t>
            </a:r>
            <a:r>
              <a:rPr lang="vi-VN" sz="2400" dirty="0">
                <a:solidFill>
                  <a:srgbClr val="FF0000"/>
                </a:solidFill>
                <a:latin typeface="Nunito Black" pitchFamily="2" charset="0"/>
              </a:rPr>
              <a:t>Mã Lương là một cậu bé vô cùng tốt bụng. Cậu đã dùng cây bút thần để giúp đỡ chúng tôi rất nhiều. Nhà nào không có cày, cậu ấy vẽ cày cho. Nhà nào thiếu cuốc, cậu ấy cũng vẽ cho cuốc. Nhờ có Mã Lương mà người dân chúng tôi có cuộc sống đầy đủ hơn, không còn thiếu thốn nữa.</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3: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Đóng vai người dân trong làng, nói về những điều Mã Lương</a:t>
            </a:r>
            <a:r>
              <a:rPr kumimoji="0" lang="vi-VN" sz="2400" b="0" i="0" u="none" strike="noStrike" kern="1200" cap="none" spc="0" normalizeH="0" baseline="0" noProof="0" dirty="0">
                <a:ln>
                  <a:noFill/>
                </a:ln>
                <a:solidFill>
                  <a:srgbClr val="008000"/>
                </a:solidFill>
                <a:effectLst/>
                <a:uLnTx/>
                <a:uFillTx/>
                <a:latin typeface="Nunito Black" pitchFamily="2" charset="0"/>
              </a:rPr>
              <a:t> đã làm cho họ từ khi có bút thần.</a:t>
            </a:r>
            <a:endParaRPr kumimoji="0" lang="en-US" sz="24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56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sp>
        <p:nvSpPr>
          <p:cNvPr id="8" name="Rounded Rectangle 7"/>
          <p:cNvSpPr/>
          <p:nvPr/>
        </p:nvSpPr>
        <p:spPr>
          <a:xfrm>
            <a:off x="1143000" y="457199"/>
            <a:ext cx="9829800" cy="2540745"/>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4: </a:t>
            </a:r>
            <a:r>
              <a:rPr lang="vi-VN" sz="2400" b="1" dirty="0">
                <a:solidFill>
                  <a:srgbClr val="008000"/>
                </a:solidFill>
                <a:latin typeface="Nunito Black" pitchFamily="2" charset="0"/>
              </a:rPr>
              <a:t>Theo em, vì sao Mã Lương không chịu làm theo ý muốn của phú ông?</a:t>
            </a:r>
            <a:endParaRPr lang="vi-VN" sz="2400" dirty="0">
              <a:solidFill>
                <a:srgbClr val="008000"/>
              </a:solidFill>
              <a:latin typeface="Nunito Black" pitchFamily="2" charset="0"/>
            </a:endParaRPr>
          </a:p>
          <a:p>
            <a:r>
              <a:rPr lang="vi-VN" sz="2400" dirty="0">
                <a:solidFill>
                  <a:srgbClr val="008000"/>
                </a:solidFill>
                <a:latin typeface="Nunito Black" pitchFamily="2" charset="0"/>
              </a:rPr>
              <a:t>Chọn câu trả lời hoặc nêu ý kiến khác của em.</a:t>
            </a:r>
          </a:p>
          <a:p>
            <a:r>
              <a:rPr lang="vi-VN" sz="2400" dirty="0">
                <a:solidFill>
                  <a:srgbClr val="008000"/>
                </a:solidFill>
                <a:latin typeface="Nunito Black" pitchFamily="2" charset="0"/>
              </a:rPr>
              <a:t>a. Vì phú ông đã nhốt Mã Lương vào chuồng ngựa</a:t>
            </a:r>
          </a:p>
          <a:p>
            <a:r>
              <a:rPr lang="vi-VN" sz="2400" dirty="0">
                <a:solidFill>
                  <a:srgbClr val="008000"/>
                </a:solidFill>
                <a:latin typeface="Nunito Black" pitchFamily="2" charset="0"/>
              </a:rPr>
              <a:t>b. Vì phú ông bắt Mã Lương chịu đói, chịu rét</a:t>
            </a:r>
          </a:p>
          <a:p>
            <a:r>
              <a:rPr lang="vi-VN" sz="2400" dirty="0">
                <a:solidFill>
                  <a:srgbClr val="008000"/>
                </a:solidFill>
                <a:latin typeface="Nunito Black" pitchFamily="2" charset="0"/>
              </a:rPr>
              <a:t>c. Vì phú ông đã giàu có lại còn tham lam</a:t>
            </a:r>
          </a:p>
        </p:txBody>
      </p:sp>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3" name="Oval 2"/>
          <p:cNvSpPr/>
          <p:nvPr/>
        </p:nvSpPr>
        <p:spPr>
          <a:xfrm>
            <a:off x="1219200" y="2438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0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0" name="Cloud 9"/>
          <p:cNvSpPr/>
          <p:nvPr/>
        </p:nvSpPr>
        <p:spPr>
          <a:xfrm>
            <a:off x="7315200" y="1532445"/>
            <a:ext cx="4343400" cy="1421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prstClr val="black"/>
                </a:solidFill>
                <a:effectLst/>
                <a:uLnTx/>
                <a:uFillTx/>
                <a:latin typeface="Nunito Black" pitchFamily="2" charset="0"/>
                <a:ea typeface="+mn-ea"/>
                <a:cs typeface="#9Slide03 Arima Madurai Black" panose="00000A00000000000000" pitchFamily="2" charset="0"/>
              </a:rPr>
              <a:t>	</a:t>
            </a:r>
            <a:r>
              <a:rPr lang="en-US" sz="2400" dirty="0" err="1">
                <a:solidFill>
                  <a:srgbClr val="0070C0"/>
                </a:solidFill>
                <a:latin typeface="#9Slide03 AmpleSoft Bold" panose="02000000000000000000" pitchFamily="2" charset="0"/>
              </a:rPr>
              <a:t>Làm</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việc</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nhóm</a:t>
            </a:r>
            <a:endParaRPr lang="en-US" sz="2400" dirty="0">
              <a:solidFill>
                <a:srgbClr val="0070C0"/>
              </a:solidFill>
              <a:latin typeface="#9Slide03 AmpleSoft Bold" panose="02000000000000000000" pitchFamily="2" charset="0"/>
            </a:endParaRPr>
          </a:p>
        </p:txBody>
      </p:sp>
      <p:sp>
        <p:nvSpPr>
          <p:cNvPr id="6" name="Rounded Rectangle 5"/>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5: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đoán</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sự</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việc</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gì</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sẽ</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xảy</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ra</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tiếp</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theo</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428267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5: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đoán</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sự</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việc</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gì</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sẽ</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xảy</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ra</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tiếp</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theo</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
        <p:nvSpPr>
          <p:cNvPr id="6" name="Arrow: Right 16">
            <a:extLst>
              <a:ext uri="{FF2B5EF4-FFF2-40B4-BE49-F238E27FC236}">
                <a16:creationId xmlns:a16="http://schemas.microsoft.com/office/drawing/2014/main" id="{20A2D69E-61A8-ECFB-AD2D-86A364EF4EC5}"/>
              </a:ext>
            </a:extLst>
          </p:cNvPr>
          <p:cNvSpPr/>
          <p:nvPr/>
        </p:nvSpPr>
        <p:spPr>
          <a:xfrm>
            <a:off x="890264" y="4384386"/>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1371600" y="3644186"/>
            <a:ext cx="9372600" cy="1613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solidFill>
                  <a:srgbClr val="FF0000"/>
                </a:solidFill>
                <a:latin typeface="Nunito Black" pitchFamily="2" charset="0"/>
              </a:rPr>
              <a:t> Theo em, Mã Lương cưỡi ngựa đi khắp nơi và sẽ giúp đỡ được rất nhiều những người nghèo khổ. Mã Lương sẽ giúp cho cuộc sống của mọi người tốt đẹp hơn.</a:t>
            </a:r>
            <a:endParaRPr lang="vi-VN" sz="2400" i="1" dirty="0">
              <a:solidFill>
                <a:srgbClr val="FF0000"/>
              </a:solidFill>
              <a:latin typeface="Nunito Black" pitchFamily="2" charset="0"/>
            </a:endParaRPr>
          </a:p>
        </p:txBody>
      </p:sp>
    </p:spTree>
    <p:extLst>
      <p:ext uri="{BB962C8B-B14F-4D97-AF65-F5344CB8AC3E}">
        <p14:creationId xmlns:p14="http://schemas.microsoft.com/office/powerpoint/2010/main" val="30305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26467" y="13697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4953000" y="685799"/>
            <a:ext cx="3733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solidFill>
                  <a:srgbClr val="FF0000"/>
                </a:solidFill>
                <a:latin typeface="Nunito Black" pitchFamily="2" charset="0"/>
              </a:rPr>
              <a:t>Nội</a:t>
            </a:r>
            <a:r>
              <a:rPr lang="en-US" sz="4400" b="1" dirty="0">
                <a:solidFill>
                  <a:srgbClr val="FF0000"/>
                </a:solidFill>
                <a:latin typeface="Nunito Black" pitchFamily="2" charset="0"/>
              </a:rPr>
              <a:t> dung</a:t>
            </a:r>
            <a:endParaRPr lang="en-US" sz="4400" dirty="0">
              <a:solidFill>
                <a:srgbClr val="FF0000"/>
              </a:solidFill>
              <a:latin typeface="Nunito Black" pitchFamily="2" charset="0"/>
            </a:endParaRPr>
          </a:p>
        </p:txBody>
      </p:sp>
      <p:sp>
        <p:nvSpPr>
          <p:cNvPr id="7" name="Rounded Rectangle 6"/>
          <p:cNvSpPr/>
          <p:nvPr/>
        </p:nvSpPr>
        <p:spPr>
          <a:xfrm>
            <a:off x="1078291" y="1604300"/>
            <a:ext cx="10035418" cy="1054891"/>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kumimoji="0" lang="vi-VN" sz="3000" b="0" i="0" u="none" strike="noStrike" kern="1200" cap="none" spc="0" normalizeH="0" baseline="0" noProof="0" dirty="0">
                <a:ln>
                  <a:noFill/>
                </a:ln>
                <a:solidFill>
                  <a:srgbClr val="FF0000"/>
                </a:solidFill>
                <a:effectLst/>
                <a:uLnTx/>
                <a:uFillTx/>
                <a:latin typeface="+mj-lt"/>
              </a:rPr>
              <a:t> </a:t>
            </a:r>
            <a:r>
              <a:rPr lang="vi-VN" sz="3000" dirty="0">
                <a:solidFill>
                  <a:srgbClr val="008000"/>
                </a:solidFill>
                <a:latin typeface="+mj-lt"/>
              </a:rPr>
              <a:t>Mã Lương </a:t>
            </a:r>
            <a:r>
              <a:rPr lang="en-US" sz="3000" dirty="0" err="1">
                <a:solidFill>
                  <a:srgbClr val="008000"/>
                </a:solidFill>
                <a:latin typeface="+mj-lt"/>
              </a:rPr>
              <a:t>được</a:t>
            </a:r>
            <a:r>
              <a:rPr lang="en-US" sz="3000" dirty="0">
                <a:solidFill>
                  <a:srgbClr val="008000"/>
                </a:solidFill>
                <a:latin typeface="+mj-lt"/>
              </a:rPr>
              <a:t> </a:t>
            </a:r>
            <a:r>
              <a:rPr lang="en-US" sz="3000" dirty="0" err="1">
                <a:solidFill>
                  <a:srgbClr val="008000"/>
                </a:solidFill>
                <a:latin typeface="+mj-lt"/>
              </a:rPr>
              <a:t>tặng</a:t>
            </a:r>
            <a:r>
              <a:rPr lang="en-US" sz="3000" dirty="0">
                <a:solidFill>
                  <a:srgbClr val="008000"/>
                </a:solidFill>
                <a:latin typeface="+mj-lt"/>
              </a:rPr>
              <a:t> </a:t>
            </a:r>
            <a:r>
              <a:rPr lang="en-US" sz="3000" dirty="0" err="1">
                <a:solidFill>
                  <a:srgbClr val="008000"/>
                </a:solidFill>
                <a:latin typeface="+mj-lt"/>
              </a:rPr>
              <a:t>cây</a:t>
            </a:r>
            <a:r>
              <a:rPr lang="en-US" sz="3000" dirty="0">
                <a:solidFill>
                  <a:srgbClr val="008000"/>
                </a:solidFill>
                <a:latin typeface="+mj-lt"/>
              </a:rPr>
              <a:t> </a:t>
            </a:r>
            <a:r>
              <a:rPr lang="en-US" sz="3000" dirty="0" err="1">
                <a:solidFill>
                  <a:srgbClr val="008000"/>
                </a:solidFill>
                <a:latin typeface="+mj-lt"/>
              </a:rPr>
              <a:t>bút</a:t>
            </a:r>
            <a:r>
              <a:rPr lang="en-US" sz="3000" dirty="0">
                <a:solidFill>
                  <a:srgbClr val="008000"/>
                </a:solidFill>
                <a:latin typeface="+mj-lt"/>
              </a:rPr>
              <a:t> </a:t>
            </a:r>
            <a:r>
              <a:rPr lang="en-US" sz="3000" dirty="0" err="1">
                <a:solidFill>
                  <a:srgbClr val="008000"/>
                </a:solidFill>
                <a:latin typeface="+mj-lt"/>
              </a:rPr>
              <a:t>thần</a:t>
            </a:r>
            <a:r>
              <a:rPr lang="en-US" sz="3000" dirty="0">
                <a:solidFill>
                  <a:srgbClr val="008000"/>
                </a:solidFill>
                <a:latin typeface="+mj-lt"/>
              </a:rPr>
              <a:t>. </a:t>
            </a:r>
            <a:r>
              <a:rPr lang="en-US" sz="3000" dirty="0" err="1">
                <a:solidFill>
                  <a:srgbClr val="008000"/>
                </a:solidFill>
                <a:latin typeface="+mj-lt"/>
              </a:rPr>
              <a:t>Cậu</a:t>
            </a:r>
            <a:r>
              <a:rPr lang="en-US" sz="3000" dirty="0">
                <a:solidFill>
                  <a:srgbClr val="008000"/>
                </a:solidFill>
                <a:latin typeface="+mj-lt"/>
              </a:rPr>
              <a:t> </a:t>
            </a:r>
            <a:r>
              <a:rPr lang="vi-VN" sz="3000" dirty="0">
                <a:solidFill>
                  <a:srgbClr val="008000"/>
                </a:solidFill>
                <a:latin typeface="+mj-lt"/>
              </a:rPr>
              <a:t>đã dùng cây bút </a:t>
            </a:r>
            <a:r>
              <a:rPr lang="en-US" sz="3000" dirty="0" err="1">
                <a:solidFill>
                  <a:srgbClr val="008000"/>
                </a:solidFill>
                <a:latin typeface="+mj-lt"/>
              </a:rPr>
              <a:t>thần</a:t>
            </a:r>
            <a:r>
              <a:rPr lang="en-US" sz="3000" dirty="0">
                <a:solidFill>
                  <a:srgbClr val="008000"/>
                </a:solidFill>
                <a:latin typeface="+mj-lt"/>
              </a:rPr>
              <a:t> </a:t>
            </a:r>
            <a:r>
              <a:rPr lang="vi-VN" sz="3000" dirty="0">
                <a:solidFill>
                  <a:srgbClr val="008000"/>
                </a:solidFill>
                <a:latin typeface="+mj-lt"/>
              </a:rPr>
              <a:t>để </a:t>
            </a:r>
            <a:r>
              <a:rPr lang="en-US" sz="3000" dirty="0" err="1">
                <a:solidFill>
                  <a:srgbClr val="008000"/>
                </a:solidFill>
                <a:latin typeface="+mj-lt"/>
              </a:rPr>
              <a:t>chống</a:t>
            </a:r>
            <a:r>
              <a:rPr lang="en-US" sz="3000" dirty="0">
                <a:solidFill>
                  <a:srgbClr val="008000"/>
                </a:solidFill>
                <a:latin typeface="+mj-lt"/>
              </a:rPr>
              <a:t> </a:t>
            </a:r>
            <a:r>
              <a:rPr lang="en-US" sz="3000" dirty="0" err="1">
                <a:solidFill>
                  <a:srgbClr val="008000"/>
                </a:solidFill>
                <a:latin typeface="+mj-lt"/>
              </a:rPr>
              <a:t>lại</a:t>
            </a:r>
            <a:r>
              <a:rPr lang="en-US" sz="3000" dirty="0">
                <a:solidFill>
                  <a:srgbClr val="008000"/>
                </a:solidFill>
                <a:latin typeface="+mj-lt"/>
              </a:rPr>
              <a:t> </a:t>
            </a:r>
            <a:r>
              <a:rPr lang="en-US" sz="3000" dirty="0" err="1">
                <a:solidFill>
                  <a:srgbClr val="008000"/>
                </a:solidFill>
                <a:latin typeface="+mj-lt"/>
              </a:rPr>
              <a:t>kẻ</a:t>
            </a:r>
            <a:r>
              <a:rPr lang="en-US" sz="3000" dirty="0">
                <a:solidFill>
                  <a:srgbClr val="008000"/>
                </a:solidFill>
                <a:latin typeface="+mj-lt"/>
              </a:rPr>
              <a:t> </a:t>
            </a:r>
            <a:r>
              <a:rPr lang="en-US" sz="3000" dirty="0" err="1">
                <a:solidFill>
                  <a:srgbClr val="008000"/>
                </a:solidFill>
                <a:latin typeface="+mj-lt"/>
              </a:rPr>
              <a:t>ác</a:t>
            </a:r>
            <a:r>
              <a:rPr lang="en-US" sz="3000" dirty="0">
                <a:solidFill>
                  <a:srgbClr val="008000"/>
                </a:solidFill>
                <a:latin typeface="+mj-lt"/>
              </a:rPr>
              <a:t> </a:t>
            </a:r>
            <a:r>
              <a:rPr lang="en-US" sz="3000" dirty="0" err="1">
                <a:solidFill>
                  <a:srgbClr val="008000"/>
                </a:solidFill>
                <a:latin typeface="+mj-lt"/>
              </a:rPr>
              <a:t>và</a:t>
            </a:r>
            <a:r>
              <a:rPr lang="en-US" sz="3000" dirty="0">
                <a:solidFill>
                  <a:srgbClr val="008000"/>
                </a:solidFill>
                <a:latin typeface="+mj-lt"/>
              </a:rPr>
              <a:t> </a:t>
            </a:r>
            <a:r>
              <a:rPr lang="vi-VN" sz="3000" dirty="0">
                <a:solidFill>
                  <a:srgbClr val="008000"/>
                </a:solidFill>
                <a:latin typeface="+mj-lt"/>
              </a:rPr>
              <a:t>giúp đỡ </a:t>
            </a:r>
            <a:r>
              <a:rPr lang="en-US" sz="3000" dirty="0" err="1">
                <a:solidFill>
                  <a:srgbClr val="008000"/>
                </a:solidFill>
                <a:latin typeface="+mj-lt"/>
              </a:rPr>
              <a:t>những</a:t>
            </a:r>
            <a:r>
              <a:rPr lang="en-US" sz="3000" dirty="0">
                <a:solidFill>
                  <a:srgbClr val="008000"/>
                </a:solidFill>
                <a:latin typeface="+mj-lt"/>
              </a:rPr>
              <a:t> </a:t>
            </a:r>
            <a:r>
              <a:rPr lang="en-US" sz="3000" dirty="0" err="1">
                <a:solidFill>
                  <a:srgbClr val="008000"/>
                </a:solidFill>
                <a:latin typeface="+mj-lt"/>
              </a:rPr>
              <a:t>người</a:t>
            </a:r>
            <a:r>
              <a:rPr lang="en-US" sz="3000" dirty="0">
                <a:solidFill>
                  <a:srgbClr val="008000"/>
                </a:solidFill>
                <a:latin typeface="+mj-lt"/>
              </a:rPr>
              <a:t> </a:t>
            </a:r>
            <a:r>
              <a:rPr lang="vi-VN" sz="3000" dirty="0">
                <a:solidFill>
                  <a:srgbClr val="008000"/>
                </a:solidFill>
                <a:latin typeface="+mj-lt"/>
              </a:rPr>
              <a:t>nghèo</a:t>
            </a:r>
            <a:r>
              <a:rPr lang="en-US" sz="3000" dirty="0">
                <a:solidFill>
                  <a:srgbClr val="008000"/>
                </a:solidFill>
                <a:latin typeface="+mj-lt"/>
              </a:rPr>
              <a:t> </a:t>
            </a:r>
            <a:r>
              <a:rPr lang="en-US" sz="3000" dirty="0" err="1">
                <a:solidFill>
                  <a:srgbClr val="008000"/>
                </a:solidFill>
                <a:latin typeface="+mj-lt"/>
              </a:rPr>
              <a:t>khổ</a:t>
            </a:r>
            <a:r>
              <a:rPr lang="en-US" sz="3000" dirty="0">
                <a:solidFill>
                  <a:srgbClr val="008000"/>
                </a:solidFill>
                <a:latin typeface="+mj-lt"/>
              </a:rPr>
              <a:t>.</a:t>
            </a:r>
            <a:endParaRPr kumimoji="0" lang="vi-VN" sz="3000" b="0" i="1" u="none" strike="noStrike" kern="1200" cap="none" spc="0" normalizeH="0" baseline="0" noProof="0" dirty="0">
              <a:ln>
                <a:noFill/>
              </a:ln>
              <a:solidFill>
                <a:srgbClr val="008000"/>
              </a:solidFill>
              <a:effectLst/>
              <a:uLnTx/>
              <a:uFillTx/>
              <a:latin typeface="+mj-lt"/>
            </a:endParaRPr>
          </a:p>
        </p:txBody>
      </p:sp>
    </p:spTree>
    <p:extLst>
      <p:ext uri="{BB962C8B-B14F-4D97-AF65-F5344CB8AC3E}">
        <p14:creationId xmlns:p14="http://schemas.microsoft.com/office/powerpoint/2010/main" val="1206500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7200" y="166336"/>
            <a:ext cx="11125200" cy="6740307"/>
          </a:xfrm>
          <a:prstGeom prst="rect">
            <a:avLst/>
          </a:prstGeom>
          <a:noFill/>
          <a:ln>
            <a:noFill/>
          </a:ln>
          <a:effectLst/>
        </p:spPr>
        <p:txBody>
          <a:bodyPr wrap="square">
            <a:spAutoFit/>
          </a:bodyPr>
          <a:lstStyle/>
          <a:p>
            <a:pPr algn="ctr"/>
            <a:r>
              <a:rPr lang="en-US" sz="2400" dirty="0">
                <a:solidFill>
                  <a:schemeClr val="tx2">
                    <a:lumMod val="50000"/>
                  </a:schemeClr>
                </a:solidFill>
                <a:latin typeface="OpenSans"/>
              </a:rPr>
              <a:t>	</a:t>
            </a:r>
            <a:r>
              <a:rPr lang="en-US" sz="2400" b="1" spc="-133" dirty="0">
                <a:solidFill>
                  <a:srgbClr val="FF0000"/>
                </a:solidFill>
                <a:latin typeface="Times New Roman" panose="02020603050405020304" pitchFamily="18" charset="0"/>
                <a:cs typeface="Times New Roman" panose="02020603050405020304" pitchFamily="18" charset="0"/>
              </a:rPr>
              <a:t>CÂY BÚT THẦN</a:t>
            </a:r>
            <a:endParaRPr lang="en-US" sz="2400" dirty="0">
              <a:solidFill>
                <a:schemeClr val="tx2">
                  <a:lumMod val="50000"/>
                </a:schemeClr>
              </a:solidFill>
              <a:latin typeface="Times New Roman" panose="02020603050405020304" pitchFamily="18" charset="0"/>
              <a:cs typeface="Times New Roman" panose="02020603050405020304" pitchFamily="18" charset="0"/>
            </a:endParaRPr>
          </a:p>
          <a:p>
            <a:r>
              <a:rPr lang="en-US" sz="2400" dirty="0">
                <a:solidFill>
                  <a:schemeClr val="tx2">
                    <a:lumMod val="50000"/>
                  </a:schemeClr>
                </a:solidFill>
                <a:latin typeface="Times New Roman" panose="02020603050405020304" pitchFamily="18" charset="0"/>
                <a:cs typeface="Times New Roman" panose="02020603050405020304" pitchFamily="18" charset="0"/>
              </a:rPr>
              <a:t>	</a:t>
            </a:r>
            <a:r>
              <a:rPr lang="vi-VN" sz="2400" dirty="0">
                <a:solidFill>
                  <a:srgbClr val="008000"/>
                </a:solidFill>
                <a:latin typeface="Times New Roman" panose="02020603050405020304" pitchFamily="18" charset="0"/>
                <a:cs typeface="Times New Roman" panose="02020603050405020304" pitchFamily="18"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r>
              <a:rPr lang="en-US" sz="2400" dirty="0">
                <a:solidFill>
                  <a:srgbClr val="008000"/>
                </a:solidFill>
                <a:latin typeface="Times New Roman" panose="02020603050405020304" pitchFamily="18" charset="0"/>
                <a:cs typeface="Times New Roman" panose="02020603050405020304" pitchFamily="18" charset="0"/>
              </a:rPr>
              <a:t>	</a:t>
            </a:r>
            <a:r>
              <a:rPr lang="vi-VN" sz="2400" dirty="0">
                <a:solidFill>
                  <a:srgbClr val="008000"/>
                </a:solidFill>
                <a:latin typeface="Times New Roman" panose="02020603050405020304" pitchFamily="18" charset="0"/>
                <a:cs typeface="Times New Roman" panose="02020603050405020304" pitchFamily="18" charset="0"/>
              </a:rPr>
              <a:t>Một đêm, Mã Lương mơ thấy một cụ già tóc bạc phơ đưa cho em cây bút sáng lấp lánh. Em reo lên: “Cây bút đẹp quá! Cháu cảm ơn ông!”. Tỉnh dậy, Mã Lương thấy cây bút vẫn trong tay mình.</a:t>
            </a:r>
          </a:p>
          <a:p>
            <a:r>
              <a:rPr lang="en-US" sz="2400" dirty="0">
                <a:solidFill>
                  <a:srgbClr val="008000"/>
                </a:solidFill>
                <a:latin typeface="Times New Roman" panose="02020603050405020304" pitchFamily="18" charset="0"/>
                <a:cs typeface="Times New Roman" panose="02020603050405020304" pitchFamily="18" charset="0"/>
              </a:rPr>
              <a:t>	</a:t>
            </a:r>
            <a:r>
              <a:rPr lang="vi-VN" sz="2400" dirty="0">
                <a:solidFill>
                  <a:srgbClr val="008000"/>
                </a:solidFill>
                <a:latin typeface="Times New Roman" panose="02020603050405020304" pitchFamily="18" charset="0"/>
                <a:cs typeface="Times New Roman" panose="02020603050405020304" pitchFamily="18"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r>
              <a:rPr lang="en-US" sz="2400" dirty="0">
                <a:solidFill>
                  <a:srgbClr val="008000"/>
                </a:solidFill>
                <a:latin typeface="Times New Roman" panose="02020603050405020304" pitchFamily="18" charset="0"/>
                <a:cs typeface="Times New Roman" panose="02020603050405020304" pitchFamily="18" charset="0"/>
              </a:rPr>
              <a:t>	</a:t>
            </a:r>
            <a:r>
              <a:rPr lang="vi-VN" sz="2400" dirty="0">
                <a:solidFill>
                  <a:srgbClr val="008000"/>
                </a:solidFill>
                <a:latin typeface="Times New Roman" panose="02020603050405020304" pitchFamily="18" charset="0"/>
                <a:cs typeface="Times New Roman" panose="02020603050405020304" pitchFamily="18"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r>
              <a:rPr lang="en-US" sz="2400" dirty="0">
                <a:solidFill>
                  <a:srgbClr val="008000"/>
                </a:solidFill>
                <a:latin typeface="Times New Roman" panose="02020603050405020304" pitchFamily="18" charset="0"/>
                <a:cs typeface="Times New Roman" panose="02020603050405020304" pitchFamily="18" charset="0"/>
              </a:rPr>
              <a:t>	</a:t>
            </a:r>
            <a:r>
              <a:rPr lang="vi-VN" sz="2400" dirty="0">
                <a:solidFill>
                  <a:srgbClr val="008000"/>
                </a:solidFill>
                <a:latin typeface="Times New Roman" panose="02020603050405020304" pitchFamily="18" charset="0"/>
                <a:cs typeface="Times New Roman" panose="02020603050405020304" pitchFamily="18" charset="0"/>
              </a:rPr>
              <a:t>Phú ông sai đầy tớ xông vào cướp bút thần. Nhưng Mã Lương đã vượt ra ngoài bằng chiếc thang vẽ trên tường. Rồi Mã Lương vẽ một con ngựa, đi khắp đó đây giúp đỡ người nghèo khổ.</a:t>
            </a:r>
          </a:p>
          <a:p>
            <a:pPr algn="r"/>
            <a:r>
              <a:rPr lang="vi-VN" sz="2400" dirty="0">
                <a:solidFill>
                  <a:srgbClr val="008000"/>
                </a:solidFill>
                <a:latin typeface="Times New Roman" panose="02020603050405020304" pitchFamily="18" charset="0"/>
                <a:cs typeface="Times New Roman" panose="02020603050405020304" pitchFamily="18" charset="0"/>
              </a:rPr>
              <a:t>(Theo Truyện cổ tích Trung Quốc)</a:t>
            </a:r>
          </a:p>
        </p:txBody>
      </p:sp>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775184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Luyện</a:t>
            </a:r>
            <a:r>
              <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đọc</a:t>
            </a:r>
            <a:r>
              <a:rPr kumimoji="0" lang="en-US" sz="6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lại</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9084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Luyện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từ</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khó</a:t>
            </a:r>
            <a:endParaRPr lang="en-US" sz="2800" b="1" dirty="0">
              <a:solidFill>
                <a:srgbClr val="008000"/>
              </a:solidFill>
              <a:latin typeface="Nunito Black" pitchFamily="2" charset="0"/>
              <a:cs typeface="Baloo 2 SemiBold" pitchFamily="2" charset="0"/>
            </a:endParaRPr>
          </a:p>
        </p:txBody>
      </p:sp>
      <p:sp>
        <p:nvSpPr>
          <p:cNvPr id="7" name="TextBox 6">
            <a:extLst>
              <a:ext uri="{FF2B5EF4-FFF2-40B4-BE49-F238E27FC236}">
                <a16:creationId xmlns:a16="http://schemas.microsoft.com/office/drawing/2014/main" id="{874923DD-2CD3-2D7E-2162-E433FE8F2CFE}"/>
              </a:ext>
            </a:extLst>
          </p:cNvPr>
          <p:cNvSpPr txBox="1"/>
          <p:nvPr/>
        </p:nvSpPr>
        <p:spPr>
          <a:xfrm>
            <a:off x="1981200" y="2545325"/>
            <a:ext cx="2031700"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Mã</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Lương</a:t>
            </a:r>
            <a:endParaRPr lang="en-US" sz="2800" dirty="0">
              <a:solidFill>
                <a:srgbClr val="0070C0"/>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874923DD-2CD3-2D7E-2162-E433FE8F2CFE}"/>
              </a:ext>
            </a:extLst>
          </p:cNvPr>
          <p:cNvSpPr txBox="1"/>
          <p:nvPr/>
        </p:nvSpPr>
        <p:spPr>
          <a:xfrm>
            <a:off x="7924800" y="2567618"/>
            <a:ext cx="3283745"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Kiếm</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củi</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trên</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núi</a:t>
            </a:r>
            <a:endParaRPr lang="en-US" sz="2800" dirty="0">
              <a:solidFill>
                <a:srgbClr val="0070C0"/>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874923DD-2CD3-2D7E-2162-E433FE8F2CFE}"/>
              </a:ext>
            </a:extLst>
          </p:cNvPr>
          <p:cNvSpPr txBox="1"/>
          <p:nvPr/>
        </p:nvSpPr>
        <p:spPr>
          <a:xfrm>
            <a:off x="4495800" y="5562600"/>
            <a:ext cx="4121946"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Cây</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bút</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sáng</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lấp</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lánh</a:t>
            </a:r>
            <a:endParaRPr lang="en-US" sz="2800" dirty="0">
              <a:solidFill>
                <a:srgbClr val="0070C0"/>
              </a:solidFill>
              <a:latin typeface="Nunito Black" pitchFamily="2" charset="0"/>
              <a:cs typeface="Baloo 2 SemiBold" pitchFamily="2" charset="0"/>
            </a:endParaRPr>
          </a:p>
        </p:txBody>
      </p:sp>
    </p:spTree>
    <p:extLst>
      <p:ext uri="{BB962C8B-B14F-4D97-AF65-F5344CB8AC3E}">
        <p14:creationId xmlns:p14="http://schemas.microsoft.com/office/powerpoint/2010/main" val="13413960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12" name="Rounded Rectangle 11"/>
          <p:cNvSpPr/>
          <p:nvPr/>
        </p:nvSpPr>
        <p:spPr>
          <a:xfrm>
            <a:off x="803564" y="2118254"/>
            <a:ext cx="10515600" cy="16764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Một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đêm</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Mã</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Lương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mơ</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thấy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một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cụ</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già</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tóc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bạc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phơ</a:t>
            </a:r>
            <a:r>
              <a:rPr lang="en-US" sz="2400" dirty="0">
                <a:solidFill>
                  <a:srgbClr val="FF0000"/>
                </a:solidFill>
                <a:latin typeface="Nunito Black" pitchFamily="2" charset="0"/>
                <a:cs typeface="#9Slide03 Arima Madurai Black" panose="00000A00000000000000" pitchFamily="2" charset="0"/>
              </a:rPr>
              <a:t>/</a:t>
            </a:r>
            <a:r>
              <a:rPr lang="en-US" sz="2400" dirty="0" err="1">
                <a:solidFill>
                  <a:srgbClr val="002060"/>
                </a:solidFill>
                <a:latin typeface="Nunito Black" pitchFamily="2" charset="0"/>
                <a:cs typeface="#9Slide03 Arima Madurai Black" panose="00000A00000000000000" pitchFamily="2" charset="0"/>
              </a:rPr>
              <a:t>đưa</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cho</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sáng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lấp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lánh</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reo </a:t>
            </a:r>
            <a:r>
              <a:rPr lang="en-US" sz="2400" dirty="0" err="1">
                <a:solidFill>
                  <a:srgbClr val="002060"/>
                </a:solidFill>
                <a:latin typeface="Nunito Black" pitchFamily="2" charset="0"/>
                <a:cs typeface="#9Slide03 Arima Madurai Black" panose="00000A00000000000000" pitchFamily="2" charset="0"/>
              </a:rPr>
              <a:t>lên</a:t>
            </a:r>
            <a:r>
              <a:rPr lang="en-US" sz="2400" dirty="0">
                <a:solidFill>
                  <a:srgbClr val="002060"/>
                </a:solidFill>
                <a:latin typeface="Nunito Black" pitchFamily="2" charset="0"/>
                <a:cs typeface="#9Slide03 Arima Madurai Black" panose="00000A00000000000000" pitchFamily="2" charset="0"/>
              </a:rPr>
              <a:t>: “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đẹp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quá</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Cháu</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cảm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ơn</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ông</a:t>
            </a:r>
            <a:r>
              <a:rPr lang="en-US" sz="2400" dirty="0">
                <a:solidFill>
                  <a:srgbClr val="002060"/>
                </a:solidFill>
                <a:latin typeface="Nunito Black" pitchFamily="2" charset="0"/>
                <a:cs typeface="#9Slide03 Arima Madurai Black" panose="00000A00000000000000" pitchFamily="2" charset="0"/>
              </a:rPr>
              <a:t>!”.</a:t>
            </a:r>
            <a:endParaRPr lang="vi-VN" sz="2400" dirty="0">
              <a:solidFill>
                <a:srgbClr val="002060"/>
              </a:solidFill>
              <a:latin typeface="Nunito Black" pitchFamily="2" charset="0"/>
              <a:cs typeface="#9Slide03 Arima Madurai Black" panose="00000A00000000000000" pitchFamily="2" charset="0"/>
            </a:endParaRPr>
          </a:p>
        </p:txBody>
      </p:sp>
      <p:sp>
        <p:nvSpPr>
          <p:cNvPr id="6" name="TextBox 5">
            <a:extLst>
              <a:ext uri="{FF2B5EF4-FFF2-40B4-BE49-F238E27FC236}">
                <a16:creationId xmlns:a16="http://schemas.microsoft.com/office/drawing/2014/main"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Luyện</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đọc</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câu</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dài</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Tree>
    <p:extLst>
      <p:ext uri="{BB962C8B-B14F-4D97-AF65-F5344CB8AC3E}">
        <p14:creationId xmlns:p14="http://schemas.microsoft.com/office/powerpoint/2010/main" val="8035613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7" name="Rounded Rectangle 6"/>
          <p:cNvSpPr/>
          <p:nvPr/>
        </p:nvSpPr>
        <p:spPr>
          <a:xfrm>
            <a:off x="3325091" y="1938696"/>
            <a:ext cx="56734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1: </a:t>
            </a:r>
            <a:r>
              <a:rPr lang="en-US" sz="2400" dirty="0" err="1">
                <a:solidFill>
                  <a:srgbClr val="002060"/>
                </a:solidFill>
                <a:latin typeface="Nunito Black" pitchFamily="2" charset="0"/>
                <a:cs typeface="Baloo 2 SemiBold" pitchFamily="2" charset="0"/>
              </a:rPr>
              <a:t>Từ</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đầu</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một cây bút vẽ.</a:t>
            </a:r>
          </a:p>
        </p:txBody>
      </p:sp>
      <p:sp>
        <p:nvSpPr>
          <p:cNvPr id="8" name="Rounded Rectangle 7"/>
          <p:cNvSpPr/>
          <p:nvPr/>
        </p:nvSpPr>
        <p:spPr>
          <a:xfrm>
            <a:off x="3325091" y="2703997"/>
            <a:ext cx="59782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2: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trong tay mình.</a:t>
            </a:r>
          </a:p>
        </p:txBody>
      </p:sp>
      <p:sp>
        <p:nvSpPr>
          <p:cNvPr id="9" name="Rounded Rectangle 8"/>
          <p:cNvSpPr/>
          <p:nvPr/>
        </p:nvSpPr>
        <p:spPr>
          <a:xfrm>
            <a:off x="3352800" y="3429000"/>
            <a:ext cx="6560128"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3: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em vẽ cho cuốc,...</a:t>
            </a:r>
          </a:p>
        </p:txBody>
      </p:sp>
      <p:sp>
        <p:nvSpPr>
          <p:cNvPr id="10" name="Rounded Rectangle 9"/>
          <p:cNvSpPr/>
          <p:nvPr/>
        </p:nvSpPr>
        <p:spPr>
          <a:xfrm>
            <a:off x="3359727" y="4123219"/>
            <a:ext cx="6781800"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4: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vẽ lò sưởi để sưởi.</a:t>
            </a:r>
          </a:p>
        </p:txBody>
      </p:sp>
      <p:sp>
        <p:nvSpPr>
          <p:cNvPr id="11" name="Rounded Rectangle 10"/>
          <p:cNvSpPr/>
          <p:nvPr/>
        </p:nvSpPr>
        <p:spPr>
          <a:xfrm>
            <a:off x="3325091" y="4864908"/>
            <a:ext cx="35398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chemeClr val="tx2">
                    <a:lumMod val="50000"/>
                  </a:schemeClr>
                </a:solidFill>
                <a:latin typeface="Nunito Black" pitchFamily="2" charset="0"/>
                <a:cs typeface="Baloo 2 SemiBold" pitchFamily="2" charset="0"/>
              </a:rPr>
              <a:t>Đoạn</a:t>
            </a:r>
            <a:r>
              <a:rPr lang="en-US" sz="2400" dirty="0">
                <a:solidFill>
                  <a:schemeClr val="tx2">
                    <a:lumMod val="50000"/>
                  </a:schemeClr>
                </a:solidFill>
                <a:latin typeface="Nunito Black" pitchFamily="2" charset="0"/>
                <a:cs typeface="Baloo 2 SemiBold" pitchFamily="2" charset="0"/>
              </a:rPr>
              <a:t> 5: </a:t>
            </a:r>
            <a:r>
              <a:rPr lang="en-US" sz="2400" dirty="0" err="1">
                <a:solidFill>
                  <a:schemeClr val="tx2">
                    <a:lumMod val="50000"/>
                  </a:schemeClr>
                </a:solidFill>
                <a:latin typeface="Nunito Black" pitchFamily="2" charset="0"/>
                <a:cs typeface="Baloo 2 SemiBold" pitchFamily="2" charset="0"/>
              </a:rPr>
              <a:t>Phần</a:t>
            </a:r>
            <a:r>
              <a:rPr lang="en-US" sz="2400" dirty="0">
                <a:solidFill>
                  <a:schemeClr val="tx2">
                    <a:lumMod val="50000"/>
                  </a:schemeClr>
                </a:solidFill>
                <a:latin typeface="Nunito Black" pitchFamily="2" charset="0"/>
                <a:cs typeface="Baloo 2 SemiBold" pitchFamily="2" charset="0"/>
              </a:rPr>
              <a:t> </a:t>
            </a:r>
            <a:r>
              <a:rPr lang="en-US" sz="2400" dirty="0" err="1">
                <a:solidFill>
                  <a:schemeClr val="tx2">
                    <a:lumMod val="50000"/>
                  </a:schemeClr>
                </a:solidFill>
                <a:latin typeface="Nunito Black" pitchFamily="2" charset="0"/>
                <a:cs typeface="Baloo 2 SemiBold" pitchFamily="2" charset="0"/>
              </a:rPr>
              <a:t>còn</a:t>
            </a:r>
            <a:r>
              <a:rPr lang="en-US" sz="2400" dirty="0">
                <a:solidFill>
                  <a:schemeClr val="tx2">
                    <a:lumMod val="50000"/>
                  </a:schemeClr>
                </a:solidFill>
                <a:latin typeface="Nunito Black" pitchFamily="2" charset="0"/>
                <a:cs typeface="Baloo 2 SemiBold" pitchFamily="2" charset="0"/>
              </a:rPr>
              <a:t> </a:t>
            </a:r>
            <a:r>
              <a:rPr lang="en-US" sz="2400" dirty="0" err="1">
                <a:solidFill>
                  <a:schemeClr val="tx2">
                    <a:lumMod val="50000"/>
                  </a:schemeClr>
                </a:solidFill>
                <a:latin typeface="Nunito Black" pitchFamily="2" charset="0"/>
                <a:cs typeface="Baloo 2 SemiBold" pitchFamily="2" charset="0"/>
              </a:rPr>
              <a:t>lại</a:t>
            </a:r>
            <a:r>
              <a:rPr lang="en-US" sz="2400" dirty="0">
                <a:solidFill>
                  <a:schemeClr val="tx2">
                    <a:lumMod val="50000"/>
                  </a:schemeClr>
                </a:solidFill>
                <a:latin typeface="Nunito Black" pitchFamily="2" charset="0"/>
                <a:cs typeface="Baloo 2 SemiBold" pitchFamily="2" charset="0"/>
              </a:rPr>
              <a:t>.</a:t>
            </a:r>
            <a:endParaRPr lang="vi-VN" sz="2400" dirty="0">
              <a:solidFill>
                <a:schemeClr val="tx2">
                  <a:lumMod val="50000"/>
                </a:schemeClr>
              </a:solidFill>
              <a:latin typeface="Nunito Black" pitchFamily="2" charset="0"/>
            </a:endParaRPr>
          </a:p>
        </p:txBody>
      </p:sp>
      <p:sp>
        <p:nvSpPr>
          <p:cNvPr id="12" name="TextBox 11">
            <a:extLst>
              <a:ext uri="{FF2B5EF4-FFF2-40B4-BE49-F238E27FC236}">
                <a16:creationId xmlns:a16="http://schemas.microsoft.com/office/drawing/2014/main" id="{874923DD-2CD3-2D7E-2162-E433FE8F2CFE}"/>
              </a:ext>
            </a:extLst>
          </p:cNvPr>
          <p:cNvSpPr txBox="1"/>
          <p:nvPr/>
        </p:nvSpPr>
        <p:spPr>
          <a:xfrm>
            <a:off x="838200" y="640318"/>
            <a:ext cx="2036618" cy="578882"/>
          </a:xfrm>
          <a:prstGeom prst="roundRect">
            <a:avLst/>
          </a:prstGeom>
          <a:noFill/>
          <a:ln w="28575">
            <a:noFill/>
            <a:prstDash val="sysDash"/>
          </a:ln>
        </p:spPr>
        <p:txBody>
          <a:bodyPr wrap="square">
            <a:spAutoFit/>
          </a:bodyPr>
          <a:lstStyle/>
          <a:p>
            <a:pPr algn="ctr"/>
            <a:r>
              <a:rPr lang="en-US" sz="2800" b="1" dirty="0">
                <a:solidFill>
                  <a:srgbClr val="008000"/>
                </a:solidFill>
                <a:latin typeface="Nunito Black" pitchFamily="2" charset="0"/>
                <a:cs typeface="Baloo 2 SemiBold" pitchFamily="2" charset="0"/>
              </a:rPr>
              <a:t>Chia </a:t>
            </a:r>
            <a:r>
              <a:rPr lang="en-US" sz="2800" b="1" dirty="0" err="1">
                <a:solidFill>
                  <a:srgbClr val="008000"/>
                </a:solidFill>
                <a:latin typeface="Nunito Black" pitchFamily="2" charset="0"/>
                <a:cs typeface="Baloo 2 SemiBold" pitchFamily="2" charset="0"/>
              </a:rPr>
              <a:t>đoạn</a:t>
            </a:r>
            <a:endParaRPr lang="en-US" sz="28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5942321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838200" y="1524000"/>
            <a:ext cx="10591800" cy="2286000"/>
            <a:chOff x="762000" y="1828800"/>
            <a:chExt cx="10591800" cy="2286000"/>
          </a:xfrm>
        </p:grpSpPr>
        <p:sp>
          <p:nvSpPr>
            <p:cNvPr id="7" name="Rounded Rectangle 6"/>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rPr>
                <a:t>	</a:t>
              </a:r>
              <a:r>
                <a:rPr lang="vi-VN" sz="24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id="{6CB9475D-5FE6-AD42-327C-E5F28189D1C0}"/>
                  </a:ext>
                </a:extLst>
              </p:cNvPr>
              <p:cNvSpPr txBox="1"/>
              <p:nvPr/>
            </p:nvSpPr>
            <p:spPr>
              <a:xfrm>
                <a:off x="264712" y="960164"/>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grpSp>
      <p:sp>
        <p:nvSpPr>
          <p:cNvPr id="4" name="Rectangle 3"/>
          <p:cNvSpPr/>
          <p:nvPr/>
        </p:nvSpPr>
        <p:spPr>
          <a:xfrm>
            <a:off x="4475476" y="1143000"/>
            <a:ext cx="2748381" cy="523220"/>
          </a:xfrm>
          <a:prstGeom prst="rect">
            <a:avLst/>
          </a:prstGeom>
        </p:spPr>
        <p:txBody>
          <a:bodyPr wrap="none">
            <a:spAutoFit/>
          </a:bodyPr>
          <a:lstStyle/>
          <a:p>
            <a:pPr algn="ctr"/>
            <a:r>
              <a:rPr lang="en-US" sz="2800" b="1" spc="-133" dirty="0">
                <a:solidFill>
                  <a:srgbClr val="FF0000"/>
                </a:solidFill>
                <a:latin typeface="Nunito Black" pitchFamily="2" charset="0"/>
              </a:rPr>
              <a:t>CÂY BÚT THẦN</a:t>
            </a:r>
            <a:endParaRPr lang="en-US" sz="2800" dirty="0">
              <a:solidFill>
                <a:schemeClr val="tx2">
                  <a:lumMod val="50000"/>
                </a:schemeClr>
              </a:solidFill>
              <a:latin typeface="Nunito Black" pitchFamily="2" charset="0"/>
            </a:endParaRPr>
          </a:p>
        </p:txBody>
      </p:sp>
      <p:grpSp>
        <p:nvGrpSpPr>
          <p:cNvPr id="19" name="Group 18"/>
          <p:cNvGrpSpPr/>
          <p:nvPr/>
        </p:nvGrpSpPr>
        <p:grpSpPr>
          <a:xfrm>
            <a:off x="1038873" y="3886200"/>
            <a:ext cx="9933927" cy="205740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rPr>
                <a:t>	</a:t>
              </a:r>
              <a:r>
                <a:rPr lang="vi-VN" sz="2400" dirty="0">
                  <a:solidFill>
                    <a:srgbClr val="00206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5077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grpSp>
      </p:grpSp>
      <p:sp>
        <p:nvSpPr>
          <p:cNvPr id="22" name="TextBox 21">
            <a:extLst>
              <a:ext uri="{FF2B5EF4-FFF2-40B4-BE49-F238E27FC236}">
                <a16:creationId xmlns:a16="http://schemas.microsoft.com/office/drawing/2014/main" id="{874923DD-2CD3-2D7E-2162-E433FE8F2CFE}"/>
              </a:ext>
            </a:extLst>
          </p:cNvPr>
          <p:cNvSpPr txBox="1"/>
          <p:nvPr/>
        </p:nvSpPr>
        <p:spPr>
          <a:xfrm>
            <a:off x="838200" y="564118"/>
            <a:ext cx="4513502"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Luyện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đoạn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nối</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tiếp</a:t>
            </a:r>
            <a:endParaRPr lang="en-US" sz="28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3795178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762000" y="1295400"/>
            <a:ext cx="10744200"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685800" y="457200"/>
            <a:ext cx="10210800" cy="1936380"/>
            <a:chOff x="762000" y="1828800"/>
            <a:chExt cx="10591800" cy="1905000"/>
          </a:xfrm>
        </p:grpSpPr>
        <p:sp>
          <p:nvSpPr>
            <p:cNvPr id="7" name="Rounded Rectangle 6"/>
            <p:cNvSpPr/>
            <p:nvPr/>
          </p:nvSpPr>
          <p:spPr>
            <a:xfrm>
              <a:off x="1038874" y="1938696"/>
              <a:ext cx="10314926" cy="1795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id="{6CB9475D-5FE6-AD42-327C-E5F28189D1C0}"/>
                  </a:ext>
                </a:extLst>
              </p:cNvPr>
              <p:cNvSpPr txBox="1"/>
              <p:nvPr/>
            </p:nvSpPr>
            <p:spPr>
              <a:xfrm>
                <a:off x="264712" y="960164"/>
                <a:ext cx="347787"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3</a:t>
                </a:r>
              </a:p>
            </p:txBody>
          </p:sp>
        </p:grpSp>
      </p:grpSp>
      <p:grpSp>
        <p:nvGrpSpPr>
          <p:cNvPr id="19" name="Group 18"/>
          <p:cNvGrpSpPr/>
          <p:nvPr/>
        </p:nvGrpSpPr>
        <p:grpSpPr>
          <a:xfrm>
            <a:off x="685800" y="2362200"/>
            <a:ext cx="10210800" cy="209129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55245"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4</a:t>
                </a:r>
              </a:p>
            </p:txBody>
          </p:sp>
        </p:grpSp>
      </p:grpSp>
      <p:grpSp>
        <p:nvGrpSpPr>
          <p:cNvPr id="21" name="Group 20"/>
          <p:cNvGrpSpPr/>
          <p:nvPr/>
        </p:nvGrpSpPr>
        <p:grpSpPr>
          <a:xfrm>
            <a:off x="762000" y="4419600"/>
            <a:ext cx="10134600" cy="2091290"/>
            <a:chOff x="1038873" y="3810000"/>
            <a:chExt cx="9933927" cy="2057400"/>
          </a:xfrm>
        </p:grpSpPr>
        <p:sp>
          <p:nvSpPr>
            <p:cNvPr id="22" name="Rounded Rectangle 21"/>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23" name="Group 22"/>
            <p:cNvGrpSpPr/>
            <p:nvPr/>
          </p:nvGrpSpPr>
          <p:grpSpPr>
            <a:xfrm>
              <a:off x="1038873" y="3810000"/>
              <a:ext cx="914801" cy="584333"/>
              <a:chOff x="-28110" y="914314"/>
              <a:chExt cx="851094" cy="584333"/>
            </a:xfrm>
          </p:grpSpPr>
          <p:pic>
            <p:nvPicPr>
              <p:cNvPr id="24" name="Picture 2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5" name="TextBox 24">
                <a:extLst>
                  <a:ext uri="{FF2B5EF4-FFF2-40B4-BE49-F238E27FC236}">
                    <a16:creationId xmlns:a16="http://schemas.microsoft.com/office/drawing/2014/main" id="{6CB9475D-5FE6-AD42-327C-E5F28189D1C0}"/>
                  </a:ext>
                </a:extLst>
              </p:cNvPr>
              <p:cNvSpPr txBox="1"/>
              <p:nvPr/>
            </p:nvSpPr>
            <p:spPr>
              <a:xfrm>
                <a:off x="264712" y="960164"/>
                <a:ext cx="365683"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5</a:t>
                </a:r>
              </a:p>
            </p:txBody>
          </p:sp>
        </p:grpSp>
      </p:grpSp>
    </p:spTree>
    <p:extLst>
      <p:ext uri="{BB962C8B-B14F-4D97-AF65-F5344CB8AC3E}">
        <p14:creationId xmlns:p14="http://schemas.microsoft.com/office/powerpoint/2010/main" val="331673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855" t="1955"/>
          <a:stretch/>
        </p:blipFill>
        <p:spPr>
          <a:xfrm>
            <a:off x="762000" y="1295400"/>
            <a:ext cx="10744200" cy="4802456"/>
          </a:xfrm>
          <a:prstGeom prst="rect">
            <a:avLst/>
          </a:prstGeom>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4" name="TextBox 3">
            <a:extLst>
              <a:ext uri="{FF2B5EF4-FFF2-40B4-BE49-F238E27FC236}">
                <a16:creationId xmlns:a16="http://schemas.microsoft.com/office/drawing/2014/main" id="{874923DD-2CD3-2D7E-2162-E433FE8F2CFE}"/>
              </a:ext>
            </a:extLst>
          </p:cNvPr>
          <p:cNvSpPr txBox="1"/>
          <p:nvPr/>
        </p:nvSpPr>
        <p:spPr>
          <a:xfrm>
            <a:off x="1038873" y="396273"/>
            <a:ext cx="3456927" cy="510778"/>
          </a:xfrm>
          <a:prstGeom prst="roundRect">
            <a:avLst/>
          </a:prstGeom>
          <a:noFill/>
          <a:ln w="28575">
            <a:noFill/>
            <a:prstDash val="sysDash"/>
          </a:ln>
        </p:spPr>
        <p:txBody>
          <a:bodyPr wrap="square">
            <a:spAutoFit/>
          </a:bodyPr>
          <a:lstStyle/>
          <a:p>
            <a:pPr algn="ctr"/>
            <a:r>
              <a:rPr lang="en-US" sz="2400" b="1" dirty="0" err="1">
                <a:solidFill>
                  <a:srgbClr val="008000"/>
                </a:solidFill>
                <a:latin typeface="Nunito Black" pitchFamily="2" charset="0"/>
                <a:cs typeface="Baloo 2 SemiBold" pitchFamily="2" charset="0"/>
              </a:rPr>
              <a:t>Luyện</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đọc</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theo</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nhóm</a:t>
            </a:r>
            <a:endParaRPr lang="en-US" sz="2400" b="1" dirty="0">
              <a:solidFill>
                <a:srgbClr val="008000"/>
              </a:solidFill>
              <a:latin typeface="Nunito Black" pitchFamily="2" charset="0"/>
              <a:cs typeface="Baloo 2 SemiBold" pitchFamily="2"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Nunito Black" pitchFamily="2" charset="0"/>
              </a:rPr>
              <a:t>	</a:t>
            </a:r>
            <a:r>
              <a:rPr lang="vi-VN" sz="2000" dirty="0">
                <a:solidFill>
                  <a:srgbClr val="0070C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Nunito Black" pitchFamily="2" charset="0"/>
              </a:rPr>
              <a:t>	</a:t>
            </a:r>
            <a:r>
              <a:rPr lang="vi-VN" sz="2000" dirty="0">
                <a:solidFill>
                  <a:srgbClr val="008000"/>
                </a:solidFill>
                <a:latin typeface="Nunito Black" pitchFamily="2" charset="0"/>
              </a:rPr>
              <a:t>Mã Lương vẽ một con chim, chim tung cánh ba</a:t>
            </a:r>
            <a:r>
              <a:rPr lang="en-US" sz="2000" dirty="0">
                <a:solidFill>
                  <a:srgbClr val="008000"/>
                </a:solidFill>
                <a:latin typeface="Nunito Black" pitchFamily="2" charset="0"/>
              </a:rPr>
              <a:t>y</a:t>
            </a:r>
            <a:r>
              <a:rPr lang="vi-VN" sz="2000" dirty="0">
                <a:solidFill>
                  <a:srgbClr val="008000"/>
                </a:solidFill>
                <a:latin typeface="Nunito Black" pitchFamily="2"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Nunito Black" pitchFamily="2" charset="0"/>
              </a:rPr>
              <a:t>	</a:t>
            </a:r>
            <a:r>
              <a:rPr lang="vi-VN" sz="2000" dirty="0">
                <a:solidFill>
                  <a:schemeClr val="tx1">
                    <a:lumMod val="95000"/>
                    <a:lumOff val="5000"/>
                  </a:schemeClr>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Nunito Black" pitchFamily="2" charset="0"/>
              </a:rPr>
              <a:t>	</a:t>
            </a:r>
            <a:r>
              <a:rPr lang="vi-VN" sz="2000" dirty="0">
                <a:solidFill>
                  <a:schemeClr val="accent6">
                    <a:lumMod val="50000"/>
                  </a:schemeClr>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dirty="0">
                <a:solidFill>
                  <a:srgbClr val="002060"/>
                </a:solidFill>
                <a:latin typeface="Nunito Black" pitchFamily="2"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Nunito Black" pitchFamily="2"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extLst>
      <p:ext uri="{BB962C8B-B14F-4D97-AF65-F5344CB8AC3E}">
        <p14:creationId xmlns:p14="http://schemas.microsoft.com/office/powerpoint/2010/main" val="20692413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855" t="1955"/>
          <a:stretch/>
        </p:blipFill>
        <p:spPr>
          <a:xfrm>
            <a:off x="762000" y="1295400"/>
            <a:ext cx="10744200" cy="4802456"/>
          </a:xfrm>
          <a:prstGeom prst="rect">
            <a:avLst/>
          </a:prstGeom>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5" name="TextBox 4">
            <a:extLst>
              <a:ext uri="{FF2B5EF4-FFF2-40B4-BE49-F238E27FC236}">
                <a16:creationId xmlns:a16="http://schemas.microsoft.com/office/drawing/2014/main" id="{874923DD-2CD3-2D7E-2162-E433FE8F2CFE}"/>
              </a:ext>
            </a:extLst>
          </p:cNvPr>
          <p:cNvSpPr txBox="1"/>
          <p:nvPr/>
        </p:nvSpPr>
        <p:spPr>
          <a:xfrm>
            <a:off x="1049098" y="487918"/>
            <a:ext cx="2608502"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toàn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bài</a:t>
            </a:r>
            <a:endParaRPr lang="en-US" sz="2800" b="1" dirty="0">
              <a:solidFill>
                <a:srgbClr val="008000"/>
              </a:solidFill>
              <a:latin typeface="Nunito Black" pitchFamily="2" charset="0"/>
              <a:cs typeface="Baloo 2 SemiBold" pitchFamily="2"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Nunito Black" pitchFamily="2" charset="0"/>
              </a:rPr>
              <a:t>	</a:t>
            </a:r>
            <a:r>
              <a:rPr lang="vi-VN" sz="2000" dirty="0">
                <a:solidFill>
                  <a:srgbClr val="0070C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Nunito Black" pitchFamily="2" charset="0"/>
              </a:rPr>
              <a:t>	</a:t>
            </a:r>
            <a:r>
              <a:rPr lang="vi-VN" sz="2000" dirty="0">
                <a:solidFill>
                  <a:srgbClr val="008000"/>
                </a:solidFill>
                <a:latin typeface="Nunito Black" pitchFamily="2" charset="0"/>
              </a:rPr>
              <a:t>Mã Lương vẽ một con chim, chim tung cánh ba</a:t>
            </a:r>
            <a:r>
              <a:rPr lang="en-US" sz="2000" dirty="0">
                <a:solidFill>
                  <a:srgbClr val="008000"/>
                </a:solidFill>
                <a:latin typeface="Nunito Black" pitchFamily="2" charset="0"/>
              </a:rPr>
              <a:t>y</a:t>
            </a:r>
            <a:r>
              <a:rPr lang="vi-VN" sz="2000" dirty="0">
                <a:solidFill>
                  <a:srgbClr val="008000"/>
                </a:solidFill>
                <a:latin typeface="Nunito Black" pitchFamily="2"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Nunito Black" pitchFamily="2" charset="0"/>
              </a:rPr>
              <a:t>	</a:t>
            </a:r>
            <a:r>
              <a:rPr lang="vi-VN" sz="2000" dirty="0">
                <a:solidFill>
                  <a:schemeClr val="tx1">
                    <a:lumMod val="95000"/>
                    <a:lumOff val="5000"/>
                  </a:schemeClr>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Nunito Black" pitchFamily="2" charset="0"/>
              </a:rPr>
              <a:t>	</a:t>
            </a:r>
            <a:r>
              <a:rPr lang="vi-VN" sz="2000" dirty="0">
                <a:solidFill>
                  <a:schemeClr val="accent6">
                    <a:lumMod val="50000"/>
                  </a:schemeClr>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dirty="0">
                <a:solidFill>
                  <a:srgbClr val="002060"/>
                </a:solidFill>
                <a:latin typeface="Nunito Black" pitchFamily="2"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Nunito Black" pitchFamily="2"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extLst>
      <p:ext uri="{BB962C8B-B14F-4D97-AF65-F5344CB8AC3E}">
        <p14:creationId xmlns:p14="http://schemas.microsoft.com/office/powerpoint/2010/main" val="3317680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2645</TotalTime>
  <Words>1794</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#9Slide03 AmpleSoft Bold</vt:lpstr>
      <vt:lpstr>Nunito Black</vt:lpstr>
      <vt:lpstr>Arial</vt:lpstr>
      <vt:lpstr>Tahoma</vt:lpstr>
      <vt:lpstr>Calibri</vt:lpstr>
      <vt:lpstr>Great Vibes</vt:lpstr>
      <vt:lpstr>Sigmar One</vt:lpstr>
      <vt:lpstr>Times New Roman</vt:lpstr>
      <vt:lpstr>OpenSans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Administrator</cp:lastModifiedBy>
  <cp:revision>112</cp:revision>
  <dcterms:created xsi:type="dcterms:W3CDTF">2006-08-16T00:00:00Z</dcterms:created>
  <dcterms:modified xsi:type="dcterms:W3CDTF">2024-12-31T09:58:42Z</dcterms:modified>
  <dc:identifier>DAFDiO2oNAs</dc:identifier>
</cp:coreProperties>
</file>